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ink/inkAction1.xml" ContentType="application/vnd.ms-office.inkAction+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1" r:id="rId1"/>
    <p:sldMasterId id="2147483692" r:id="rId2"/>
  </p:sldMasterIdLst>
  <p:notesMasterIdLst>
    <p:notesMasterId r:id="rId51"/>
  </p:notesMasterIdLst>
  <p:handoutMasterIdLst>
    <p:handoutMasterId r:id="rId52"/>
  </p:handoutMasterIdLst>
  <p:sldIdLst>
    <p:sldId id="256" r:id="rId3"/>
    <p:sldId id="530" r:id="rId4"/>
    <p:sldId id="531" r:id="rId5"/>
    <p:sldId id="532" r:id="rId6"/>
    <p:sldId id="533" r:id="rId7"/>
    <p:sldId id="534" r:id="rId8"/>
    <p:sldId id="535" r:id="rId9"/>
    <p:sldId id="536" r:id="rId10"/>
    <p:sldId id="537" r:id="rId11"/>
    <p:sldId id="538" r:id="rId12"/>
    <p:sldId id="578" r:id="rId13"/>
    <p:sldId id="539" r:id="rId14"/>
    <p:sldId id="540" r:id="rId15"/>
    <p:sldId id="541" r:id="rId16"/>
    <p:sldId id="542" r:id="rId17"/>
    <p:sldId id="547" r:id="rId18"/>
    <p:sldId id="548" r:id="rId19"/>
    <p:sldId id="549" r:id="rId20"/>
    <p:sldId id="550" r:id="rId21"/>
    <p:sldId id="551" r:id="rId22"/>
    <p:sldId id="552" r:id="rId23"/>
    <p:sldId id="553" r:id="rId24"/>
    <p:sldId id="554" r:id="rId25"/>
    <p:sldId id="555" r:id="rId26"/>
    <p:sldId id="556" r:id="rId27"/>
    <p:sldId id="557" r:id="rId28"/>
    <p:sldId id="558" r:id="rId29"/>
    <p:sldId id="559" r:id="rId30"/>
    <p:sldId id="560" r:id="rId31"/>
    <p:sldId id="561" r:id="rId32"/>
    <p:sldId id="562" r:id="rId33"/>
    <p:sldId id="563" r:id="rId34"/>
    <p:sldId id="564" r:id="rId35"/>
    <p:sldId id="565" r:id="rId36"/>
    <p:sldId id="566" r:id="rId37"/>
    <p:sldId id="567" r:id="rId38"/>
    <p:sldId id="568" r:id="rId39"/>
    <p:sldId id="569" r:id="rId40"/>
    <p:sldId id="570" r:id="rId41"/>
    <p:sldId id="571" r:id="rId42"/>
    <p:sldId id="572" r:id="rId43"/>
    <p:sldId id="573" r:id="rId44"/>
    <p:sldId id="574" r:id="rId45"/>
    <p:sldId id="575" r:id="rId46"/>
    <p:sldId id="576" r:id="rId47"/>
    <p:sldId id="577" r:id="rId48"/>
    <p:sldId id="580" r:id="rId49"/>
    <p:sldId id="581" r:id="rId50"/>
  </p:sldIdLst>
  <p:sldSz cx="9144000" cy="6858000" type="screen4x3"/>
  <p:notesSz cx="6858000" cy="9144000"/>
  <p:custDataLst>
    <p:tags r:id="rId53"/>
  </p:custDataLst>
  <p:defaultTextStyle>
    <a:defPPr>
      <a:defRPr lang="zh-CN"/>
    </a:defPPr>
    <a:lvl1pPr algn="ctr" rtl="0" eaLnBrk="0" fontAlgn="base" hangingPunct="0">
      <a:spcBef>
        <a:spcPct val="0"/>
      </a:spcBef>
      <a:spcAft>
        <a:spcPct val="0"/>
      </a:spcAft>
      <a:defRPr kern="1200">
        <a:solidFill>
          <a:schemeClr val="tx1"/>
        </a:solidFill>
        <a:latin typeface="Arial" charset="0"/>
        <a:ea typeface="微软雅黑" pitchFamily="34" charset="-122"/>
        <a:cs typeface="+mn-cs"/>
      </a:defRPr>
    </a:lvl1pPr>
    <a:lvl2pPr marL="457200" algn="ctr" rtl="0" eaLnBrk="0" fontAlgn="base" hangingPunct="0">
      <a:spcBef>
        <a:spcPct val="0"/>
      </a:spcBef>
      <a:spcAft>
        <a:spcPct val="0"/>
      </a:spcAft>
      <a:defRPr kern="1200">
        <a:solidFill>
          <a:schemeClr val="tx1"/>
        </a:solidFill>
        <a:latin typeface="Arial" charset="0"/>
        <a:ea typeface="微软雅黑" pitchFamily="34" charset="-122"/>
        <a:cs typeface="+mn-cs"/>
      </a:defRPr>
    </a:lvl2pPr>
    <a:lvl3pPr marL="914400" algn="ctr" rtl="0" eaLnBrk="0" fontAlgn="base" hangingPunct="0">
      <a:spcBef>
        <a:spcPct val="0"/>
      </a:spcBef>
      <a:spcAft>
        <a:spcPct val="0"/>
      </a:spcAft>
      <a:defRPr kern="1200">
        <a:solidFill>
          <a:schemeClr val="tx1"/>
        </a:solidFill>
        <a:latin typeface="Arial" charset="0"/>
        <a:ea typeface="微软雅黑" pitchFamily="34" charset="-122"/>
        <a:cs typeface="+mn-cs"/>
      </a:defRPr>
    </a:lvl3pPr>
    <a:lvl4pPr marL="1371600" algn="ctr" rtl="0" eaLnBrk="0" fontAlgn="base" hangingPunct="0">
      <a:spcBef>
        <a:spcPct val="0"/>
      </a:spcBef>
      <a:spcAft>
        <a:spcPct val="0"/>
      </a:spcAft>
      <a:defRPr kern="1200">
        <a:solidFill>
          <a:schemeClr val="tx1"/>
        </a:solidFill>
        <a:latin typeface="Arial" charset="0"/>
        <a:ea typeface="微软雅黑" pitchFamily="34" charset="-122"/>
        <a:cs typeface="+mn-cs"/>
      </a:defRPr>
    </a:lvl4pPr>
    <a:lvl5pPr marL="1828800" algn="ctr" rtl="0" eaLnBrk="0" fontAlgn="base" hangingPunct="0">
      <a:spcBef>
        <a:spcPct val="0"/>
      </a:spcBef>
      <a:spcAft>
        <a:spcPct val="0"/>
      </a:spcAft>
      <a:defRPr kern="1200">
        <a:solidFill>
          <a:schemeClr val="tx1"/>
        </a:solidFill>
        <a:latin typeface="Arial" charset="0"/>
        <a:ea typeface="微软雅黑" pitchFamily="34" charset="-122"/>
        <a:cs typeface="+mn-cs"/>
      </a:defRPr>
    </a:lvl5pPr>
    <a:lvl6pPr marL="2286000" algn="l" defTabSz="914400" rtl="0" eaLnBrk="1" latinLnBrk="0" hangingPunct="1">
      <a:defRPr kern="1200">
        <a:solidFill>
          <a:schemeClr val="tx1"/>
        </a:solidFill>
        <a:latin typeface="Arial" charset="0"/>
        <a:ea typeface="微软雅黑" pitchFamily="34" charset="-122"/>
        <a:cs typeface="+mn-cs"/>
      </a:defRPr>
    </a:lvl6pPr>
    <a:lvl7pPr marL="2743200" algn="l" defTabSz="914400" rtl="0" eaLnBrk="1" latinLnBrk="0" hangingPunct="1">
      <a:defRPr kern="1200">
        <a:solidFill>
          <a:schemeClr val="tx1"/>
        </a:solidFill>
        <a:latin typeface="Arial" charset="0"/>
        <a:ea typeface="微软雅黑" pitchFamily="34" charset="-122"/>
        <a:cs typeface="+mn-cs"/>
      </a:defRPr>
    </a:lvl7pPr>
    <a:lvl8pPr marL="3200400" algn="l" defTabSz="914400" rtl="0" eaLnBrk="1" latinLnBrk="0" hangingPunct="1">
      <a:defRPr kern="1200">
        <a:solidFill>
          <a:schemeClr val="tx1"/>
        </a:solidFill>
        <a:latin typeface="Arial" charset="0"/>
        <a:ea typeface="微软雅黑" pitchFamily="34" charset="-122"/>
        <a:cs typeface="+mn-cs"/>
      </a:defRPr>
    </a:lvl8pPr>
    <a:lvl9pPr marL="3657600" algn="l" defTabSz="914400" rtl="0" eaLnBrk="1" latinLnBrk="0" hangingPunct="1">
      <a:defRPr kern="1200">
        <a:solidFill>
          <a:schemeClr val="tx1"/>
        </a:solidFill>
        <a:latin typeface="Arial" charset="0"/>
        <a:ea typeface="微软雅黑" pitchFamily="34"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0093"/>
    <a:srgbClr val="66FFFF"/>
    <a:srgbClr val="FF3300"/>
    <a:srgbClr val="FF0000"/>
    <a:srgbClr val="FF6600"/>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60" autoAdjust="0"/>
  </p:normalViewPr>
  <p:slideViewPr>
    <p:cSldViewPr>
      <p:cViewPr varScale="1">
        <p:scale>
          <a:sx n="71" d="100"/>
          <a:sy n="71" d="100"/>
        </p:scale>
        <p:origin x="811" y="5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49" d="100"/>
          <a:sy n="49" d="100"/>
        </p:scale>
        <p:origin x="-2898"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ags" Target="tags/tag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notesMaster" Target="notesMasters/notesMaster1.xml"/><Relationship Id="rId3"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eaLnBrk="1" hangingPunct="1">
              <a:defRPr sz="1200">
                <a:ea typeface="宋体" pitchFamily="2" charset="-122"/>
              </a:defRPr>
            </a:lvl1pPr>
          </a:lstStyle>
          <a:p>
            <a:endParaRPr lang="en-US" altLang="zh-CN"/>
          </a:p>
        </p:txBody>
      </p:sp>
      <p:sp>
        <p:nvSpPr>
          <p:cNvPr id="6147" name="Rectangle 3"/>
          <p:cNvSpPr>
            <a:spLocks noGrp="1" noChangeArrowheads="1"/>
          </p:cNvSpPr>
          <p:nvPr>
            <p:ph type="dt" sz="quarter"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200">
                <a:ea typeface="宋体" pitchFamily="2" charset="-122"/>
              </a:defRPr>
            </a:lvl1pPr>
          </a:lstStyle>
          <a:p>
            <a:endParaRPr lang="en-US" altLang="zh-CN"/>
          </a:p>
        </p:txBody>
      </p:sp>
      <p:sp>
        <p:nvSpPr>
          <p:cNvPr id="6148" name="Rectangle 4"/>
          <p:cNvSpPr>
            <a:spLocks noGrp="1" noChangeArrowheads="1"/>
          </p:cNvSpPr>
          <p:nvPr>
            <p:ph type="ftr" sz="quarter" idx="2"/>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eaLnBrk="1" hangingPunct="1">
              <a:defRPr sz="1200">
                <a:ea typeface="宋体" pitchFamily="2" charset="-122"/>
              </a:defRPr>
            </a:lvl1pPr>
          </a:lstStyle>
          <a:p>
            <a:endParaRPr lang="en-US" altLang="zh-CN"/>
          </a:p>
        </p:txBody>
      </p:sp>
      <p:sp>
        <p:nvSpPr>
          <p:cNvPr id="6149" name="Rectangle 5"/>
          <p:cNvSpPr>
            <a:spLocks noGrp="1" noChangeArrowheads="1"/>
          </p:cNvSpPr>
          <p:nvPr>
            <p:ph type="sldNum" sz="quarter" idx="3"/>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a:ea typeface="宋体" pitchFamily="2" charset="-122"/>
              </a:defRPr>
            </a:lvl1pPr>
          </a:lstStyle>
          <a:p>
            <a:fld id="{032CC0F5-B764-45BC-BC58-17B91E0A68CD}" type="slidenum">
              <a:rPr lang="en-US" altLang="zh-CN"/>
              <a:pPr/>
              <a:t>‹#›</a:t>
            </a:fld>
            <a:endParaRPr lang="en-US" altLang="zh-CN"/>
          </a:p>
        </p:txBody>
      </p:sp>
    </p:spTree>
    <p:extLst>
      <p:ext uri="{BB962C8B-B14F-4D97-AF65-F5344CB8AC3E}">
        <p14:creationId xmlns:p14="http://schemas.microsoft.com/office/powerpoint/2010/main" val="4263036217"/>
      </p:ext>
    </p:extLst>
  </p:cSld>
  <p:clrMap bg1="lt1" tx1="dk1" bg2="lt2" tx2="dk2" accent1="accent1" accent2="accent2" accent3="accent3" accent4="accent4" accent5="accent5" accent6="accent6" hlink="hlink" folHlink="folHlink"/>
  <p:hf hdr="0" ftr="0" dt="0"/>
</p:handoutMaster>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0-03-13T08:31:10.236"/>
    </inkml:context>
    <inkml:brush xml:id="br0">
      <inkml:brushProperty name="width" value="0.05292" units="cm"/>
      <inkml:brushProperty name="height" value="0.05292" units="cm"/>
      <inkml:brushProperty name="color" value="#FF0000"/>
    </inkml:brush>
  </inkml:definitions>
  <iact:action type="add" startTime="24699">
    <iact:property name="dataType"/>
    <iact:actionData xml:id="d0">
      <inkml:trace xmlns:inkml="http://www.w3.org/2003/InkML" xml:id="stk0" contextRef="#ctx0" brushRef="#br0">4657 3334 0</inkml:trace>
    </iact:actionData>
  </iact:action>
</iact:actions>
</file>

<file path=ppt/media/image1.png>
</file>

<file path=ppt/media/image2.png>
</file>

<file path=ppt/media/image3.jpeg>
</file>

<file path=ppt/media/image4.jpeg>
</file>

<file path=ppt/media/image5.png>
</file>

<file path=ppt/media/image6.jpeg>
</file>

<file path=ppt/media/image8.png>
</file>

<file path=ppt/media/media1.m4a>
</file>

<file path=ppt/media/media2.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426"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eaLnBrk="1" hangingPunct="1">
              <a:defRPr sz="1200">
                <a:ea typeface="宋体" pitchFamily="2" charset="-122"/>
              </a:defRPr>
            </a:lvl1pPr>
          </a:lstStyle>
          <a:p>
            <a:endParaRPr lang="en-US" altLang="zh-CN"/>
          </a:p>
        </p:txBody>
      </p:sp>
      <p:sp>
        <p:nvSpPr>
          <p:cNvPr id="103427"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200">
                <a:ea typeface="宋体" pitchFamily="2" charset="-122"/>
              </a:defRPr>
            </a:lvl1pPr>
          </a:lstStyle>
          <a:p>
            <a:endParaRPr lang="en-US" altLang="zh-CN"/>
          </a:p>
        </p:txBody>
      </p:sp>
      <p:sp>
        <p:nvSpPr>
          <p:cNvPr id="10342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03429"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3430"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eaLnBrk="1" hangingPunct="1">
              <a:defRPr sz="1200">
                <a:ea typeface="宋体" pitchFamily="2" charset="-122"/>
              </a:defRPr>
            </a:lvl1pPr>
          </a:lstStyle>
          <a:p>
            <a:endParaRPr lang="en-US" altLang="zh-CN"/>
          </a:p>
        </p:txBody>
      </p:sp>
      <p:sp>
        <p:nvSpPr>
          <p:cNvPr id="103431"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a:ea typeface="宋体" pitchFamily="2" charset="-122"/>
              </a:defRPr>
            </a:lvl1pPr>
          </a:lstStyle>
          <a:p>
            <a:fld id="{72B79472-355A-44BE-9E33-43CBF8D66FAE}" type="slidenum">
              <a:rPr lang="en-US" altLang="zh-CN"/>
              <a:pPr/>
              <a:t>‹#›</a:t>
            </a:fld>
            <a:endParaRPr lang="en-US" altLang="zh-CN"/>
          </a:p>
        </p:txBody>
      </p:sp>
    </p:spTree>
    <p:extLst>
      <p:ext uri="{BB962C8B-B14F-4D97-AF65-F5344CB8AC3E}">
        <p14:creationId xmlns:p14="http://schemas.microsoft.com/office/powerpoint/2010/main" val="4085834407"/>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sz="1200" kern="1200">
        <a:solidFill>
          <a:schemeClr val="tx1"/>
        </a:solidFill>
        <a:latin typeface="Arial" charset="0"/>
        <a:ea typeface="宋体" pitchFamily="2" charset="-122"/>
        <a:cs typeface="+mn-cs"/>
      </a:defRPr>
    </a:lvl1pPr>
    <a:lvl2pPr marL="457200" algn="l" rtl="0" fontAlgn="base">
      <a:spcBef>
        <a:spcPct val="30000"/>
      </a:spcBef>
      <a:spcAft>
        <a:spcPct val="0"/>
      </a:spcAft>
      <a:defRPr sz="1200" kern="1200">
        <a:solidFill>
          <a:schemeClr val="tx1"/>
        </a:solidFill>
        <a:latin typeface="Arial" charset="0"/>
        <a:ea typeface="宋体" pitchFamily="2" charset="-122"/>
        <a:cs typeface="+mn-cs"/>
      </a:defRPr>
    </a:lvl2pPr>
    <a:lvl3pPr marL="914400" algn="l" rtl="0" fontAlgn="base">
      <a:spcBef>
        <a:spcPct val="30000"/>
      </a:spcBef>
      <a:spcAft>
        <a:spcPct val="0"/>
      </a:spcAft>
      <a:defRPr sz="1200" kern="1200">
        <a:solidFill>
          <a:schemeClr val="tx1"/>
        </a:solidFill>
        <a:latin typeface="Arial" charset="0"/>
        <a:ea typeface="宋体" pitchFamily="2" charset="-122"/>
        <a:cs typeface="+mn-cs"/>
      </a:defRPr>
    </a:lvl3pPr>
    <a:lvl4pPr marL="1371600" algn="l" rtl="0" fontAlgn="base">
      <a:spcBef>
        <a:spcPct val="30000"/>
      </a:spcBef>
      <a:spcAft>
        <a:spcPct val="0"/>
      </a:spcAft>
      <a:defRPr sz="1200" kern="1200">
        <a:solidFill>
          <a:schemeClr val="tx1"/>
        </a:solidFill>
        <a:latin typeface="Arial" charset="0"/>
        <a:ea typeface="宋体" pitchFamily="2" charset="-122"/>
        <a:cs typeface="+mn-cs"/>
      </a:defRPr>
    </a:lvl4pPr>
    <a:lvl5pPr marL="1828800" algn="l" rtl="0" fontAlgn="base">
      <a:spcBef>
        <a:spcPct val="30000"/>
      </a:spcBef>
      <a:spcAft>
        <a:spcPct val="0"/>
      </a:spcAft>
      <a:defRPr sz="1200" kern="1200">
        <a:solidFill>
          <a:schemeClr val="tx1"/>
        </a:solidFill>
        <a:latin typeface="Arial"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fld id="{0389B4EB-7C5B-4400-A81A-754F8BA64EFE}" type="slidenum">
              <a:rPr lang="en-US" altLang="zh-CN" smtClean="0">
                <a:ea typeface="宋体" charset="-122"/>
              </a:rPr>
              <a:pPr/>
              <a:t>2</a:t>
            </a:fld>
            <a:endParaRPr lang="en-US" altLang="zh-CN">
              <a:ea typeface="宋体" charset="-122"/>
            </a:endParaRPr>
          </a:p>
        </p:txBody>
      </p:sp>
      <p:sp>
        <p:nvSpPr>
          <p:cNvPr id="55299" name="Rectangle 2"/>
          <p:cNvSpPr>
            <a:spLocks noGrp="1" noRot="1" noChangeAspect="1" noChangeArrowheads="1" noTextEdit="1"/>
          </p:cNvSpPr>
          <p:nvPr>
            <p:ph type="sldImg"/>
          </p:nvPr>
        </p:nvSpPr>
        <p:spPr>
          <a:ln/>
        </p:spPr>
      </p:sp>
      <p:sp>
        <p:nvSpPr>
          <p:cNvPr id="55300"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p>
            <a:fld id="{96AF2F47-155A-472E-933E-CB800F8EFE10}" type="slidenum">
              <a:rPr lang="en-US" altLang="zh-CN" smtClean="0">
                <a:ea typeface="宋体" charset="-122"/>
              </a:rPr>
              <a:pPr/>
              <a:t>11</a:t>
            </a:fld>
            <a:endParaRPr lang="en-US" altLang="zh-CN">
              <a:ea typeface="宋体" charset="-122"/>
            </a:endParaRPr>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7"/>
          <p:cNvSpPr>
            <a:spLocks noGrp="1" noChangeArrowheads="1"/>
          </p:cNvSpPr>
          <p:nvPr>
            <p:ph type="sldNum" sz="quarter" idx="5"/>
          </p:nvPr>
        </p:nvSpPr>
        <p:spPr>
          <a:noFill/>
        </p:spPr>
        <p:txBody>
          <a:bodyPr/>
          <a:lstStyle/>
          <a:p>
            <a:fld id="{69970A9B-C8AC-4CDE-8683-4D3F7A535CE6}" type="slidenum">
              <a:rPr lang="en-US" altLang="zh-CN" smtClean="0">
                <a:ea typeface="宋体" charset="-122"/>
              </a:rPr>
              <a:pPr/>
              <a:t>12</a:t>
            </a:fld>
            <a:endParaRPr lang="en-US" altLang="zh-CN">
              <a:ea typeface="宋体" charset="-122"/>
            </a:endParaRPr>
          </a:p>
        </p:txBody>
      </p:sp>
      <p:sp>
        <p:nvSpPr>
          <p:cNvPr id="64515" name="Rectangle 2"/>
          <p:cNvSpPr>
            <a:spLocks noGrp="1" noRot="1" noChangeAspect="1" noChangeArrowheads="1" noTextEdit="1"/>
          </p:cNvSpPr>
          <p:nvPr>
            <p:ph type="sldImg"/>
          </p:nvPr>
        </p:nvSpPr>
        <p:spPr>
          <a:ln/>
        </p:spPr>
      </p:sp>
      <p:sp>
        <p:nvSpPr>
          <p:cNvPr id="64516"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p:spPr>
        <p:txBody>
          <a:bodyPr/>
          <a:lstStyle/>
          <a:p>
            <a:fld id="{1D9D2FD9-C024-4C55-8ABF-F780A2985F5F}" type="slidenum">
              <a:rPr lang="en-US" altLang="zh-CN" smtClean="0">
                <a:ea typeface="宋体" charset="-122"/>
              </a:rPr>
              <a:pPr/>
              <a:t>13</a:t>
            </a:fld>
            <a:endParaRPr lang="en-US" altLang="zh-CN">
              <a:ea typeface="宋体" charset="-122"/>
            </a:endParaRPr>
          </a:p>
        </p:txBody>
      </p:sp>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7"/>
          <p:cNvSpPr>
            <a:spLocks noGrp="1" noChangeArrowheads="1"/>
          </p:cNvSpPr>
          <p:nvPr>
            <p:ph type="sldNum" sz="quarter" idx="5"/>
          </p:nvPr>
        </p:nvSpPr>
        <p:spPr>
          <a:noFill/>
        </p:spPr>
        <p:txBody>
          <a:bodyPr/>
          <a:lstStyle/>
          <a:p>
            <a:fld id="{2BB22C5D-3CE9-4E52-A4D4-99842F8327EA}" type="slidenum">
              <a:rPr lang="en-US" altLang="zh-CN" smtClean="0">
                <a:ea typeface="宋体" charset="-122"/>
              </a:rPr>
              <a:pPr/>
              <a:t>14</a:t>
            </a:fld>
            <a:endParaRPr lang="en-US" altLang="zh-CN">
              <a:ea typeface="宋体" charset="-122"/>
            </a:endParaRPr>
          </a:p>
        </p:txBody>
      </p:sp>
      <p:sp>
        <p:nvSpPr>
          <p:cNvPr id="66563" name="Rectangle 2"/>
          <p:cNvSpPr>
            <a:spLocks noGrp="1" noRot="1" noChangeAspect="1" noChangeArrowheads="1" noTextEdit="1"/>
          </p:cNvSpPr>
          <p:nvPr>
            <p:ph type="sldImg"/>
          </p:nvPr>
        </p:nvSpPr>
        <p:spPr>
          <a:ln/>
        </p:spPr>
      </p:sp>
      <p:sp>
        <p:nvSpPr>
          <p:cNvPr id="66564"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sldNum" sz="quarter" idx="5"/>
          </p:nvPr>
        </p:nvSpPr>
        <p:spPr>
          <a:noFill/>
        </p:spPr>
        <p:txBody>
          <a:bodyPr/>
          <a:lstStyle/>
          <a:p>
            <a:fld id="{8B158E7D-889F-41E7-AC30-7EB38D382221}" type="slidenum">
              <a:rPr lang="en-US" altLang="zh-CN" smtClean="0">
                <a:ea typeface="宋体" charset="-122"/>
              </a:rPr>
              <a:pPr/>
              <a:t>15</a:t>
            </a:fld>
            <a:endParaRPr lang="en-US" altLang="zh-CN">
              <a:ea typeface="宋体" charset="-122"/>
            </a:endParaRPr>
          </a:p>
        </p:txBody>
      </p:sp>
      <p:sp>
        <p:nvSpPr>
          <p:cNvPr id="67587" name="Rectangle 2"/>
          <p:cNvSpPr>
            <a:spLocks noGrp="1" noRot="1" noChangeAspect="1" noChangeArrowheads="1" noTextEdit="1"/>
          </p:cNvSpPr>
          <p:nvPr>
            <p:ph type="sldImg"/>
          </p:nvPr>
        </p:nvSpPr>
        <p:spPr>
          <a:ln/>
        </p:spPr>
      </p:sp>
      <p:sp>
        <p:nvSpPr>
          <p:cNvPr id="67588"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sldNum" sz="quarter" idx="5"/>
          </p:nvPr>
        </p:nvSpPr>
        <p:spPr>
          <a:noFill/>
        </p:spPr>
        <p:txBody>
          <a:bodyPr/>
          <a:lstStyle/>
          <a:p>
            <a:fld id="{38CA05AB-5323-42FD-B22D-977A1CF9D7DA}" type="slidenum">
              <a:rPr lang="en-US" altLang="zh-CN" smtClean="0">
                <a:ea typeface="宋体" charset="-122"/>
              </a:rPr>
              <a:pPr/>
              <a:t>16</a:t>
            </a:fld>
            <a:endParaRPr lang="en-US" altLang="zh-CN">
              <a:ea typeface="宋体" charset="-122"/>
            </a:endParaRPr>
          </a:p>
        </p:txBody>
      </p:sp>
      <p:sp>
        <p:nvSpPr>
          <p:cNvPr id="72707" name="Rectangle 2"/>
          <p:cNvSpPr>
            <a:spLocks noGrp="1" noRot="1" noChangeAspect="1" noChangeArrowheads="1" noTextEdit="1"/>
          </p:cNvSpPr>
          <p:nvPr>
            <p:ph type="sldImg"/>
          </p:nvPr>
        </p:nvSpPr>
        <p:spPr>
          <a:ln/>
        </p:spPr>
      </p:sp>
      <p:sp>
        <p:nvSpPr>
          <p:cNvPr id="72708"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p:spPr>
        <p:txBody>
          <a:bodyPr/>
          <a:lstStyle/>
          <a:p>
            <a:fld id="{59CFC4C9-A1A3-4D0F-9AE2-86B6DED65BBC}" type="slidenum">
              <a:rPr lang="en-US" altLang="zh-CN" smtClean="0">
                <a:ea typeface="宋体" charset="-122"/>
              </a:rPr>
              <a:pPr/>
              <a:t>17</a:t>
            </a:fld>
            <a:endParaRPr lang="en-US" altLang="zh-CN">
              <a:ea typeface="宋体" charset="-122"/>
            </a:endParaRPr>
          </a:p>
        </p:txBody>
      </p:sp>
      <p:sp>
        <p:nvSpPr>
          <p:cNvPr id="73731" name="Rectangle 2"/>
          <p:cNvSpPr>
            <a:spLocks noGrp="1" noRot="1" noChangeAspect="1" noChangeArrowheads="1" noTextEdit="1"/>
          </p:cNvSpPr>
          <p:nvPr>
            <p:ph type="sldImg"/>
          </p:nvPr>
        </p:nvSpPr>
        <p:spPr>
          <a:ln/>
        </p:spPr>
      </p:sp>
      <p:sp>
        <p:nvSpPr>
          <p:cNvPr id="73732"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a:spLocks noGrp="1" noChangeArrowheads="1"/>
          </p:cNvSpPr>
          <p:nvPr>
            <p:ph type="sldNum" sz="quarter" idx="5"/>
          </p:nvPr>
        </p:nvSpPr>
        <p:spPr>
          <a:noFill/>
        </p:spPr>
        <p:txBody>
          <a:bodyPr/>
          <a:lstStyle/>
          <a:p>
            <a:fld id="{0DDEF8F2-A646-436B-86A6-6433F989E9CA}" type="slidenum">
              <a:rPr lang="en-US" altLang="zh-CN" smtClean="0">
                <a:ea typeface="宋体" charset="-122"/>
              </a:rPr>
              <a:pPr/>
              <a:t>18</a:t>
            </a:fld>
            <a:endParaRPr lang="en-US" altLang="zh-CN">
              <a:ea typeface="宋体" charset="-122"/>
            </a:endParaRPr>
          </a:p>
        </p:txBody>
      </p:sp>
      <p:sp>
        <p:nvSpPr>
          <p:cNvPr id="74755" name="Rectangle 2"/>
          <p:cNvSpPr>
            <a:spLocks noGrp="1" noRot="1" noChangeAspect="1" noChangeArrowheads="1" noTextEdit="1"/>
          </p:cNvSpPr>
          <p:nvPr>
            <p:ph type="sldImg"/>
          </p:nvPr>
        </p:nvSpPr>
        <p:spPr>
          <a:ln/>
        </p:spPr>
      </p:sp>
      <p:sp>
        <p:nvSpPr>
          <p:cNvPr id="74756"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noFill/>
        </p:spPr>
        <p:txBody>
          <a:bodyPr/>
          <a:lstStyle/>
          <a:p>
            <a:fld id="{F0DAFBCF-BC90-4CD9-BF44-02E749497755}" type="slidenum">
              <a:rPr lang="en-US" altLang="zh-CN" smtClean="0">
                <a:ea typeface="宋体" charset="-122"/>
              </a:rPr>
              <a:pPr/>
              <a:t>19</a:t>
            </a:fld>
            <a:endParaRPr lang="en-US" altLang="zh-CN">
              <a:ea typeface="宋体" charset="-122"/>
            </a:endParaRPr>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a:noFill/>
        </p:spPr>
        <p:txBody>
          <a:bodyPr/>
          <a:lstStyle/>
          <a:p>
            <a:fld id="{617855A3-925B-4097-A000-255BB2C128DB}" type="slidenum">
              <a:rPr lang="en-US" altLang="zh-CN" smtClean="0">
                <a:ea typeface="宋体" charset="-122"/>
              </a:rPr>
              <a:pPr/>
              <a:t>20</a:t>
            </a:fld>
            <a:endParaRPr lang="en-US" altLang="zh-CN">
              <a:ea typeface="宋体" charset="-122"/>
            </a:endParaRPr>
          </a:p>
        </p:txBody>
      </p:sp>
      <p:sp>
        <p:nvSpPr>
          <p:cNvPr id="76803" name="Rectangle 2"/>
          <p:cNvSpPr>
            <a:spLocks noGrp="1" noRot="1" noChangeAspect="1" noChangeArrowheads="1" noTextEdit="1"/>
          </p:cNvSpPr>
          <p:nvPr>
            <p:ph type="sldImg"/>
          </p:nvPr>
        </p:nvSpPr>
        <p:spPr>
          <a:ln/>
        </p:spPr>
      </p:sp>
      <p:sp>
        <p:nvSpPr>
          <p:cNvPr id="76804"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p:spPr>
        <p:txBody>
          <a:bodyPr/>
          <a:lstStyle/>
          <a:p>
            <a:fld id="{AE6F44C5-1138-4522-88B5-7C9DE29110C1}" type="slidenum">
              <a:rPr lang="en-US" altLang="zh-CN" smtClean="0">
                <a:ea typeface="宋体" charset="-122"/>
              </a:rPr>
              <a:pPr/>
              <a:t>3</a:t>
            </a:fld>
            <a:endParaRPr lang="en-US" altLang="zh-CN">
              <a:ea typeface="宋体" charset="-122"/>
            </a:endParaRPr>
          </a:p>
        </p:txBody>
      </p:sp>
      <p:sp>
        <p:nvSpPr>
          <p:cNvPr id="56323" name="Rectangle 2"/>
          <p:cNvSpPr>
            <a:spLocks noGrp="1" noRot="1" noChangeAspect="1" noChangeArrowheads="1" noTextEdit="1"/>
          </p:cNvSpPr>
          <p:nvPr>
            <p:ph type="sldImg"/>
          </p:nvPr>
        </p:nvSpPr>
        <p:spPr>
          <a:ln/>
        </p:spPr>
      </p:sp>
      <p:sp>
        <p:nvSpPr>
          <p:cNvPr id="56324"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noFill/>
        </p:spPr>
        <p:txBody>
          <a:bodyPr/>
          <a:lstStyle/>
          <a:p>
            <a:fld id="{B16E0928-CF84-4E2D-8367-01F6391B5A57}" type="slidenum">
              <a:rPr lang="en-US" altLang="zh-CN" smtClean="0">
                <a:ea typeface="宋体" charset="-122"/>
              </a:rPr>
              <a:pPr/>
              <a:t>21</a:t>
            </a:fld>
            <a:endParaRPr lang="en-US" altLang="zh-CN">
              <a:ea typeface="宋体" charset="-122"/>
            </a:endParaRPr>
          </a:p>
        </p:txBody>
      </p:sp>
      <p:sp>
        <p:nvSpPr>
          <p:cNvPr id="77827" name="Rectangle 2"/>
          <p:cNvSpPr>
            <a:spLocks noGrp="1" noRot="1" noChangeAspect="1" noChangeArrowheads="1" noTextEdit="1"/>
          </p:cNvSpPr>
          <p:nvPr>
            <p:ph type="sldImg"/>
          </p:nvPr>
        </p:nvSpPr>
        <p:spPr>
          <a:ln/>
        </p:spPr>
      </p:sp>
      <p:sp>
        <p:nvSpPr>
          <p:cNvPr id="77828"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p:cNvSpPr>
            <a:spLocks noGrp="1" noChangeArrowheads="1"/>
          </p:cNvSpPr>
          <p:nvPr>
            <p:ph type="sldNum" sz="quarter" idx="5"/>
          </p:nvPr>
        </p:nvSpPr>
        <p:spPr>
          <a:noFill/>
        </p:spPr>
        <p:txBody>
          <a:bodyPr/>
          <a:lstStyle/>
          <a:p>
            <a:fld id="{2CD70CB6-7F3F-40B9-A5A6-846C21C1D35F}" type="slidenum">
              <a:rPr lang="en-US" altLang="zh-CN" smtClean="0">
                <a:ea typeface="宋体" charset="-122"/>
              </a:rPr>
              <a:pPr/>
              <a:t>22</a:t>
            </a:fld>
            <a:endParaRPr lang="en-US" altLang="zh-CN">
              <a:ea typeface="宋体" charset="-122"/>
            </a:endParaRPr>
          </a:p>
        </p:txBody>
      </p:sp>
      <p:sp>
        <p:nvSpPr>
          <p:cNvPr id="78851" name="Rectangle 2"/>
          <p:cNvSpPr>
            <a:spLocks noGrp="1" noRot="1" noChangeAspect="1" noChangeArrowheads="1" noTextEdit="1"/>
          </p:cNvSpPr>
          <p:nvPr>
            <p:ph type="sldImg"/>
          </p:nvPr>
        </p:nvSpPr>
        <p:spPr>
          <a:ln/>
        </p:spPr>
      </p:sp>
      <p:sp>
        <p:nvSpPr>
          <p:cNvPr id="78852"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noFill/>
        </p:spPr>
        <p:txBody>
          <a:bodyPr/>
          <a:lstStyle/>
          <a:p>
            <a:fld id="{2CB5FA07-B487-4E9E-8FB8-2192A4EDFF2F}" type="slidenum">
              <a:rPr lang="en-US" altLang="zh-CN" smtClean="0">
                <a:ea typeface="宋体" charset="-122"/>
              </a:rPr>
              <a:pPr/>
              <a:t>23</a:t>
            </a:fld>
            <a:endParaRPr lang="en-US" altLang="zh-CN">
              <a:ea typeface="宋体" charset="-122"/>
            </a:endParaRPr>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p:cNvSpPr>
            <a:spLocks noGrp="1" noChangeArrowheads="1"/>
          </p:cNvSpPr>
          <p:nvPr>
            <p:ph type="sldNum" sz="quarter" idx="5"/>
          </p:nvPr>
        </p:nvSpPr>
        <p:spPr>
          <a:noFill/>
        </p:spPr>
        <p:txBody>
          <a:bodyPr/>
          <a:lstStyle/>
          <a:p>
            <a:fld id="{959DA52E-DD35-4D23-A2C7-1A3C22F05375}" type="slidenum">
              <a:rPr lang="en-US" altLang="zh-CN" smtClean="0">
                <a:ea typeface="宋体" charset="-122"/>
              </a:rPr>
              <a:pPr/>
              <a:t>24</a:t>
            </a:fld>
            <a:endParaRPr lang="en-US" altLang="zh-CN">
              <a:ea typeface="宋体" charset="-122"/>
            </a:endParaRPr>
          </a:p>
        </p:txBody>
      </p:sp>
      <p:sp>
        <p:nvSpPr>
          <p:cNvPr id="80899" name="Rectangle 2"/>
          <p:cNvSpPr>
            <a:spLocks noGrp="1" noRot="1" noChangeAspect="1" noChangeArrowheads="1" noTextEdit="1"/>
          </p:cNvSpPr>
          <p:nvPr>
            <p:ph type="sldImg"/>
          </p:nvPr>
        </p:nvSpPr>
        <p:spPr>
          <a:ln/>
        </p:spPr>
      </p:sp>
      <p:sp>
        <p:nvSpPr>
          <p:cNvPr id="80900"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p:cNvSpPr>
            <a:spLocks noGrp="1" noChangeArrowheads="1"/>
          </p:cNvSpPr>
          <p:nvPr>
            <p:ph type="sldNum" sz="quarter" idx="5"/>
          </p:nvPr>
        </p:nvSpPr>
        <p:spPr>
          <a:noFill/>
        </p:spPr>
        <p:txBody>
          <a:bodyPr/>
          <a:lstStyle/>
          <a:p>
            <a:fld id="{DC19A508-63AB-4020-86B8-69618710544A}" type="slidenum">
              <a:rPr lang="en-US" altLang="zh-CN" smtClean="0">
                <a:ea typeface="宋体" charset="-122"/>
              </a:rPr>
              <a:pPr/>
              <a:t>25</a:t>
            </a:fld>
            <a:endParaRPr lang="en-US" altLang="zh-CN">
              <a:ea typeface="宋体" charset="-122"/>
            </a:endParaRPr>
          </a:p>
        </p:txBody>
      </p:sp>
      <p:sp>
        <p:nvSpPr>
          <p:cNvPr id="81923" name="Rectangle 2"/>
          <p:cNvSpPr>
            <a:spLocks noGrp="1" noRot="1" noChangeAspect="1" noChangeArrowheads="1" noTextEdit="1"/>
          </p:cNvSpPr>
          <p:nvPr>
            <p:ph type="sldImg"/>
          </p:nvPr>
        </p:nvSpPr>
        <p:spPr>
          <a:ln/>
        </p:spPr>
      </p:sp>
      <p:sp>
        <p:nvSpPr>
          <p:cNvPr id="81924"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a:spLocks noGrp="1" noChangeArrowheads="1"/>
          </p:cNvSpPr>
          <p:nvPr>
            <p:ph type="sldNum" sz="quarter" idx="5"/>
          </p:nvPr>
        </p:nvSpPr>
        <p:spPr>
          <a:noFill/>
        </p:spPr>
        <p:txBody>
          <a:bodyPr/>
          <a:lstStyle/>
          <a:p>
            <a:fld id="{2F9462B1-C8ED-430F-9325-89E1E9F2D013}" type="slidenum">
              <a:rPr lang="en-US" altLang="zh-CN" smtClean="0">
                <a:ea typeface="宋体" charset="-122"/>
              </a:rPr>
              <a:pPr/>
              <a:t>26</a:t>
            </a:fld>
            <a:endParaRPr lang="en-US" altLang="zh-CN">
              <a:ea typeface="宋体" charset="-122"/>
            </a:endParaRPr>
          </a:p>
        </p:txBody>
      </p:sp>
      <p:sp>
        <p:nvSpPr>
          <p:cNvPr id="82947" name="Rectangle 2"/>
          <p:cNvSpPr>
            <a:spLocks noGrp="1" noRot="1" noChangeAspect="1" noChangeArrowheads="1" noTextEdit="1"/>
          </p:cNvSpPr>
          <p:nvPr>
            <p:ph type="sldImg"/>
          </p:nvPr>
        </p:nvSpPr>
        <p:spPr>
          <a:ln/>
        </p:spPr>
      </p:sp>
      <p:sp>
        <p:nvSpPr>
          <p:cNvPr id="82948"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noFill/>
        </p:spPr>
        <p:txBody>
          <a:bodyPr/>
          <a:lstStyle/>
          <a:p>
            <a:fld id="{431EDA77-2F64-41C1-94F2-5BE61251214F}" type="slidenum">
              <a:rPr lang="en-US" altLang="zh-CN" smtClean="0">
                <a:ea typeface="宋体" charset="-122"/>
              </a:rPr>
              <a:pPr/>
              <a:t>27</a:t>
            </a:fld>
            <a:endParaRPr lang="en-US" altLang="zh-CN">
              <a:ea typeface="宋体" charset="-122"/>
            </a:endParaRPr>
          </a:p>
        </p:txBody>
      </p:sp>
      <p:sp>
        <p:nvSpPr>
          <p:cNvPr id="83971" name="Rectangle 2"/>
          <p:cNvSpPr>
            <a:spLocks noGrp="1" noRot="1" noChangeAspect="1" noChangeArrowheads="1" noTextEdit="1"/>
          </p:cNvSpPr>
          <p:nvPr>
            <p:ph type="sldImg"/>
          </p:nvPr>
        </p:nvSpPr>
        <p:spPr>
          <a:ln/>
        </p:spPr>
      </p:sp>
      <p:sp>
        <p:nvSpPr>
          <p:cNvPr id="83972"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p:cNvSpPr>
            <a:spLocks noGrp="1" noChangeArrowheads="1"/>
          </p:cNvSpPr>
          <p:nvPr>
            <p:ph type="sldNum" sz="quarter" idx="5"/>
          </p:nvPr>
        </p:nvSpPr>
        <p:spPr>
          <a:noFill/>
        </p:spPr>
        <p:txBody>
          <a:bodyPr/>
          <a:lstStyle/>
          <a:p>
            <a:fld id="{76740C4E-6018-43C7-8C89-2D47DCDD5672}" type="slidenum">
              <a:rPr lang="en-US" altLang="zh-CN" smtClean="0">
                <a:ea typeface="宋体" charset="-122"/>
              </a:rPr>
              <a:pPr/>
              <a:t>28</a:t>
            </a:fld>
            <a:endParaRPr lang="en-US" altLang="zh-CN">
              <a:ea typeface="宋体" charset="-122"/>
            </a:endParaRPr>
          </a:p>
        </p:txBody>
      </p:sp>
      <p:sp>
        <p:nvSpPr>
          <p:cNvPr id="84995" name="Rectangle 2"/>
          <p:cNvSpPr>
            <a:spLocks noGrp="1" noRot="1" noChangeAspect="1" noChangeArrowheads="1" noTextEdit="1"/>
          </p:cNvSpPr>
          <p:nvPr>
            <p:ph type="sldImg"/>
          </p:nvPr>
        </p:nvSpPr>
        <p:spPr>
          <a:ln/>
        </p:spPr>
      </p:sp>
      <p:sp>
        <p:nvSpPr>
          <p:cNvPr id="84996"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noFill/>
        </p:spPr>
        <p:txBody>
          <a:bodyPr/>
          <a:lstStyle/>
          <a:p>
            <a:fld id="{F66C6F83-FDF7-4EE6-AB2D-5B85392079D7}" type="slidenum">
              <a:rPr lang="en-US" altLang="zh-CN" smtClean="0">
                <a:ea typeface="宋体" charset="-122"/>
              </a:rPr>
              <a:pPr/>
              <a:t>29</a:t>
            </a:fld>
            <a:endParaRPr lang="en-US" altLang="zh-CN">
              <a:ea typeface="宋体" charset="-122"/>
            </a:endParaRPr>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p:cNvSpPr>
            <a:spLocks noGrp="1" noChangeArrowheads="1"/>
          </p:cNvSpPr>
          <p:nvPr>
            <p:ph type="sldNum" sz="quarter" idx="5"/>
          </p:nvPr>
        </p:nvSpPr>
        <p:spPr>
          <a:noFill/>
        </p:spPr>
        <p:txBody>
          <a:bodyPr/>
          <a:lstStyle/>
          <a:p>
            <a:fld id="{1BCBC972-1210-49D0-8CBE-3B18F010AEB5}" type="slidenum">
              <a:rPr lang="en-US" altLang="zh-CN" smtClean="0">
                <a:ea typeface="宋体" charset="-122"/>
              </a:rPr>
              <a:pPr/>
              <a:t>30</a:t>
            </a:fld>
            <a:endParaRPr lang="en-US" altLang="zh-CN">
              <a:ea typeface="宋体" charset="-122"/>
            </a:endParaRPr>
          </a:p>
        </p:txBody>
      </p:sp>
      <p:sp>
        <p:nvSpPr>
          <p:cNvPr id="87043" name="Rectangle 2"/>
          <p:cNvSpPr>
            <a:spLocks noGrp="1" noRot="1" noChangeAspect="1" noChangeArrowheads="1" noTextEdit="1"/>
          </p:cNvSpPr>
          <p:nvPr>
            <p:ph type="sldImg"/>
          </p:nvPr>
        </p:nvSpPr>
        <p:spPr>
          <a:ln/>
        </p:spPr>
      </p:sp>
      <p:sp>
        <p:nvSpPr>
          <p:cNvPr id="87044"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p>
            <a:fld id="{B12151B4-984E-4616-8321-BA30F29E07BD}" type="slidenum">
              <a:rPr lang="en-US" altLang="zh-CN" smtClean="0">
                <a:ea typeface="宋体" charset="-122"/>
              </a:rPr>
              <a:pPr/>
              <a:t>4</a:t>
            </a:fld>
            <a:endParaRPr lang="en-US" altLang="zh-CN">
              <a:ea typeface="宋体" charset="-122"/>
            </a:endParaRPr>
          </a:p>
        </p:txBody>
      </p:sp>
      <p:sp>
        <p:nvSpPr>
          <p:cNvPr id="57347" name="Rectangle 2"/>
          <p:cNvSpPr>
            <a:spLocks noGrp="1" noRot="1" noChangeAspect="1" noChangeArrowheads="1" noTextEdit="1"/>
          </p:cNvSpPr>
          <p:nvPr>
            <p:ph type="sldImg"/>
          </p:nvPr>
        </p:nvSpPr>
        <p:spPr>
          <a:ln/>
        </p:spPr>
      </p:sp>
      <p:sp>
        <p:nvSpPr>
          <p:cNvPr id="57348"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p:cNvSpPr>
            <a:spLocks noGrp="1" noChangeArrowheads="1"/>
          </p:cNvSpPr>
          <p:nvPr>
            <p:ph type="sldNum" sz="quarter" idx="5"/>
          </p:nvPr>
        </p:nvSpPr>
        <p:spPr>
          <a:noFill/>
        </p:spPr>
        <p:txBody>
          <a:bodyPr/>
          <a:lstStyle/>
          <a:p>
            <a:fld id="{5CD20DF7-5E58-4A13-83BC-82448C57AE3A}" type="slidenum">
              <a:rPr lang="en-US" altLang="zh-CN" smtClean="0">
                <a:ea typeface="宋体" charset="-122"/>
              </a:rPr>
              <a:pPr/>
              <a:t>31</a:t>
            </a:fld>
            <a:endParaRPr lang="en-US" altLang="zh-CN">
              <a:ea typeface="宋体" charset="-122"/>
            </a:endParaRPr>
          </a:p>
        </p:txBody>
      </p:sp>
      <p:sp>
        <p:nvSpPr>
          <p:cNvPr id="88067" name="Rectangle 2"/>
          <p:cNvSpPr>
            <a:spLocks noGrp="1" noRot="1" noChangeAspect="1" noChangeArrowheads="1" noTextEdit="1"/>
          </p:cNvSpPr>
          <p:nvPr>
            <p:ph type="sldImg"/>
          </p:nvPr>
        </p:nvSpPr>
        <p:spPr>
          <a:ln/>
        </p:spPr>
      </p:sp>
      <p:sp>
        <p:nvSpPr>
          <p:cNvPr id="88068"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p:cNvSpPr>
            <a:spLocks noGrp="1" noChangeArrowheads="1"/>
          </p:cNvSpPr>
          <p:nvPr>
            <p:ph type="sldNum" sz="quarter" idx="5"/>
          </p:nvPr>
        </p:nvSpPr>
        <p:spPr>
          <a:noFill/>
        </p:spPr>
        <p:txBody>
          <a:bodyPr/>
          <a:lstStyle/>
          <a:p>
            <a:fld id="{B872DF51-72B0-4347-B231-01CB20BEDF10}" type="slidenum">
              <a:rPr lang="en-US" altLang="zh-CN" smtClean="0">
                <a:ea typeface="宋体" charset="-122"/>
              </a:rPr>
              <a:pPr/>
              <a:t>32</a:t>
            </a:fld>
            <a:endParaRPr lang="en-US" altLang="zh-CN">
              <a:ea typeface="宋体" charset="-122"/>
            </a:endParaRPr>
          </a:p>
        </p:txBody>
      </p:sp>
      <p:sp>
        <p:nvSpPr>
          <p:cNvPr id="89091" name="Rectangle 2"/>
          <p:cNvSpPr>
            <a:spLocks noGrp="1" noRot="1" noChangeAspect="1" noChangeArrowheads="1" noTextEdit="1"/>
          </p:cNvSpPr>
          <p:nvPr>
            <p:ph type="sldImg"/>
          </p:nvPr>
        </p:nvSpPr>
        <p:spPr>
          <a:ln/>
        </p:spPr>
      </p:sp>
      <p:sp>
        <p:nvSpPr>
          <p:cNvPr id="89092"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7"/>
          <p:cNvSpPr>
            <a:spLocks noGrp="1" noChangeArrowheads="1"/>
          </p:cNvSpPr>
          <p:nvPr>
            <p:ph type="sldNum" sz="quarter" idx="5"/>
          </p:nvPr>
        </p:nvSpPr>
        <p:spPr>
          <a:noFill/>
        </p:spPr>
        <p:txBody>
          <a:bodyPr/>
          <a:lstStyle/>
          <a:p>
            <a:fld id="{8813EDEF-A773-4EF6-9CE0-C67FC2E2A8CF}" type="slidenum">
              <a:rPr lang="en-US" altLang="zh-CN" smtClean="0">
                <a:ea typeface="宋体" charset="-122"/>
              </a:rPr>
              <a:pPr/>
              <a:t>33</a:t>
            </a:fld>
            <a:endParaRPr lang="en-US" altLang="zh-CN">
              <a:ea typeface="宋体" charset="-122"/>
            </a:endParaRPr>
          </a:p>
        </p:txBody>
      </p:sp>
      <p:sp>
        <p:nvSpPr>
          <p:cNvPr id="90115" name="Rectangle 2"/>
          <p:cNvSpPr>
            <a:spLocks noGrp="1" noRot="1" noChangeAspect="1" noChangeArrowheads="1" noTextEdit="1"/>
          </p:cNvSpPr>
          <p:nvPr>
            <p:ph type="sldImg"/>
          </p:nvPr>
        </p:nvSpPr>
        <p:spPr>
          <a:ln/>
        </p:spPr>
      </p:sp>
      <p:sp>
        <p:nvSpPr>
          <p:cNvPr id="90116"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p:cNvSpPr>
            <a:spLocks noGrp="1" noChangeArrowheads="1"/>
          </p:cNvSpPr>
          <p:nvPr>
            <p:ph type="sldNum" sz="quarter" idx="5"/>
          </p:nvPr>
        </p:nvSpPr>
        <p:spPr>
          <a:noFill/>
        </p:spPr>
        <p:txBody>
          <a:bodyPr/>
          <a:lstStyle/>
          <a:p>
            <a:fld id="{395A9F72-01FA-4457-B9E0-911C889FBDF5}" type="slidenum">
              <a:rPr lang="en-US" altLang="zh-CN" smtClean="0">
                <a:ea typeface="宋体" charset="-122"/>
              </a:rPr>
              <a:pPr/>
              <a:t>34</a:t>
            </a:fld>
            <a:endParaRPr lang="en-US" altLang="zh-CN">
              <a:ea typeface="宋体" charset="-122"/>
            </a:endParaRPr>
          </a:p>
        </p:txBody>
      </p:sp>
      <p:sp>
        <p:nvSpPr>
          <p:cNvPr id="91139" name="Rectangle 2"/>
          <p:cNvSpPr>
            <a:spLocks noGrp="1" noRot="1" noChangeAspect="1" noChangeArrowheads="1" noTextEdit="1"/>
          </p:cNvSpPr>
          <p:nvPr>
            <p:ph type="sldImg"/>
          </p:nvPr>
        </p:nvSpPr>
        <p:spPr>
          <a:ln/>
        </p:spPr>
      </p:sp>
      <p:sp>
        <p:nvSpPr>
          <p:cNvPr id="91140"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p:spPr>
        <p:txBody>
          <a:bodyPr/>
          <a:lstStyle/>
          <a:p>
            <a:fld id="{8F45AC88-8F7D-4F44-8729-682B8E15793F}" type="slidenum">
              <a:rPr lang="en-US" altLang="zh-CN" smtClean="0">
                <a:ea typeface="宋体" charset="-122"/>
              </a:rPr>
              <a:pPr/>
              <a:t>35</a:t>
            </a:fld>
            <a:endParaRPr lang="en-US" altLang="zh-CN">
              <a:ea typeface="宋体" charset="-122"/>
            </a:endParaRPr>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p:spPr>
        <p:txBody>
          <a:bodyPr/>
          <a:lstStyle/>
          <a:p>
            <a:fld id="{12CD657B-C00A-4881-8A48-013844A1F5CB}" type="slidenum">
              <a:rPr lang="en-US" altLang="zh-CN" smtClean="0">
                <a:ea typeface="宋体" charset="-122"/>
              </a:rPr>
              <a:pPr/>
              <a:t>36</a:t>
            </a:fld>
            <a:endParaRPr lang="en-US" altLang="zh-CN">
              <a:ea typeface="宋体" charset="-122"/>
            </a:endParaRPr>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7"/>
          <p:cNvSpPr>
            <a:spLocks noGrp="1" noChangeArrowheads="1"/>
          </p:cNvSpPr>
          <p:nvPr>
            <p:ph type="sldNum" sz="quarter" idx="5"/>
          </p:nvPr>
        </p:nvSpPr>
        <p:spPr>
          <a:noFill/>
        </p:spPr>
        <p:txBody>
          <a:bodyPr/>
          <a:lstStyle/>
          <a:p>
            <a:fld id="{1FB4FB6C-66A1-42BB-B91D-ED9531455EFB}" type="slidenum">
              <a:rPr lang="en-US" altLang="zh-CN" smtClean="0">
                <a:ea typeface="宋体" charset="-122"/>
              </a:rPr>
              <a:pPr/>
              <a:t>37</a:t>
            </a:fld>
            <a:endParaRPr lang="en-US" altLang="zh-CN">
              <a:ea typeface="宋体" charset="-122"/>
            </a:endParaRPr>
          </a:p>
        </p:txBody>
      </p:sp>
      <p:sp>
        <p:nvSpPr>
          <p:cNvPr id="94211" name="Rectangle 2"/>
          <p:cNvSpPr>
            <a:spLocks noGrp="1" noRot="1" noChangeAspect="1" noChangeArrowheads="1" noTextEdit="1"/>
          </p:cNvSpPr>
          <p:nvPr>
            <p:ph type="sldImg"/>
          </p:nvPr>
        </p:nvSpPr>
        <p:spPr>
          <a:ln/>
        </p:spPr>
      </p:sp>
      <p:sp>
        <p:nvSpPr>
          <p:cNvPr id="94212"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p:cNvSpPr>
            <a:spLocks noGrp="1" noChangeArrowheads="1"/>
          </p:cNvSpPr>
          <p:nvPr>
            <p:ph type="sldNum" sz="quarter" idx="5"/>
          </p:nvPr>
        </p:nvSpPr>
        <p:spPr>
          <a:noFill/>
        </p:spPr>
        <p:txBody>
          <a:bodyPr/>
          <a:lstStyle/>
          <a:p>
            <a:fld id="{622623A3-A9B5-49A3-AAA3-6A7E8672FD96}" type="slidenum">
              <a:rPr lang="en-US" altLang="zh-CN" smtClean="0">
                <a:ea typeface="宋体" charset="-122"/>
              </a:rPr>
              <a:pPr/>
              <a:t>44</a:t>
            </a:fld>
            <a:endParaRPr lang="en-US" altLang="zh-CN">
              <a:ea typeface="宋体" charset="-122"/>
            </a:endParaRPr>
          </a:p>
        </p:txBody>
      </p:sp>
      <p:sp>
        <p:nvSpPr>
          <p:cNvPr id="95235" name="Rectangle 2"/>
          <p:cNvSpPr>
            <a:spLocks noGrp="1" noRot="1" noChangeAspect="1" noChangeArrowheads="1" noTextEdit="1"/>
          </p:cNvSpPr>
          <p:nvPr>
            <p:ph type="sldImg"/>
          </p:nvPr>
        </p:nvSpPr>
        <p:spPr>
          <a:ln/>
        </p:spPr>
      </p:sp>
      <p:sp>
        <p:nvSpPr>
          <p:cNvPr id="95236"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p:cNvSpPr>
            <a:spLocks noGrp="1" noChangeArrowheads="1"/>
          </p:cNvSpPr>
          <p:nvPr>
            <p:ph type="sldNum" sz="quarter" idx="5"/>
          </p:nvPr>
        </p:nvSpPr>
        <p:spPr>
          <a:noFill/>
        </p:spPr>
        <p:txBody>
          <a:bodyPr/>
          <a:lstStyle/>
          <a:p>
            <a:fld id="{200473F2-9BD0-4A23-947D-83DBD6DF1BF0}" type="slidenum">
              <a:rPr lang="en-US" altLang="zh-CN" smtClean="0">
                <a:ea typeface="宋体" charset="-122"/>
              </a:rPr>
              <a:pPr/>
              <a:t>45</a:t>
            </a:fld>
            <a:endParaRPr lang="en-US" altLang="zh-CN">
              <a:ea typeface="宋体" charset="-122"/>
            </a:endParaRPr>
          </a:p>
        </p:txBody>
      </p:sp>
      <p:sp>
        <p:nvSpPr>
          <p:cNvPr id="96259" name="Rectangle 2"/>
          <p:cNvSpPr>
            <a:spLocks noGrp="1" noRot="1" noChangeAspect="1" noChangeArrowheads="1" noTextEdit="1"/>
          </p:cNvSpPr>
          <p:nvPr>
            <p:ph type="sldImg"/>
          </p:nvPr>
        </p:nvSpPr>
        <p:spPr>
          <a:ln/>
        </p:spPr>
      </p:sp>
      <p:sp>
        <p:nvSpPr>
          <p:cNvPr id="96260"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7C9A3837-78BA-43D0-8490-8A1F65447702}" type="slidenum">
              <a:rPr lang="en-US" altLang="zh-CN" smtClean="0">
                <a:ea typeface="宋体" charset="-122"/>
              </a:rPr>
              <a:pPr/>
              <a:t>46</a:t>
            </a:fld>
            <a:endParaRPr lang="en-US" altLang="zh-CN">
              <a:ea typeface="宋体" charset="-122"/>
            </a:endParaRPr>
          </a:p>
        </p:txBody>
      </p:sp>
      <p:sp>
        <p:nvSpPr>
          <p:cNvPr id="97283" name="Rectangle 2"/>
          <p:cNvSpPr>
            <a:spLocks noGrp="1" noRot="1" noChangeAspect="1" noChangeArrowheads="1" noTextEdit="1"/>
          </p:cNvSpPr>
          <p:nvPr>
            <p:ph type="sldImg"/>
          </p:nvPr>
        </p:nvSpPr>
        <p:spPr>
          <a:ln/>
        </p:spPr>
      </p:sp>
      <p:sp>
        <p:nvSpPr>
          <p:cNvPr id="97284"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p:spPr>
        <p:txBody>
          <a:bodyPr/>
          <a:lstStyle/>
          <a:p>
            <a:fld id="{2226EB79-A147-44CF-B021-9C5AADFE1A18}" type="slidenum">
              <a:rPr lang="en-US" altLang="zh-CN" smtClean="0">
                <a:ea typeface="宋体" charset="-122"/>
              </a:rPr>
              <a:pPr/>
              <a:t>5</a:t>
            </a:fld>
            <a:endParaRPr lang="en-US" altLang="zh-CN">
              <a:ea typeface="宋体" charset="-122"/>
            </a:endParaRPr>
          </a:p>
        </p:txBody>
      </p:sp>
      <p:sp>
        <p:nvSpPr>
          <p:cNvPr id="58371" name="Rectangle 2"/>
          <p:cNvSpPr>
            <a:spLocks noGrp="1" noRot="1" noChangeAspect="1" noChangeArrowheads="1" noTextEdit="1"/>
          </p:cNvSpPr>
          <p:nvPr>
            <p:ph type="sldImg"/>
          </p:nvPr>
        </p:nvSpPr>
        <p:spPr>
          <a:ln/>
        </p:spPr>
      </p:sp>
      <p:sp>
        <p:nvSpPr>
          <p:cNvPr id="58372"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fld id="{8648078A-67E5-4D53-8E37-920A42DE9C87}" type="slidenum">
              <a:rPr lang="en-US" altLang="zh-CN" smtClean="0">
                <a:ea typeface="宋体" charset="-122"/>
              </a:rPr>
              <a:pPr/>
              <a:t>6</a:t>
            </a:fld>
            <a:endParaRPr lang="en-US" altLang="zh-CN">
              <a:ea typeface="宋体" charset="-122"/>
            </a:endParaRPr>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p>
            <a:fld id="{D04DFAFF-55E2-4A30-86A3-013B6E2D7BB6}" type="slidenum">
              <a:rPr lang="en-US" altLang="zh-CN" smtClean="0">
                <a:ea typeface="宋体" charset="-122"/>
              </a:rPr>
              <a:pPr/>
              <a:t>7</a:t>
            </a:fld>
            <a:endParaRPr lang="en-US" altLang="zh-CN">
              <a:ea typeface="宋体" charset="-122"/>
            </a:endParaRPr>
          </a:p>
        </p:txBody>
      </p:sp>
      <p:sp>
        <p:nvSpPr>
          <p:cNvPr id="60419" name="Rectangle 2"/>
          <p:cNvSpPr>
            <a:spLocks noGrp="1" noRot="1" noChangeAspect="1" noChangeArrowheads="1" noTextEdit="1"/>
          </p:cNvSpPr>
          <p:nvPr>
            <p:ph type="sldImg"/>
          </p:nvPr>
        </p:nvSpPr>
        <p:spPr>
          <a:ln/>
        </p:spPr>
      </p:sp>
      <p:sp>
        <p:nvSpPr>
          <p:cNvPr id="60420"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p>
            <a:fld id="{0E5C1A21-9443-4376-A695-BB62B7D963CD}" type="slidenum">
              <a:rPr lang="en-US" altLang="zh-CN" smtClean="0">
                <a:ea typeface="宋体" charset="-122"/>
              </a:rPr>
              <a:pPr/>
              <a:t>8</a:t>
            </a:fld>
            <a:endParaRPr lang="en-US" altLang="zh-CN">
              <a:ea typeface="宋体" charset="-122"/>
            </a:endParaRPr>
          </a:p>
        </p:txBody>
      </p:sp>
      <p:sp>
        <p:nvSpPr>
          <p:cNvPr id="61443" name="Rectangle 2"/>
          <p:cNvSpPr>
            <a:spLocks noGrp="1" noRot="1" noChangeAspect="1" noChangeArrowheads="1" noTextEdit="1"/>
          </p:cNvSpPr>
          <p:nvPr>
            <p:ph type="sldImg"/>
          </p:nvPr>
        </p:nvSpPr>
        <p:spPr>
          <a:ln/>
        </p:spPr>
      </p:sp>
      <p:sp>
        <p:nvSpPr>
          <p:cNvPr id="61444"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p>
            <a:fld id="{FD9E81E2-2BDE-466B-BF17-C17DC3B5319B}" type="slidenum">
              <a:rPr lang="en-US" altLang="zh-CN" smtClean="0">
                <a:ea typeface="宋体" charset="-122"/>
              </a:rPr>
              <a:pPr/>
              <a:t>9</a:t>
            </a:fld>
            <a:endParaRPr lang="en-US" altLang="zh-CN">
              <a:ea typeface="宋体" charset="-122"/>
            </a:endParaRPr>
          </a:p>
        </p:txBody>
      </p:sp>
      <p:sp>
        <p:nvSpPr>
          <p:cNvPr id="62467" name="Rectangle 2"/>
          <p:cNvSpPr>
            <a:spLocks noGrp="1" noRot="1" noChangeAspect="1" noChangeArrowheads="1" noTextEdit="1"/>
          </p:cNvSpPr>
          <p:nvPr>
            <p:ph type="sldImg"/>
          </p:nvPr>
        </p:nvSpPr>
        <p:spPr>
          <a:ln/>
        </p:spPr>
      </p:sp>
      <p:sp>
        <p:nvSpPr>
          <p:cNvPr id="62468"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p>
            <a:fld id="{96AF2F47-155A-472E-933E-CB800F8EFE10}" type="slidenum">
              <a:rPr lang="en-US" altLang="zh-CN" smtClean="0">
                <a:ea typeface="宋体" charset="-122"/>
              </a:rPr>
              <a:pPr/>
              <a:t>10</a:t>
            </a:fld>
            <a:endParaRPr lang="en-US" altLang="zh-CN">
              <a:ea typeface="宋体" charset="-122"/>
            </a:endParaRPr>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noFill/>
          <a:ln/>
        </p:spPr>
        <p:txBody>
          <a:bodyPr/>
          <a:lstStyle/>
          <a:p>
            <a:pPr eaLnBrk="1" hangingPunct="1"/>
            <a:endParaRPr lang="zh-CN" altLang="zh-CN">
              <a:latin typeface="Times New Roman" pitchFamily="18" charset="0"/>
              <a:ea typeface="宋体"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a:prstGeom prst="rect">
            <a:avLst/>
          </a:prstGeom>
        </p:spPr>
        <p:txBody>
          <a:bodyPr/>
          <a:lstStyle/>
          <a:p>
            <a:r>
              <a:rPr lang="zh-CN" altLang="en-US" dirty="0"/>
              <a:t>单击此处编辑母版标题样式</a:t>
            </a:r>
          </a:p>
        </p:txBody>
      </p:sp>
      <p:sp>
        <p:nvSpPr>
          <p:cNvPr id="3" name="副标题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Tree>
    <p:extLst>
      <p:ext uri="{BB962C8B-B14F-4D97-AF65-F5344CB8AC3E}">
        <p14:creationId xmlns:p14="http://schemas.microsoft.com/office/powerpoint/2010/main" val="2928168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304800" y="228601"/>
            <a:ext cx="8229600" cy="6858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228600" y="1066800"/>
            <a:ext cx="82296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7200" y="6477000"/>
            <a:ext cx="2133600" cy="244475"/>
          </a:xfrm>
          <a:prstGeom prst="rect">
            <a:avLst/>
          </a:prstGeom>
        </p:spPr>
        <p:txBody>
          <a:bodyPr/>
          <a:lstStyle>
            <a:lvl1pPr>
              <a:defRPr/>
            </a:lvl1pPr>
          </a:lstStyle>
          <a:p>
            <a:endParaRPr lang="en-US" altLang="zh-CN"/>
          </a:p>
        </p:txBody>
      </p:sp>
      <p:sp>
        <p:nvSpPr>
          <p:cNvPr id="5" name="页脚占位符 4"/>
          <p:cNvSpPr>
            <a:spLocks noGrp="1"/>
          </p:cNvSpPr>
          <p:nvPr>
            <p:ph type="ftr" sz="quarter" idx="11"/>
          </p:nvPr>
        </p:nvSpPr>
        <p:spPr>
          <a:xfrm>
            <a:off x="3124200" y="6400800"/>
            <a:ext cx="2895600" cy="320675"/>
          </a:xfrm>
          <a:prstGeom prst="rect">
            <a:avLst/>
          </a:prstGeom>
        </p:spPr>
        <p:txBody>
          <a:bodyPr/>
          <a:lstStyle>
            <a:lvl1pPr>
              <a:defRPr/>
            </a:lvl1pPr>
          </a:lstStyle>
          <a:p>
            <a:endParaRPr lang="en-US" altLang="zh-CN"/>
          </a:p>
        </p:txBody>
      </p:sp>
      <p:sp>
        <p:nvSpPr>
          <p:cNvPr id="6" name="灯片编号占位符 5"/>
          <p:cNvSpPr>
            <a:spLocks noGrp="1"/>
          </p:cNvSpPr>
          <p:nvPr>
            <p:ph type="sldNum" sz="quarter" idx="12"/>
          </p:nvPr>
        </p:nvSpPr>
        <p:spPr>
          <a:xfrm>
            <a:off x="6477000" y="6248400"/>
            <a:ext cx="2133600" cy="244475"/>
          </a:xfrm>
          <a:prstGeom prst="rect">
            <a:avLst/>
          </a:prstGeom>
        </p:spPr>
        <p:txBody>
          <a:bodyPr/>
          <a:lstStyle>
            <a:lvl1pPr>
              <a:defRPr/>
            </a:lvl1pPr>
          </a:lstStyle>
          <a:p>
            <a:fld id="{01EC7D15-1EA6-4059-945F-BCB92DF1FBBE}" type="slidenum">
              <a:rPr lang="en-US" altLang="zh-CN"/>
              <a:pPr/>
              <a:t>‹#›</a:t>
            </a:fld>
            <a:endParaRPr lang="en-US" altLang="zh-CN"/>
          </a:p>
          <a:p>
            <a:endParaRPr lang="en-US" altLang="zh-CN"/>
          </a:p>
        </p:txBody>
      </p:sp>
    </p:spTree>
    <p:extLst>
      <p:ext uri="{BB962C8B-B14F-4D97-AF65-F5344CB8AC3E}">
        <p14:creationId xmlns:p14="http://schemas.microsoft.com/office/powerpoint/2010/main" val="36604948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72250" y="0"/>
            <a:ext cx="2114550" cy="5592763"/>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228600" y="0"/>
            <a:ext cx="6191250" cy="55927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7200" y="6477000"/>
            <a:ext cx="2133600" cy="244475"/>
          </a:xfrm>
          <a:prstGeom prst="rect">
            <a:avLst/>
          </a:prstGeom>
        </p:spPr>
        <p:txBody>
          <a:bodyPr/>
          <a:lstStyle>
            <a:lvl1pPr>
              <a:defRPr/>
            </a:lvl1pPr>
          </a:lstStyle>
          <a:p>
            <a:endParaRPr lang="en-US" altLang="zh-CN"/>
          </a:p>
        </p:txBody>
      </p:sp>
      <p:sp>
        <p:nvSpPr>
          <p:cNvPr id="5" name="页脚占位符 4"/>
          <p:cNvSpPr>
            <a:spLocks noGrp="1"/>
          </p:cNvSpPr>
          <p:nvPr>
            <p:ph type="ftr" sz="quarter" idx="11"/>
          </p:nvPr>
        </p:nvSpPr>
        <p:spPr>
          <a:xfrm>
            <a:off x="3124200" y="6400800"/>
            <a:ext cx="2895600" cy="320675"/>
          </a:xfrm>
          <a:prstGeom prst="rect">
            <a:avLst/>
          </a:prstGeom>
        </p:spPr>
        <p:txBody>
          <a:bodyPr/>
          <a:lstStyle>
            <a:lvl1pPr>
              <a:defRPr/>
            </a:lvl1pPr>
          </a:lstStyle>
          <a:p>
            <a:endParaRPr lang="en-US" altLang="zh-CN"/>
          </a:p>
        </p:txBody>
      </p:sp>
      <p:sp>
        <p:nvSpPr>
          <p:cNvPr id="6" name="灯片编号占位符 5"/>
          <p:cNvSpPr>
            <a:spLocks noGrp="1"/>
          </p:cNvSpPr>
          <p:nvPr>
            <p:ph type="sldNum" sz="quarter" idx="12"/>
          </p:nvPr>
        </p:nvSpPr>
        <p:spPr>
          <a:xfrm>
            <a:off x="6477000" y="6248400"/>
            <a:ext cx="2133600" cy="244475"/>
          </a:xfrm>
          <a:prstGeom prst="rect">
            <a:avLst/>
          </a:prstGeom>
        </p:spPr>
        <p:txBody>
          <a:bodyPr/>
          <a:lstStyle>
            <a:lvl1pPr>
              <a:defRPr/>
            </a:lvl1pPr>
          </a:lstStyle>
          <a:p>
            <a:fld id="{42EFB30B-073C-4885-8AA2-427C80E6BD2B}" type="slidenum">
              <a:rPr lang="en-US" altLang="zh-CN"/>
              <a:pPr/>
              <a:t>‹#›</a:t>
            </a:fld>
            <a:endParaRPr lang="en-US" altLang="zh-CN"/>
          </a:p>
          <a:p>
            <a:endParaRPr lang="en-US" altLang="zh-CN"/>
          </a:p>
        </p:txBody>
      </p:sp>
    </p:spTree>
    <p:extLst>
      <p:ext uri="{BB962C8B-B14F-4D97-AF65-F5344CB8AC3E}">
        <p14:creationId xmlns:p14="http://schemas.microsoft.com/office/powerpoint/2010/main" val="28394772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x" preserve="1">
  <p:cSld name="标题，内容与文本">
    <p:spTree>
      <p:nvGrpSpPr>
        <p:cNvPr id="1" name=""/>
        <p:cNvGrpSpPr/>
        <p:nvPr/>
      </p:nvGrpSpPr>
      <p:grpSpPr>
        <a:xfrm>
          <a:off x="0" y="0"/>
          <a:ext cx="0" cy="0"/>
          <a:chOff x="0" y="0"/>
          <a:chExt cx="0" cy="0"/>
        </a:xfrm>
      </p:grpSpPr>
      <p:sp>
        <p:nvSpPr>
          <p:cNvPr id="2" name="标题 1"/>
          <p:cNvSpPr>
            <a:spLocks noGrp="1"/>
          </p:cNvSpPr>
          <p:nvPr>
            <p:ph type="title"/>
          </p:nvPr>
        </p:nvSpPr>
        <p:spPr>
          <a:xfrm>
            <a:off x="457200" y="0"/>
            <a:ext cx="8229600" cy="3349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228600" y="1066800"/>
            <a:ext cx="4038600" cy="4525963"/>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419600" y="1066800"/>
            <a:ext cx="4038600" cy="4525963"/>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457200" y="6477000"/>
            <a:ext cx="2133600" cy="244475"/>
          </a:xfrm>
          <a:prstGeom prst="rect">
            <a:avLst/>
          </a:prstGeom>
        </p:spPr>
        <p:txBody>
          <a:bodyPr/>
          <a:lstStyle>
            <a:lvl1pPr>
              <a:defRPr/>
            </a:lvl1pPr>
          </a:lstStyle>
          <a:p>
            <a:endParaRPr lang="en-US" altLang="zh-CN"/>
          </a:p>
        </p:txBody>
      </p:sp>
      <p:sp>
        <p:nvSpPr>
          <p:cNvPr id="6" name="页脚占位符 5"/>
          <p:cNvSpPr>
            <a:spLocks noGrp="1"/>
          </p:cNvSpPr>
          <p:nvPr>
            <p:ph type="ftr" sz="quarter" idx="11"/>
          </p:nvPr>
        </p:nvSpPr>
        <p:spPr>
          <a:xfrm>
            <a:off x="3124200" y="6400800"/>
            <a:ext cx="2895600" cy="320675"/>
          </a:xfrm>
          <a:prstGeom prst="rect">
            <a:avLst/>
          </a:prstGeom>
        </p:spPr>
        <p:txBody>
          <a:bodyPr/>
          <a:lstStyle>
            <a:lvl1pPr>
              <a:defRPr/>
            </a:lvl1pPr>
          </a:lstStyle>
          <a:p>
            <a:endParaRPr lang="en-US" altLang="zh-CN"/>
          </a:p>
        </p:txBody>
      </p:sp>
      <p:sp>
        <p:nvSpPr>
          <p:cNvPr id="7" name="灯片编号占位符 6"/>
          <p:cNvSpPr>
            <a:spLocks noGrp="1"/>
          </p:cNvSpPr>
          <p:nvPr>
            <p:ph type="sldNum" sz="quarter" idx="12"/>
          </p:nvPr>
        </p:nvSpPr>
        <p:spPr>
          <a:xfrm>
            <a:off x="6629400" y="6477000"/>
            <a:ext cx="2133600" cy="244475"/>
          </a:xfrm>
          <a:prstGeom prst="rect">
            <a:avLst/>
          </a:prstGeom>
        </p:spPr>
        <p:txBody>
          <a:bodyPr/>
          <a:lstStyle>
            <a:lvl1pPr>
              <a:defRPr/>
            </a:lvl1pPr>
          </a:lstStyle>
          <a:p>
            <a:fld id="{6417E3F1-433D-49FB-929D-0CB1EB2026DE}" type="slidenum">
              <a:rPr lang="en-US" altLang="zh-CN"/>
              <a:pPr/>
              <a:t>‹#›</a:t>
            </a:fld>
            <a:endParaRPr lang="en-US" altLang="zh-CN"/>
          </a:p>
          <a:p>
            <a:endParaRPr lang="en-US" altLang="zh-CN"/>
          </a:p>
        </p:txBody>
      </p:sp>
    </p:spTree>
    <p:extLst>
      <p:ext uri="{BB962C8B-B14F-4D97-AF65-F5344CB8AC3E}">
        <p14:creationId xmlns:p14="http://schemas.microsoft.com/office/powerpoint/2010/main" val="30183248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228600" y="0"/>
            <a:ext cx="8458200" cy="5592763"/>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日期占位符 2"/>
          <p:cNvSpPr>
            <a:spLocks noGrp="1"/>
          </p:cNvSpPr>
          <p:nvPr>
            <p:ph type="dt" sz="half" idx="10"/>
          </p:nvPr>
        </p:nvSpPr>
        <p:spPr>
          <a:xfrm>
            <a:off x="457200" y="6477000"/>
            <a:ext cx="2133600" cy="244475"/>
          </a:xfrm>
          <a:prstGeom prst="rect">
            <a:avLst/>
          </a:prstGeom>
        </p:spPr>
        <p:txBody>
          <a:bodyPr/>
          <a:lstStyle>
            <a:lvl1pPr>
              <a:defRPr/>
            </a:lvl1pPr>
          </a:lstStyle>
          <a:p>
            <a:endParaRPr lang="en-US" altLang="zh-CN"/>
          </a:p>
        </p:txBody>
      </p:sp>
      <p:sp>
        <p:nvSpPr>
          <p:cNvPr id="4" name="页脚占位符 3"/>
          <p:cNvSpPr>
            <a:spLocks noGrp="1"/>
          </p:cNvSpPr>
          <p:nvPr>
            <p:ph type="ftr" sz="quarter" idx="11"/>
          </p:nvPr>
        </p:nvSpPr>
        <p:spPr>
          <a:xfrm>
            <a:off x="3124200" y="6400800"/>
            <a:ext cx="2895600" cy="320675"/>
          </a:xfrm>
          <a:prstGeom prst="rect">
            <a:avLst/>
          </a:prstGeom>
        </p:spPr>
        <p:txBody>
          <a:bodyPr/>
          <a:lstStyle>
            <a:lvl1pPr>
              <a:defRPr/>
            </a:lvl1pPr>
          </a:lstStyle>
          <a:p>
            <a:endParaRPr lang="en-US" altLang="zh-CN"/>
          </a:p>
        </p:txBody>
      </p:sp>
      <p:sp>
        <p:nvSpPr>
          <p:cNvPr id="5" name="灯片编号占位符 4"/>
          <p:cNvSpPr>
            <a:spLocks noGrp="1"/>
          </p:cNvSpPr>
          <p:nvPr>
            <p:ph type="sldNum" sz="quarter" idx="12"/>
          </p:nvPr>
        </p:nvSpPr>
        <p:spPr>
          <a:xfrm>
            <a:off x="6629400" y="6477000"/>
            <a:ext cx="2133600" cy="244475"/>
          </a:xfrm>
          <a:prstGeom prst="rect">
            <a:avLst/>
          </a:prstGeom>
        </p:spPr>
        <p:txBody>
          <a:bodyPr/>
          <a:lstStyle>
            <a:lvl1pPr>
              <a:defRPr/>
            </a:lvl1pPr>
          </a:lstStyle>
          <a:p>
            <a:fld id="{0563C4B5-D46A-49E1-A9D2-BEB4B287C140}" type="slidenum">
              <a:rPr lang="en-US" altLang="zh-CN"/>
              <a:pPr/>
              <a:t>‹#›</a:t>
            </a:fld>
            <a:endParaRPr lang="en-US" altLang="zh-CN"/>
          </a:p>
          <a:p>
            <a:endParaRPr lang="en-US" altLang="zh-CN"/>
          </a:p>
        </p:txBody>
      </p:sp>
    </p:spTree>
    <p:extLst>
      <p:ext uri="{BB962C8B-B14F-4D97-AF65-F5344CB8AC3E}">
        <p14:creationId xmlns:p14="http://schemas.microsoft.com/office/powerpoint/2010/main" val="18035734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228600" y="533400"/>
            <a:ext cx="8229600" cy="3349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228600" y="1066800"/>
            <a:ext cx="8229600" cy="4525963"/>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a:xfrm>
            <a:off x="457200" y="6477000"/>
            <a:ext cx="2133600" cy="244475"/>
          </a:xfrm>
          <a:prstGeom prst="rect">
            <a:avLst/>
          </a:prstGeom>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xfrm>
            <a:off x="3124200" y="6400800"/>
            <a:ext cx="2895600" cy="320675"/>
          </a:xfrm>
          <a:prstGeom prst="rect">
            <a:avLst/>
          </a:prstGeom>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xfrm>
            <a:off x="6553200" y="6477000"/>
            <a:ext cx="2133600" cy="244475"/>
          </a:xfrm>
          <a:prstGeom prst="rect">
            <a:avLst/>
          </a:prstGeom>
          <a:ln/>
        </p:spPr>
        <p:txBody>
          <a:bodyPr/>
          <a:lstStyle>
            <a:lvl1pPr>
              <a:defRPr/>
            </a:lvl1pPr>
          </a:lstStyle>
          <a:p>
            <a:pPr>
              <a:defRPr/>
            </a:pPr>
            <a:endParaRPr lang="zh-CN" altLang="zh-CN"/>
          </a:p>
        </p:txBody>
      </p:sp>
    </p:spTree>
    <p:extLst>
      <p:ext uri="{BB962C8B-B14F-4D97-AF65-F5344CB8AC3E}">
        <p14:creationId xmlns:p14="http://schemas.microsoft.com/office/powerpoint/2010/main" val="33400737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391EFAC6-5A0B-4723-8AA6-3D3F3D98D5C5}" type="slidenum">
              <a:rPr lang="en-US" altLang="zh-CN"/>
              <a:pPr/>
              <a:t>‹#›</a:t>
            </a:fld>
            <a:endParaRPr lang="en-US" altLang="zh-CN"/>
          </a:p>
        </p:txBody>
      </p:sp>
    </p:spTree>
    <p:extLst>
      <p:ext uri="{BB962C8B-B14F-4D97-AF65-F5344CB8AC3E}">
        <p14:creationId xmlns:p14="http://schemas.microsoft.com/office/powerpoint/2010/main" val="37037641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F0541313-7C87-4CE2-A67F-A8791D09C366}" type="slidenum">
              <a:rPr lang="en-US" altLang="zh-CN"/>
              <a:pPr/>
              <a:t>‹#›</a:t>
            </a:fld>
            <a:endParaRPr lang="en-US" altLang="zh-CN"/>
          </a:p>
        </p:txBody>
      </p:sp>
    </p:spTree>
    <p:extLst>
      <p:ext uri="{BB962C8B-B14F-4D97-AF65-F5344CB8AC3E}">
        <p14:creationId xmlns:p14="http://schemas.microsoft.com/office/powerpoint/2010/main" val="39148816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FB9E4688-0E58-46CA-9C21-FD16D903A25D}" type="slidenum">
              <a:rPr lang="en-US" altLang="zh-CN"/>
              <a:pPr/>
              <a:t>‹#›</a:t>
            </a:fld>
            <a:endParaRPr lang="en-US" altLang="zh-CN"/>
          </a:p>
        </p:txBody>
      </p:sp>
    </p:spTree>
    <p:extLst>
      <p:ext uri="{BB962C8B-B14F-4D97-AF65-F5344CB8AC3E}">
        <p14:creationId xmlns:p14="http://schemas.microsoft.com/office/powerpoint/2010/main" val="13007042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228600" y="10668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419600" y="10668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D335CD71-FA44-4F3F-8CEB-E0F407EEDB6D}" type="slidenum">
              <a:rPr lang="en-US" altLang="zh-CN"/>
              <a:pPr/>
              <a:t>‹#›</a:t>
            </a:fld>
            <a:endParaRPr lang="en-US" altLang="zh-CN"/>
          </a:p>
        </p:txBody>
      </p:sp>
    </p:spTree>
    <p:extLst>
      <p:ext uri="{BB962C8B-B14F-4D97-AF65-F5344CB8AC3E}">
        <p14:creationId xmlns:p14="http://schemas.microsoft.com/office/powerpoint/2010/main" val="34244074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lvl1pPr>
              <a:defRPr/>
            </a:lvl1pPr>
          </a:lstStyle>
          <a:p>
            <a:endParaRPr lang="en-US" altLang="zh-CN"/>
          </a:p>
        </p:txBody>
      </p:sp>
      <p:sp>
        <p:nvSpPr>
          <p:cNvPr id="8" name="页脚占位符 7"/>
          <p:cNvSpPr>
            <a:spLocks noGrp="1"/>
          </p:cNvSpPr>
          <p:nvPr>
            <p:ph type="ftr" sz="quarter" idx="11"/>
          </p:nvPr>
        </p:nvSpPr>
        <p:spPr/>
        <p:txBody>
          <a:bodyPr/>
          <a:lstStyle>
            <a:lvl1pPr>
              <a:defRPr/>
            </a:lvl1pPr>
          </a:lstStyle>
          <a:p>
            <a:endParaRPr lang="en-US" altLang="zh-CN"/>
          </a:p>
        </p:txBody>
      </p:sp>
      <p:sp>
        <p:nvSpPr>
          <p:cNvPr id="9" name="灯片编号占位符 8"/>
          <p:cNvSpPr>
            <a:spLocks noGrp="1"/>
          </p:cNvSpPr>
          <p:nvPr>
            <p:ph type="sldNum" sz="quarter" idx="12"/>
          </p:nvPr>
        </p:nvSpPr>
        <p:spPr/>
        <p:txBody>
          <a:bodyPr/>
          <a:lstStyle>
            <a:lvl1pPr>
              <a:defRPr/>
            </a:lvl1pPr>
          </a:lstStyle>
          <a:p>
            <a:fld id="{CF3A4353-EC8A-4DD2-A4FD-1999D954F13A}" type="slidenum">
              <a:rPr lang="en-US" altLang="zh-CN"/>
              <a:pPr/>
              <a:t>‹#›</a:t>
            </a:fld>
            <a:endParaRPr lang="en-US" altLang="zh-CN"/>
          </a:p>
        </p:txBody>
      </p:sp>
    </p:spTree>
    <p:extLst>
      <p:ext uri="{BB962C8B-B14F-4D97-AF65-F5344CB8AC3E}">
        <p14:creationId xmlns:p14="http://schemas.microsoft.com/office/powerpoint/2010/main" val="30589539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8" name="灯片编号占位符 7"/>
          <p:cNvSpPr>
            <a:spLocks noGrp="1"/>
          </p:cNvSpPr>
          <p:nvPr>
            <p:ph type="sldNum" sz="quarter" idx="11"/>
          </p:nvPr>
        </p:nvSpPr>
        <p:spPr>
          <a:xfrm>
            <a:off x="6553200" y="6172200"/>
            <a:ext cx="2133600" cy="381000"/>
          </a:xfrm>
          <a:prstGeom prst="rect">
            <a:avLst/>
          </a:prstGeom>
        </p:spPr>
        <p:txBody>
          <a:bodyPr/>
          <a:lstStyle/>
          <a:p>
            <a:fld id="{19352E73-6586-482C-B492-E6FD81B48779}" type="slidenum">
              <a:rPr lang="en-US" altLang="zh-CN" smtClean="0"/>
              <a:pPr/>
              <a:t>‹#›</a:t>
            </a:fld>
            <a:endParaRPr lang="en-US" altLang="zh-CN" dirty="0"/>
          </a:p>
          <a:p>
            <a:endParaRPr lang="en-US" altLang="zh-CN" dirty="0"/>
          </a:p>
        </p:txBody>
      </p:sp>
    </p:spTree>
    <p:extLst>
      <p:ext uri="{BB962C8B-B14F-4D97-AF65-F5344CB8AC3E}">
        <p14:creationId xmlns:p14="http://schemas.microsoft.com/office/powerpoint/2010/main" val="352943021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lvl1pPr>
              <a:defRPr/>
            </a:lvl1pPr>
          </a:lstStyle>
          <a:p>
            <a:endParaRPr lang="en-US" altLang="zh-CN"/>
          </a:p>
        </p:txBody>
      </p:sp>
      <p:sp>
        <p:nvSpPr>
          <p:cNvPr id="4" name="页脚占位符 3"/>
          <p:cNvSpPr>
            <a:spLocks noGrp="1"/>
          </p:cNvSpPr>
          <p:nvPr>
            <p:ph type="ftr" sz="quarter" idx="11"/>
          </p:nvPr>
        </p:nvSpPr>
        <p:spPr/>
        <p:txBody>
          <a:bodyPr/>
          <a:lstStyle>
            <a:lvl1pPr>
              <a:defRPr/>
            </a:lvl1pPr>
          </a:lstStyle>
          <a:p>
            <a:endParaRPr lang="en-US" altLang="zh-CN"/>
          </a:p>
        </p:txBody>
      </p:sp>
      <p:sp>
        <p:nvSpPr>
          <p:cNvPr id="5" name="灯片编号占位符 4"/>
          <p:cNvSpPr>
            <a:spLocks noGrp="1"/>
          </p:cNvSpPr>
          <p:nvPr>
            <p:ph type="sldNum" sz="quarter" idx="12"/>
          </p:nvPr>
        </p:nvSpPr>
        <p:spPr/>
        <p:txBody>
          <a:bodyPr/>
          <a:lstStyle>
            <a:lvl1pPr>
              <a:defRPr/>
            </a:lvl1pPr>
          </a:lstStyle>
          <a:p>
            <a:fld id="{51D8BE97-0AE4-45FC-961E-5152E7D77EDB}" type="slidenum">
              <a:rPr lang="en-US" altLang="zh-CN"/>
              <a:pPr/>
              <a:t>‹#›</a:t>
            </a:fld>
            <a:endParaRPr lang="en-US" altLang="zh-CN"/>
          </a:p>
        </p:txBody>
      </p:sp>
    </p:spTree>
    <p:extLst>
      <p:ext uri="{BB962C8B-B14F-4D97-AF65-F5344CB8AC3E}">
        <p14:creationId xmlns:p14="http://schemas.microsoft.com/office/powerpoint/2010/main" val="39642925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endParaRPr lang="en-US" altLang="zh-CN"/>
          </a:p>
        </p:txBody>
      </p:sp>
      <p:sp>
        <p:nvSpPr>
          <p:cNvPr id="3" name="页脚占位符 2"/>
          <p:cNvSpPr>
            <a:spLocks noGrp="1"/>
          </p:cNvSpPr>
          <p:nvPr>
            <p:ph type="ftr" sz="quarter" idx="11"/>
          </p:nvPr>
        </p:nvSpPr>
        <p:spPr/>
        <p:txBody>
          <a:bodyPr/>
          <a:lstStyle>
            <a:lvl1pPr>
              <a:defRPr/>
            </a:lvl1pPr>
          </a:lstStyle>
          <a:p>
            <a:endParaRPr lang="en-US" altLang="zh-CN"/>
          </a:p>
        </p:txBody>
      </p:sp>
      <p:sp>
        <p:nvSpPr>
          <p:cNvPr id="4" name="灯片编号占位符 3"/>
          <p:cNvSpPr>
            <a:spLocks noGrp="1"/>
          </p:cNvSpPr>
          <p:nvPr>
            <p:ph type="sldNum" sz="quarter" idx="12"/>
          </p:nvPr>
        </p:nvSpPr>
        <p:spPr/>
        <p:txBody>
          <a:bodyPr/>
          <a:lstStyle>
            <a:lvl1pPr>
              <a:defRPr/>
            </a:lvl1pPr>
          </a:lstStyle>
          <a:p>
            <a:fld id="{EB774D79-D6C1-4F7A-9771-2ED1C8DE996C}" type="slidenum">
              <a:rPr lang="en-US" altLang="zh-CN"/>
              <a:pPr/>
              <a:t>‹#›</a:t>
            </a:fld>
            <a:endParaRPr lang="en-US" altLang="zh-CN"/>
          </a:p>
        </p:txBody>
      </p:sp>
    </p:spTree>
    <p:extLst>
      <p:ext uri="{BB962C8B-B14F-4D97-AF65-F5344CB8AC3E}">
        <p14:creationId xmlns:p14="http://schemas.microsoft.com/office/powerpoint/2010/main" val="5606328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32EB55C0-F417-46B5-8C6B-D5499C966BC0}" type="slidenum">
              <a:rPr lang="en-US" altLang="zh-CN"/>
              <a:pPr/>
              <a:t>‹#›</a:t>
            </a:fld>
            <a:endParaRPr lang="en-US" altLang="zh-CN"/>
          </a:p>
        </p:txBody>
      </p:sp>
    </p:spTree>
    <p:extLst>
      <p:ext uri="{BB962C8B-B14F-4D97-AF65-F5344CB8AC3E}">
        <p14:creationId xmlns:p14="http://schemas.microsoft.com/office/powerpoint/2010/main" val="287637983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EC068C21-EE39-4EBD-B58C-A0C05B4BA398}" type="slidenum">
              <a:rPr lang="en-US" altLang="zh-CN"/>
              <a:pPr/>
              <a:t>‹#›</a:t>
            </a:fld>
            <a:endParaRPr lang="en-US" altLang="zh-CN"/>
          </a:p>
        </p:txBody>
      </p:sp>
    </p:spTree>
    <p:extLst>
      <p:ext uri="{BB962C8B-B14F-4D97-AF65-F5344CB8AC3E}">
        <p14:creationId xmlns:p14="http://schemas.microsoft.com/office/powerpoint/2010/main" val="82287038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FF496C03-1B51-473B-B868-2D60980CAE2A}" type="slidenum">
              <a:rPr lang="en-US" altLang="zh-CN"/>
              <a:pPr/>
              <a:t>‹#›</a:t>
            </a:fld>
            <a:endParaRPr lang="en-US" altLang="zh-CN"/>
          </a:p>
        </p:txBody>
      </p:sp>
    </p:spTree>
    <p:extLst>
      <p:ext uri="{BB962C8B-B14F-4D97-AF65-F5344CB8AC3E}">
        <p14:creationId xmlns:p14="http://schemas.microsoft.com/office/powerpoint/2010/main" val="22697214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72250" y="0"/>
            <a:ext cx="2114550" cy="5592763"/>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228600" y="0"/>
            <a:ext cx="6191250" cy="5592763"/>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5E22ADD2-48BE-4629-BA11-CAB66AB22D03}" type="slidenum">
              <a:rPr lang="en-US" altLang="zh-CN"/>
              <a:pPr/>
              <a:t>‹#›</a:t>
            </a:fld>
            <a:endParaRPr lang="en-US" altLang="zh-CN"/>
          </a:p>
        </p:txBody>
      </p:sp>
    </p:spTree>
    <p:extLst>
      <p:ext uri="{BB962C8B-B14F-4D97-AF65-F5344CB8AC3E}">
        <p14:creationId xmlns:p14="http://schemas.microsoft.com/office/powerpoint/2010/main" val="8932325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p:cNvSpPr>
            <a:spLocks noGrp="1"/>
          </p:cNvSpPr>
          <p:nvPr>
            <p:ph type="dt" sz="half" idx="10"/>
          </p:nvPr>
        </p:nvSpPr>
        <p:spPr>
          <a:xfrm>
            <a:off x="457200" y="6477000"/>
            <a:ext cx="2133600" cy="244475"/>
          </a:xfrm>
          <a:prstGeom prst="rect">
            <a:avLst/>
          </a:prstGeom>
        </p:spPr>
        <p:txBody>
          <a:bodyPr/>
          <a:lstStyle>
            <a:lvl1pPr>
              <a:defRPr/>
            </a:lvl1pPr>
          </a:lstStyle>
          <a:p>
            <a:endParaRPr lang="en-US" altLang="zh-CN"/>
          </a:p>
        </p:txBody>
      </p:sp>
      <p:sp>
        <p:nvSpPr>
          <p:cNvPr id="5" name="页脚占位符 4"/>
          <p:cNvSpPr>
            <a:spLocks noGrp="1"/>
          </p:cNvSpPr>
          <p:nvPr>
            <p:ph type="ftr" sz="quarter" idx="11"/>
          </p:nvPr>
        </p:nvSpPr>
        <p:spPr>
          <a:xfrm>
            <a:off x="3124200" y="6400800"/>
            <a:ext cx="2895600" cy="320675"/>
          </a:xfrm>
          <a:prstGeom prst="rect">
            <a:avLst/>
          </a:prstGeom>
        </p:spPr>
        <p:txBody>
          <a:bodyPr/>
          <a:lstStyle>
            <a:lvl1pPr>
              <a:defRPr/>
            </a:lvl1pPr>
          </a:lstStyle>
          <a:p>
            <a:endParaRPr lang="en-US" altLang="zh-CN"/>
          </a:p>
        </p:txBody>
      </p:sp>
      <p:sp>
        <p:nvSpPr>
          <p:cNvPr id="6" name="灯片编号占位符 5"/>
          <p:cNvSpPr>
            <a:spLocks noGrp="1"/>
          </p:cNvSpPr>
          <p:nvPr>
            <p:ph type="sldNum" sz="quarter" idx="12"/>
          </p:nvPr>
        </p:nvSpPr>
        <p:spPr>
          <a:xfrm>
            <a:off x="6477000" y="6248400"/>
            <a:ext cx="2133600" cy="244475"/>
          </a:xfrm>
          <a:prstGeom prst="rect">
            <a:avLst/>
          </a:prstGeom>
        </p:spPr>
        <p:txBody>
          <a:bodyPr/>
          <a:lstStyle>
            <a:lvl1pPr>
              <a:defRPr/>
            </a:lvl1pPr>
          </a:lstStyle>
          <a:p>
            <a:fld id="{A131F9F7-2522-40F9-BF67-826A4745FB37}" type="slidenum">
              <a:rPr lang="en-US" altLang="zh-CN"/>
              <a:pPr/>
              <a:t>‹#›</a:t>
            </a:fld>
            <a:endParaRPr lang="en-US" altLang="zh-CN"/>
          </a:p>
          <a:p>
            <a:endParaRPr lang="en-US" altLang="zh-CN"/>
          </a:p>
        </p:txBody>
      </p:sp>
    </p:spTree>
    <p:extLst>
      <p:ext uri="{BB962C8B-B14F-4D97-AF65-F5344CB8AC3E}">
        <p14:creationId xmlns:p14="http://schemas.microsoft.com/office/powerpoint/2010/main" val="21483729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304800" y="228601"/>
            <a:ext cx="8229600" cy="685800"/>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228600" y="10668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419600" y="10668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457200" y="6477000"/>
            <a:ext cx="2133600" cy="244475"/>
          </a:xfrm>
          <a:prstGeom prst="rect">
            <a:avLst/>
          </a:prstGeom>
        </p:spPr>
        <p:txBody>
          <a:bodyPr/>
          <a:lstStyle>
            <a:lvl1pPr>
              <a:defRPr/>
            </a:lvl1pPr>
          </a:lstStyle>
          <a:p>
            <a:endParaRPr lang="en-US" altLang="zh-CN"/>
          </a:p>
        </p:txBody>
      </p:sp>
      <p:sp>
        <p:nvSpPr>
          <p:cNvPr id="6" name="页脚占位符 5"/>
          <p:cNvSpPr>
            <a:spLocks noGrp="1"/>
          </p:cNvSpPr>
          <p:nvPr>
            <p:ph type="ftr" sz="quarter" idx="11"/>
          </p:nvPr>
        </p:nvSpPr>
        <p:spPr>
          <a:xfrm>
            <a:off x="3124200" y="6400800"/>
            <a:ext cx="2895600" cy="320675"/>
          </a:xfrm>
          <a:prstGeom prst="rect">
            <a:avLst/>
          </a:prstGeom>
        </p:spPr>
        <p:txBody>
          <a:bodyPr/>
          <a:lstStyle>
            <a:lvl1pPr>
              <a:defRPr/>
            </a:lvl1pPr>
          </a:lstStyle>
          <a:p>
            <a:endParaRPr lang="en-US" altLang="zh-CN"/>
          </a:p>
        </p:txBody>
      </p:sp>
      <p:sp>
        <p:nvSpPr>
          <p:cNvPr id="7" name="灯片编号占位符 6"/>
          <p:cNvSpPr>
            <a:spLocks noGrp="1"/>
          </p:cNvSpPr>
          <p:nvPr>
            <p:ph type="sldNum" sz="quarter" idx="12"/>
          </p:nvPr>
        </p:nvSpPr>
        <p:spPr>
          <a:xfrm>
            <a:off x="6477000" y="6248400"/>
            <a:ext cx="2133600" cy="244475"/>
          </a:xfrm>
          <a:prstGeom prst="rect">
            <a:avLst/>
          </a:prstGeom>
        </p:spPr>
        <p:txBody>
          <a:bodyPr/>
          <a:lstStyle>
            <a:lvl1pPr>
              <a:defRPr/>
            </a:lvl1pPr>
          </a:lstStyle>
          <a:p>
            <a:fld id="{6A2E6FCD-6FDA-4C89-AB14-F026A850FE63}" type="slidenum">
              <a:rPr lang="en-US" altLang="zh-CN"/>
              <a:pPr/>
              <a:t>‹#›</a:t>
            </a:fld>
            <a:endParaRPr lang="en-US" altLang="zh-CN"/>
          </a:p>
          <a:p>
            <a:endParaRPr lang="en-US" altLang="zh-CN"/>
          </a:p>
        </p:txBody>
      </p:sp>
    </p:spTree>
    <p:extLst>
      <p:ext uri="{BB962C8B-B14F-4D97-AF65-F5344CB8AC3E}">
        <p14:creationId xmlns:p14="http://schemas.microsoft.com/office/powerpoint/2010/main" val="34105087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457200" y="6477000"/>
            <a:ext cx="2133600" cy="244475"/>
          </a:xfrm>
          <a:prstGeom prst="rect">
            <a:avLst/>
          </a:prstGeom>
        </p:spPr>
        <p:txBody>
          <a:bodyPr/>
          <a:lstStyle>
            <a:lvl1pPr>
              <a:defRPr/>
            </a:lvl1pPr>
          </a:lstStyle>
          <a:p>
            <a:endParaRPr lang="en-US" altLang="zh-CN"/>
          </a:p>
        </p:txBody>
      </p:sp>
      <p:sp>
        <p:nvSpPr>
          <p:cNvPr id="8" name="页脚占位符 7"/>
          <p:cNvSpPr>
            <a:spLocks noGrp="1"/>
          </p:cNvSpPr>
          <p:nvPr>
            <p:ph type="ftr" sz="quarter" idx="11"/>
          </p:nvPr>
        </p:nvSpPr>
        <p:spPr>
          <a:xfrm>
            <a:off x="3124200" y="6400800"/>
            <a:ext cx="2895600" cy="320675"/>
          </a:xfrm>
          <a:prstGeom prst="rect">
            <a:avLst/>
          </a:prstGeom>
        </p:spPr>
        <p:txBody>
          <a:bodyPr/>
          <a:lstStyle>
            <a:lvl1pPr>
              <a:defRPr/>
            </a:lvl1pPr>
          </a:lstStyle>
          <a:p>
            <a:endParaRPr lang="en-US" altLang="zh-CN"/>
          </a:p>
        </p:txBody>
      </p:sp>
      <p:sp>
        <p:nvSpPr>
          <p:cNvPr id="9" name="灯片编号占位符 8"/>
          <p:cNvSpPr>
            <a:spLocks noGrp="1"/>
          </p:cNvSpPr>
          <p:nvPr>
            <p:ph type="sldNum" sz="quarter" idx="12"/>
          </p:nvPr>
        </p:nvSpPr>
        <p:spPr>
          <a:xfrm>
            <a:off x="6477000" y="6248400"/>
            <a:ext cx="2133600" cy="244475"/>
          </a:xfrm>
          <a:prstGeom prst="rect">
            <a:avLst/>
          </a:prstGeom>
        </p:spPr>
        <p:txBody>
          <a:bodyPr/>
          <a:lstStyle>
            <a:lvl1pPr>
              <a:defRPr/>
            </a:lvl1pPr>
          </a:lstStyle>
          <a:p>
            <a:fld id="{32FB8F29-AEE5-4D01-8BA2-2B644DAFF1AE}" type="slidenum">
              <a:rPr lang="en-US" altLang="zh-CN"/>
              <a:pPr/>
              <a:t>‹#›</a:t>
            </a:fld>
            <a:endParaRPr lang="en-US" altLang="zh-CN"/>
          </a:p>
          <a:p>
            <a:endParaRPr lang="en-US" altLang="zh-CN"/>
          </a:p>
        </p:txBody>
      </p:sp>
    </p:spTree>
    <p:extLst>
      <p:ext uri="{BB962C8B-B14F-4D97-AF65-F5344CB8AC3E}">
        <p14:creationId xmlns:p14="http://schemas.microsoft.com/office/powerpoint/2010/main" val="31209186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304800" y="228601"/>
            <a:ext cx="8229600" cy="685800"/>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457200" y="6477000"/>
            <a:ext cx="2133600" cy="244475"/>
          </a:xfrm>
          <a:prstGeom prst="rect">
            <a:avLst/>
          </a:prstGeom>
        </p:spPr>
        <p:txBody>
          <a:bodyPr/>
          <a:lstStyle>
            <a:lvl1pPr>
              <a:defRPr/>
            </a:lvl1pPr>
          </a:lstStyle>
          <a:p>
            <a:endParaRPr lang="en-US" altLang="zh-CN"/>
          </a:p>
        </p:txBody>
      </p:sp>
      <p:sp>
        <p:nvSpPr>
          <p:cNvPr id="4" name="页脚占位符 3"/>
          <p:cNvSpPr>
            <a:spLocks noGrp="1"/>
          </p:cNvSpPr>
          <p:nvPr>
            <p:ph type="ftr" sz="quarter" idx="11"/>
          </p:nvPr>
        </p:nvSpPr>
        <p:spPr>
          <a:xfrm>
            <a:off x="3124200" y="6400800"/>
            <a:ext cx="2895600" cy="320675"/>
          </a:xfrm>
          <a:prstGeom prst="rect">
            <a:avLst/>
          </a:prstGeom>
        </p:spPr>
        <p:txBody>
          <a:bodyPr/>
          <a:lstStyle>
            <a:lvl1pPr>
              <a:defRPr/>
            </a:lvl1pPr>
          </a:lstStyle>
          <a:p>
            <a:endParaRPr lang="en-US" altLang="zh-CN"/>
          </a:p>
        </p:txBody>
      </p:sp>
      <p:sp>
        <p:nvSpPr>
          <p:cNvPr id="5" name="灯片编号占位符 4"/>
          <p:cNvSpPr>
            <a:spLocks noGrp="1"/>
          </p:cNvSpPr>
          <p:nvPr>
            <p:ph type="sldNum" sz="quarter" idx="12"/>
          </p:nvPr>
        </p:nvSpPr>
        <p:spPr>
          <a:xfrm>
            <a:off x="6477000" y="6248400"/>
            <a:ext cx="2133600" cy="244475"/>
          </a:xfrm>
          <a:prstGeom prst="rect">
            <a:avLst/>
          </a:prstGeom>
        </p:spPr>
        <p:txBody>
          <a:bodyPr/>
          <a:lstStyle>
            <a:lvl1pPr>
              <a:defRPr/>
            </a:lvl1pPr>
          </a:lstStyle>
          <a:p>
            <a:fld id="{45768367-19B6-44BC-9951-BC83BC5A3A7D}" type="slidenum">
              <a:rPr lang="en-US" altLang="zh-CN"/>
              <a:pPr/>
              <a:t>‹#›</a:t>
            </a:fld>
            <a:endParaRPr lang="en-US" altLang="zh-CN"/>
          </a:p>
          <a:p>
            <a:endParaRPr lang="en-US" altLang="zh-CN"/>
          </a:p>
        </p:txBody>
      </p:sp>
    </p:spTree>
    <p:extLst>
      <p:ext uri="{BB962C8B-B14F-4D97-AF65-F5344CB8AC3E}">
        <p14:creationId xmlns:p14="http://schemas.microsoft.com/office/powerpoint/2010/main" val="13367154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6477000"/>
            <a:ext cx="2133600" cy="244475"/>
          </a:xfrm>
          <a:prstGeom prst="rect">
            <a:avLst/>
          </a:prstGeom>
        </p:spPr>
        <p:txBody>
          <a:bodyPr/>
          <a:lstStyle>
            <a:lvl1pPr>
              <a:defRPr/>
            </a:lvl1pPr>
          </a:lstStyle>
          <a:p>
            <a:endParaRPr lang="en-US" altLang="zh-CN"/>
          </a:p>
        </p:txBody>
      </p:sp>
      <p:sp>
        <p:nvSpPr>
          <p:cNvPr id="3" name="页脚占位符 2"/>
          <p:cNvSpPr>
            <a:spLocks noGrp="1"/>
          </p:cNvSpPr>
          <p:nvPr>
            <p:ph type="ftr" sz="quarter" idx="11"/>
          </p:nvPr>
        </p:nvSpPr>
        <p:spPr>
          <a:xfrm>
            <a:off x="3124200" y="6400800"/>
            <a:ext cx="2895600" cy="320675"/>
          </a:xfrm>
          <a:prstGeom prst="rect">
            <a:avLst/>
          </a:prstGeom>
        </p:spPr>
        <p:txBody>
          <a:bodyPr/>
          <a:lstStyle>
            <a:lvl1pPr>
              <a:defRPr/>
            </a:lvl1pPr>
          </a:lstStyle>
          <a:p>
            <a:endParaRPr lang="en-US" altLang="zh-CN"/>
          </a:p>
        </p:txBody>
      </p:sp>
      <p:sp>
        <p:nvSpPr>
          <p:cNvPr id="4" name="灯片编号占位符 3"/>
          <p:cNvSpPr>
            <a:spLocks noGrp="1"/>
          </p:cNvSpPr>
          <p:nvPr>
            <p:ph type="sldNum" sz="quarter" idx="12"/>
          </p:nvPr>
        </p:nvSpPr>
        <p:spPr>
          <a:xfrm>
            <a:off x="6477000" y="6248400"/>
            <a:ext cx="2133600" cy="244475"/>
          </a:xfrm>
          <a:prstGeom prst="rect">
            <a:avLst/>
          </a:prstGeom>
        </p:spPr>
        <p:txBody>
          <a:bodyPr/>
          <a:lstStyle>
            <a:lvl1pPr>
              <a:defRPr/>
            </a:lvl1pPr>
          </a:lstStyle>
          <a:p>
            <a:fld id="{8D611F3A-53DE-4E73-A372-B7C8602DC65D}" type="slidenum">
              <a:rPr lang="en-US" altLang="zh-CN"/>
              <a:pPr/>
              <a:t>‹#›</a:t>
            </a:fld>
            <a:endParaRPr lang="en-US" altLang="zh-CN"/>
          </a:p>
          <a:p>
            <a:endParaRPr lang="en-US" altLang="zh-CN"/>
          </a:p>
        </p:txBody>
      </p:sp>
    </p:spTree>
    <p:extLst>
      <p:ext uri="{BB962C8B-B14F-4D97-AF65-F5344CB8AC3E}">
        <p14:creationId xmlns:p14="http://schemas.microsoft.com/office/powerpoint/2010/main" val="123165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a:prstGeom prst="rect">
            <a:avLst/>
          </a:prstGeo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a:xfrm>
            <a:off x="457200" y="6477000"/>
            <a:ext cx="2133600" cy="244475"/>
          </a:xfrm>
          <a:prstGeom prst="rect">
            <a:avLst/>
          </a:prstGeom>
        </p:spPr>
        <p:txBody>
          <a:bodyPr/>
          <a:lstStyle>
            <a:lvl1pPr>
              <a:defRPr/>
            </a:lvl1pPr>
          </a:lstStyle>
          <a:p>
            <a:endParaRPr lang="en-US" altLang="zh-CN"/>
          </a:p>
        </p:txBody>
      </p:sp>
      <p:sp>
        <p:nvSpPr>
          <p:cNvPr id="6" name="页脚占位符 5"/>
          <p:cNvSpPr>
            <a:spLocks noGrp="1"/>
          </p:cNvSpPr>
          <p:nvPr>
            <p:ph type="ftr" sz="quarter" idx="11"/>
          </p:nvPr>
        </p:nvSpPr>
        <p:spPr>
          <a:xfrm>
            <a:off x="3124200" y="6400800"/>
            <a:ext cx="2895600" cy="320675"/>
          </a:xfrm>
          <a:prstGeom prst="rect">
            <a:avLst/>
          </a:prstGeom>
        </p:spPr>
        <p:txBody>
          <a:bodyPr/>
          <a:lstStyle>
            <a:lvl1pPr>
              <a:defRPr/>
            </a:lvl1pPr>
          </a:lstStyle>
          <a:p>
            <a:endParaRPr lang="en-US" altLang="zh-CN"/>
          </a:p>
        </p:txBody>
      </p:sp>
      <p:sp>
        <p:nvSpPr>
          <p:cNvPr id="7" name="灯片编号占位符 6"/>
          <p:cNvSpPr>
            <a:spLocks noGrp="1"/>
          </p:cNvSpPr>
          <p:nvPr>
            <p:ph type="sldNum" sz="quarter" idx="12"/>
          </p:nvPr>
        </p:nvSpPr>
        <p:spPr>
          <a:xfrm>
            <a:off x="6477000" y="6248400"/>
            <a:ext cx="2133600" cy="244475"/>
          </a:xfrm>
          <a:prstGeom prst="rect">
            <a:avLst/>
          </a:prstGeom>
        </p:spPr>
        <p:txBody>
          <a:bodyPr/>
          <a:lstStyle>
            <a:lvl1pPr>
              <a:defRPr/>
            </a:lvl1pPr>
          </a:lstStyle>
          <a:p>
            <a:fld id="{FC7851B2-B141-4930-9AF0-69913F35A897}" type="slidenum">
              <a:rPr lang="en-US" altLang="zh-CN"/>
              <a:pPr/>
              <a:t>‹#›</a:t>
            </a:fld>
            <a:endParaRPr lang="en-US" altLang="zh-CN"/>
          </a:p>
          <a:p>
            <a:endParaRPr lang="en-US" altLang="zh-CN"/>
          </a:p>
        </p:txBody>
      </p:sp>
    </p:spTree>
    <p:extLst>
      <p:ext uri="{BB962C8B-B14F-4D97-AF65-F5344CB8AC3E}">
        <p14:creationId xmlns:p14="http://schemas.microsoft.com/office/powerpoint/2010/main" val="40801169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a:prstGeom prst="rect">
            <a:avLst/>
          </a:prstGeo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a:xfrm>
            <a:off x="457200" y="6477000"/>
            <a:ext cx="2133600" cy="244475"/>
          </a:xfrm>
          <a:prstGeom prst="rect">
            <a:avLst/>
          </a:prstGeom>
        </p:spPr>
        <p:txBody>
          <a:bodyPr/>
          <a:lstStyle>
            <a:lvl1pPr>
              <a:defRPr/>
            </a:lvl1pPr>
          </a:lstStyle>
          <a:p>
            <a:endParaRPr lang="en-US" altLang="zh-CN"/>
          </a:p>
        </p:txBody>
      </p:sp>
      <p:sp>
        <p:nvSpPr>
          <p:cNvPr id="6" name="页脚占位符 5"/>
          <p:cNvSpPr>
            <a:spLocks noGrp="1"/>
          </p:cNvSpPr>
          <p:nvPr>
            <p:ph type="ftr" sz="quarter" idx="11"/>
          </p:nvPr>
        </p:nvSpPr>
        <p:spPr>
          <a:xfrm>
            <a:off x="3124200" y="6400800"/>
            <a:ext cx="2895600" cy="320675"/>
          </a:xfrm>
          <a:prstGeom prst="rect">
            <a:avLst/>
          </a:prstGeom>
        </p:spPr>
        <p:txBody>
          <a:bodyPr/>
          <a:lstStyle>
            <a:lvl1pPr>
              <a:defRPr/>
            </a:lvl1pPr>
          </a:lstStyle>
          <a:p>
            <a:endParaRPr lang="en-US" altLang="zh-CN"/>
          </a:p>
        </p:txBody>
      </p:sp>
      <p:sp>
        <p:nvSpPr>
          <p:cNvPr id="7" name="灯片编号占位符 6"/>
          <p:cNvSpPr>
            <a:spLocks noGrp="1"/>
          </p:cNvSpPr>
          <p:nvPr>
            <p:ph type="sldNum" sz="quarter" idx="12"/>
          </p:nvPr>
        </p:nvSpPr>
        <p:spPr>
          <a:xfrm>
            <a:off x="6477000" y="6248400"/>
            <a:ext cx="2133600" cy="244475"/>
          </a:xfrm>
          <a:prstGeom prst="rect">
            <a:avLst/>
          </a:prstGeom>
        </p:spPr>
        <p:txBody>
          <a:bodyPr/>
          <a:lstStyle>
            <a:lvl1pPr>
              <a:defRPr/>
            </a:lvl1pPr>
          </a:lstStyle>
          <a:p>
            <a:fld id="{AB257B05-CF89-42FF-AFC4-6029450014A9}" type="slidenum">
              <a:rPr lang="en-US" altLang="zh-CN"/>
              <a:pPr/>
              <a:t>‹#›</a:t>
            </a:fld>
            <a:endParaRPr lang="en-US" altLang="zh-CN"/>
          </a:p>
          <a:p>
            <a:endParaRPr lang="en-US" altLang="zh-CN"/>
          </a:p>
        </p:txBody>
      </p:sp>
    </p:spTree>
    <p:extLst>
      <p:ext uri="{BB962C8B-B14F-4D97-AF65-F5344CB8AC3E}">
        <p14:creationId xmlns:p14="http://schemas.microsoft.com/office/powerpoint/2010/main" val="1442030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4527" name="Rectangle 15"/>
          <p:cNvSpPr>
            <a:spLocks noChangeArrowheads="1"/>
          </p:cNvSpPr>
          <p:nvPr userDrawn="1"/>
        </p:nvSpPr>
        <p:spPr bwMode="auto">
          <a:xfrm>
            <a:off x="228600" y="838200"/>
            <a:ext cx="8229600" cy="76200"/>
          </a:xfrm>
          <a:prstGeom prst="rect">
            <a:avLst/>
          </a:prstGeom>
          <a:solidFill>
            <a:srgbClr val="993366">
              <a:alpha val="96001"/>
            </a:srgbClr>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64528" name="Rectangle 16"/>
          <p:cNvSpPr>
            <a:spLocks noChangeArrowheads="1"/>
          </p:cNvSpPr>
          <p:nvPr userDrawn="1"/>
        </p:nvSpPr>
        <p:spPr bwMode="auto">
          <a:xfrm>
            <a:off x="228600" y="6096000"/>
            <a:ext cx="8229600" cy="45719"/>
          </a:xfrm>
          <a:prstGeom prst="rect">
            <a:avLst/>
          </a:prstGeom>
          <a:solidFill>
            <a:srgbClr val="993366">
              <a:alpha val="96001"/>
            </a:srgbClr>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15" r:id="rId12"/>
    <p:sldLayoutId id="2147483716" r:id="rId13"/>
    <p:sldLayoutId id="2147483717" r:id="rId14"/>
  </p:sldLayoutIdLst>
  <p:hf hdr="0" ftr="0" dt="0"/>
  <p:txStyles>
    <p:titleStyle>
      <a:lvl1pPr algn="l" rtl="0" fontAlgn="base">
        <a:spcBef>
          <a:spcPct val="0"/>
        </a:spcBef>
        <a:spcAft>
          <a:spcPct val="0"/>
        </a:spcAft>
        <a:defRPr sz="2000">
          <a:solidFill>
            <a:srgbClr val="0000FF"/>
          </a:solidFill>
          <a:latin typeface="+mj-lt"/>
          <a:ea typeface="+mj-ea"/>
          <a:cs typeface="+mj-cs"/>
        </a:defRPr>
      </a:lvl1pPr>
      <a:lvl2pPr algn="l" rtl="0" fontAlgn="base">
        <a:spcBef>
          <a:spcPct val="0"/>
        </a:spcBef>
        <a:spcAft>
          <a:spcPct val="0"/>
        </a:spcAft>
        <a:defRPr sz="2000">
          <a:solidFill>
            <a:srgbClr val="0000FF"/>
          </a:solidFill>
          <a:latin typeface="华文隶书" pitchFamily="2" charset="-122"/>
          <a:ea typeface="华文隶书" pitchFamily="2" charset="-122"/>
        </a:defRPr>
      </a:lvl2pPr>
      <a:lvl3pPr algn="l" rtl="0" fontAlgn="base">
        <a:spcBef>
          <a:spcPct val="0"/>
        </a:spcBef>
        <a:spcAft>
          <a:spcPct val="0"/>
        </a:spcAft>
        <a:defRPr sz="2000">
          <a:solidFill>
            <a:srgbClr val="0000FF"/>
          </a:solidFill>
          <a:latin typeface="华文隶书" pitchFamily="2" charset="-122"/>
          <a:ea typeface="华文隶书" pitchFamily="2" charset="-122"/>
        </a:defRPr>
      </a:lvl3pPr>
      <a:lvl4pPr algn="l" rtl="0" fontAlgn="base">
        <a:spcBef>
          <a:spcPct val="0"/>
        </a:spcBef>
        <a:spcAft>
          <a:spcPct val="0"/>
        </a:spcAft>
        <a:defRPr sz="2000">
          <a:solidFill>
            <a:srgbClr val="0000FF"/>
          </a:solidFill>
          <a:latin typeface="华文隶书" pitchFamily="2" charset="-122"/>
          <a:ea typeface="华文隶书" pitchFamily="2" charset="-122"/>
        </a:defRPr>
      </a:lvl4pPr>
      <a:lvl5pPr algn="l" rtl="0" fontAlgn="base">
        <a:spcBef>
          <a:spcPct val="0"/>
        </a:spcBef>
        <a:spcAft>
          <a:spcPct val="0"/>
        </a:spcAft>
        <a:defRPr sz="2000">
          <a:solidFill>
            <a:srgbClr val="0000FF"/>
          </a:solidFill>
          <a:latin typeface="华文隶书" pitchFamily="2" charset="-122"/>
          <a:ea typeface="华文隶书" pitchFamily="2" charset="-122"/>
        </a:defRPr>
      </a:lvl5pPr>
      <a:lvl6pPr marL="457200" algn="l" rtl="0" fontAlgn="base">
        <a:spcBef>
          <a:spcPct val="0"/>
        </a:spcBef>
        <a:spcAft>
          <a:spcPct val="0"/>
        </a:spcAft>
        <a:defRPr sz="2000">
          <a:solidFill>
            <a:srgbClr val="0000FF"/>
          </a:solidFill>
          <a:latin typeface="华文隶书" pitchFamily="2" charset="-122"/>
          <a:ea typeface="华文隶书" pitchFamily="2" charset="-122"/>
        </a:defRPr>
      </a:lvl6pPr>
      <a:lvl7pPr marL="914400" algn="l" rtl="0" fontAlgn="base">
        <a:spcBef>
          <a:spcPct val="0"/>
        </a:spcBef>
        <a:spcAft>
          <a:spcPct val="0"/>
        </a:spcAft>
        <a:defRPr sz="2000">
          <a:solidFill>
            <a:srgbClr val="0000FF"/>
          </a:solidFill>
          <a:latin typeface="华文隶书" pitchFamily="2" charset="-122"/>
          <a:ea typeface="华文隶书" pitchFamily="2" charset="-122"/>
        </a:defRPr>
      </a:lvl7pPr>
      <a:lvl8pPr marL="1371600" algn="l" rtl="0" fontAlgn="base">
        <a:spcBef>
          <a:spcPct val="0"/>
        </a:spcBef>
        <a:spcAft>
          <a:spcPct val="0"/>
        </a:spcAft>
        <a:defRPr sz="2000">
          <a:solidFill>
            <a:srgbClr val="0000FF"/>
          </a:solidFill>
          <a:latin typeface="华文隶书" pitchFamily="2" charset="-122"/>
          <a:ea typeface="华文隶书" pitchFamily="2" charset="-122"/>
        </a:defRPr>
      </a:lvl8pPr>
      <a:lvl9pPr marL="1828800" algn="l" rtl="0" fontAlgn="base">
        <a:spcBef>
          <a:spcPct val="0"/>
        </a:spcBef>
        <a:spcAft>
          <a:spcPct val="0"/>
        </a:spcAft>
        <a:defRPr sz="2000">
          <a:solidFill>
            <a:srgbClr val="0000FF"/>
          </a:solidFill>
          <a:latin typeface="华文隶书" pitchFamily="2" charset="-122"/>
          <a:ea typeface="华文隶书" pitchFamily="2" charset="-122"/>
        </a:defRPr>
      </a:lvl9pPr>
    </p:titleStyle>
    <p:body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ea typeface="+mn-ea"/>
        </a:defRPr>
      </a:lvl2pPr>
      <a:lvl3pPr marL="1143000" indent="-228600" algn="l" rtl="0" fontAlgn="base">
        <a:spcBef>
          <a:spcPct val="20000"/>
        </a:spcBef>
        <a:spcAft>
          <a:spcPct val="0"/>
        </a:spcAft>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40642" name="Rectangle 2"/>
          <p:cNvSpPr>
            <a:spLocks noGrp="1" noChangeArrowheads="1"/>
          </p:cNvSpPr>
          <p:nvPr>
            <p:ph type="title"/>
          </p:nvPr>
        </p:nvSpPr>
        <p:spPr bwMode="auto">
          <a:xfrm>
            <a:off x="457200" y="0"/>
            <a:ext cx="8229600" cy="334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a:t>编译原理</a:t>
            </a:r>
            <a:r>
              <a:rPr lang="en-US" altLang="zh-CN"/>
              <a:t>-</a:t>
            </a:r>
            <a:r>
              <a:rPr lang="zh-CN" altLang="en-US"/>
              <a:t>华中科技大学 </a:t>
            </a:r>
            <a:r>
              <a:rPr lang="en-US" altLang="zh-CN"/>
              <a:t>–</a:t>
            </a:r>
            <a:r>
              <a:rPr lang="zh-CN" altLang="en-US"/>
              <a:t>徐丽萍</a:t>
            </a:r>
          </a:p>
        </p:txBody>
      </p:sp>
      <p:sp>
        <p:nvSpPr>
          <p:cNvPr id="240643" name="Rectangle 3"/>
          <p:cNvSpPr>
            <a:spLocks noGrp="1" noChangeArrowheads="1"/>
          </p:cNvSpPr>
          <p:nvPr>
            <p:ph type="body" idx="1"/>
          </p:nvPr>
        </p:nvSpPr>
        <p:spPr bwMode="auto">
          <a:xfrm>
            <a:off x="228600" y="1066800"/>
            <a:ext cx="82296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240644" name="Rectangle 4"/>
          <p:cNvSpPr>
            <a:spLocks noGrp="1" noChangeArrowheads="1"/>
          </p:cNvSpPr>
          <p:nvPr>
            <p:ph type="dt" sz="half" idx="2"/>
          </p:nvPr>
        </p:nvSpPr>
        <p:spPr bwMode="auto">
          <a:xfrm>
            <a:off x="457200" y="6477000"/>
            <a:ext cx="2133600" cy="24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eaLnBrk="1" hangingPunct="1">
              <a:defRPr sz="1400">
                <a:ea typeface="+mn-ea"/>
              </a:defRPr>
            </a:lvl1pPr>
          </a:lstStyle>
          <a:p>
            <a:endParaRPr lang="en-US" altLang="zh-CN"/>
          </a:p>
        </p:txBody>
      </p:sp>
      <p:sp>
        <p:nvSpPr>
          <p:cNvPr id="240645" name="Rectangle 5"/>
          <p:cNvSpPr>
            <a:spLocks noGrp="1" noChangeArrowheads="1"/>
          </p:cNvSpPr>
          <p:nvPr>
            <p:ph type="ftr" sz="quarter" idx="3"/>
          </p:nvPr>
        </p:nvSpPr>
        <p:spPr bwMode="auto">
          <a:xfrm>
            <a:off x="3124200" y="6400800"/>
            <a:ext cx="2895600" cy="320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ea typeface="+mn-ea"/>
              </a:defRPr>
            </a:lvl1pPr>
          </a:lstStyle>
          <a:p>
            <a:endParaRPr lang="en-US" altLang="zh-CN"/>
          </a:p>
        </p:txBody>
      </p:sp>
      <p:sp>
        <p:nvSpPr>
          <p:cNvPr id="240646" name="Rectangle 6"/>
          <p:cNvSpPr>
            <a:spLocks noGrp="1" noChangeArrowheads="1"/>
          </p:cNvSpPr>
          <p:nvPr>
            <p:ph type="sldNum" sz="quarter" idx="4"/>
          </p:nvPr>
        </p:nvSpPr>
        <p:spPr bwMode="auto">
          <a:xfrm>
            <a:off x="6629400" y="6477000"/>
            <a:ext cx="2133600" cy="24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ea typeface="+mn-ea"/>
              </a:defRPr>
            </a:lvl1pPr>
          </a:lstStyle>
          <a:p>
            <a:fld id="{151EF2D8-4556-4595-AAFB-18A1313A10C9}" type="slidenum">
              <a:rPr lang="en-US" altLang="zh-CN"/>
              <a:pPr/>
              <a:t>‹#›</a:t>
            </a:fld>
            <a:endParaRPr lang="en-US" altLang="zh-CN"/>
          </a:p>
        </p:txBody>
      </p:sp>
      <p:sp>
        <p:nvSpPr>
          <p:cNvPr id="240647" name="Rectangle 7"/>
          <p:cNvSpPr>
            <a:spLocks noChangeArrowheads="1"/>
          </p:cNvSpPr>
          <p:nvPr userDrawn="1"/>
        </p:nvSpPr>
        <p:spPr bwMode="auto">
          <a:xfrm>
            <a:off x="152400" y="304800"/>
            <a:ext cx="5486400" cy="76200"/>
          </a:xfrm>
          <a:prstGeom prst="rect">
            <a:avLst/>
          </a:prstGeom>
          <a:solidFill>
            <a:srgbClr val="993366">
              <a:alpha val="96001"/>
            </a:srgbClr>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40648" name="Rectangle 8"/>
          <p:cNvSpPr>
            <a:spLocks noChangeArrowheads="1"/>
          </p:cNvSpPr>
          <p:nvPr userDrawn="1"/>
        </p:nvSpPr>
        <p:spPr bwMode="auto">
          <a:xfrm>
            <a:off x="3429000" y="6324600"/>
            <a:ext cx="5486400" cy="76200"/>
          </a:xfrm>
          <a:prstGeom prst="rect">
            <a:avLst/>
          </a:prstGeom>
          <a:solidFill>
            <a:srgbClr val="993366">
              <a:alpha val="96001"/>
            </a:srgbClr>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Lst>
  <p:hf hdr="0" ftr="0" dt="0"/>
  <p:txStyles>
    <p:titleStyle>
      <a:lvl1pPr algn="l" rtl="0" fontAlgn="base">
        <a:spcBef>
          <a:spcPct val="0"/>
        </a:spcBef>
        <a:spcAft>
          <a:spcPct val="0"/>
        </a:spcAft>
        <a:defRPr sz="2000">
          <a:solidFill>
            <a:srgbClr val="0000FF"/>
          </a:solidFill>
          <a:latin typeface="+mj-lt"/>
          <a:ea typeface="+mj-ea"/>
          <a:cs typeface="+mj-cs"/>
        </a:defRPr>
      </a:lvl1pPr>
      <a:lvl2pPr algn="l" rtl="0" fontAlgn="base">
        <a:spcBef>
          <a:spcPct val="0"/>
        </a:spcBef>
        <a:spcAft>
          <a:spcPct val="0"/>
        </a:spcAft>
        <a:defRPr sz="2000">
          <a:solidFill>
            <a:srgbClr val="0000FF"/>
          </a:solidFill>
          <a:latin typeface="华文隶书" pitchFamily="2" charset="-122"/>
          <a:ea typeface="宋体" pitchFamily="2" charset="-122"/>
        </a:defRPr>
      </a:lvl2pPr>
      <a:lvl3pPr algn="l" rtl="0" fontAlgn="base">
        <a:spcBef>
          <a:spcPct val="0"/>
        </a:spcBef>
        <a:spcAft>
          <a:spcPct val="0"/>
        </a:spcAft>
        <a:defRPr sz="2000">
          <a:solidFill>
            <a:srgbClr val="0000FF"/>
          </a:solidFill>
          <a:latin typeface="华文隶书" pitchFamily="2" charset="-122"/>
          <a:ea typeface="宋体" pitchFamily="2" charset="-122"/>
        </a:defRPr>
      </a:lvl3pPr>
      <a:lvl4pPr algn="l" rtl="0" fontAlgn="base">
        <a:spcBef>
          <a:spcPct val="0"/>
        </a:spcBef>
        <a:spcAft>
          <a:spcPct val="0"/>
        </a:spcAft>
        <a:defRPr sz="2000">
          <a:solidFill>
            <a:srgbClr val="0000FF"/>
          </a:solidFill>
          <a:latin typeface="华文隶书" pitchFamily="2" charset="-122"/>
          <a:ea typeface="宋体" pitchFamily="2" charset="-122"/>
        </a:defRPr>
      </a:lvl4pPr>
      <a:lvl5pPr algn="l" rtl="0" fontAlgn="base">
        <a:spcBef>
          <a:spcPct val="0"/>
        </a:spcBef>
        <a:spcAft>
          <a:spcPct val="0"/>
        </a:spcAft>
        <a:defRPr sz="2000">
          <a:solidFill>
            <a:srgbClr val="0000FF"/>
          </a:solidFill>
          <a:latin typeface="华文隶书" pitchFamily="2" charset="-122"/>
          <a:ea typeface="宋体" pitchFamily="2" charset="-122"/>
        </a:defRPr>
      </a:lvl5pPr>
      <a:lvl6pPr marL="457200" algn="l" rtl="0" fontAlgn="base">
        <a:spcBef>
          <a:spcPct val="0"/>
        </a:spcBef>
        <a:spcAft>
          <a:spcPct val="0"/>
        </a:spcAft>
        <a:defRPr sz="2000">
          <a:solidFill>
            <a:srgbClr val="0000FF"/>
          </a:solidFill>
          <a:latin typeface="华文隶书" pitchFamily="2" charset="-122"/>
          <a:ea typeface="宋体" pitchFamily="2" charset="-122"/>
        </a:defRPr>
      </a:lvl6pPr>
      <a:lvl7pPr marL="914400" algn="l" rtl="0" fontAlgn="base">
        <a:spcBef>
          <a:spcPct val="0"/>
        </a:spcBef>
        <a:spcAft>
          <a:spcPct val="0"/>
        </a:spcAft>
        <a:defRPr sz="2000">
          <a:solidFill>
            <a:srgbClr val="0000FF"/>
          </a:solidFill>
          <a:latin typeface="华文隶书" pitchFamily="2" charset="-122"/>
          <a:ea typeface="宋体" pitchFamily="2" charset="-122"/>
        </a:defRPr>
      </a:lvl7pPr>
      <a:lvl8pPr marL="1371600" algn="l" rtl="0" fontAlgn="base">
        <a:spcBef>
          <a:spcPct val="0"/>
        </a:spcBef>
        <a:spcAft>
          <a:spcPct val="0"/>
        </a:spcAft>
        <a:defRPr sz="2000">
          <a:solidFill>
            <a:srgbClr val="0000FF"/>
          </a:solidFill>
          <a:latin typeface="华文隶书" pitchFamily="2" charset="-122"/>
          <a:ea typeface="宋体" pitchFamily="2" charset="-122"/>
        </a:defRPr>
      </a:lvl8pPr>
      <a:lvl9pPr marL="1828800" algn="l" rtl="0" fontAlgn="base">
        <a:spcBef>
          <a:spcPct val="0"/>
        </a:spcBef>
        <a:spcAft>
          <a:spcPct val="0"/>
        </a:spcAft>
        <a:defRPr sz="2000">
          <a:solidFill>
            <a:srgbClr val="0000FF"/>
          </a:solidFill>
          <a:latin typeface="华文隶书" pitchFamily="2" charset="-122"/>
          <a:ea typeface="宋体" pitchFamily="2" charset="-122"/>
        </a:defRPr>
      </a:lvl9pPr>
    </p:titleStyle>
    <p:body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ea typeface="+mn-ea"/>
        </a:defRPr>
      </a:lvl2pPr>
      <a:lvl3pPr marL="1143000" indent="-228600" algn="l" rtl="0" fontAlgn="base">
        <a:spcBef>
          <a:spcPct val="20000"/>
        </a:spcBef>
        <a:spcAft>
          <a:spcPct val="0"/>
        </a:spcAft>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hyperlink" Target="17.swf" TargetMode="External"/><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hyperlink" Target="18.swf"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slide" Target="slide38.xml"/><Relationship Id="rId3" Type="http://schemas.openxmlformats.org/officeDocument/2006/relationships/slide" Target="slide4.xml"/><Relationship Id="rId7" Type="http://schemas.openxmlformats.org/officeDocument/2006/relationships/slide" Target="slide30.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slide" Target="slide24.xml"/><Relationship Id="rId5" Type="http://schemas.openxmlformats.org/officeDocument/2006/relationships/slide" Target="slide13.xml"/><Relationship Id="rId4" Type="http://schemas.openxmlformats.org/officeDocument/2006/relationships/slide" Target="slide16.xml"/><Relationship Id="rId9" Type="http://schemas.openxmlformats.org/officeDocument/2006/relationships/slide" Target="slide4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hyperlink" Target="22.swf" TargetMode="External"/><Relationship Id="rId2" Type="http://schemas.openxmlformats.org/officeDocument/2006/relationships/notesSlide" Target="../notesSlides/notesSlide35.xml"/><Relationship Id="rId1" Type="http://schemas.openxmlformats.org/officeDocument/2006/relationships/slideLayout" Target="../slideLayouts/slideLayout7.xml"/><Relationship Id="rId5" Type="http://schemas.openxmlformats.org/officeDocument/2006/relationships/image" Target="../media/image1.png"/><Relationship Id="rId4" Type="http://schemas.openxmlformats.org/officeDocument/2006/relationships/hyperlink" Target="23.swf" TargetMode="Externa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jpeg"/></Relationships>
</file>

<file path=ppt/slides/_rels/slide4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8.png"/><Relationship Id="rId2" Type="http://schemas.openxmlformats.org/officeDocument/2006/relationships/audio" Target="../media/media2.m4a"/><Relationship Id="rId1" Type="http://schemas.microsoft.com/office/2007/relationships/media" Target="../media/media2.m4a"/><Relationship Id="rId6" Type="http://schemas.microsoft.com/office/2011/relationships/inkAction" Target="../ink/inkAction1.xml"/><Relationship Id="rId5" Type="http://schemas.openxmlformats.org/officeDocument/2006/relationships/image" Target="../media/image7.emf"/><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Grp="1" noChangeArrowheads="1"/>
          </p:cNvSpPr>
          <p:nvPr>
            <p:ph type="ctrTitle"/>
          </p:nvPr>
        </p:nvSpPr>
        <p:spPr>
          <a:xfrm>
            <a:off x="1066800" y="2667000"/>
            <a:ext cx="7315200" cy="762000"/>
          </a:xfrm>
        </p:spPr>
        <p:txBody>
          <a:bodyPr/>
          <a:lstStyle/>
          <a:p>
            <a:pPr algn="ctr" eaLnBrk="1" hangingPunct="1"/>
            <a:r>
              <a:rPr lang="zh-CN" altLang="en-US" sz="4000" b="1" dirty="0">
                <a:latin typeface="+mn-ea"/>
                <a:ea typeface="+mn-ea"/>
              </a:rPr>
              <a:t>第</a:t>
            </a:r>
            <a:r>
              <a:rPr lang="en-US" altLang="zh-CN" sz="4000" b="1" dirty="0">
                <a:latin typeface="+mn-ea"/>
                <a:ea typeface="+mn-ea"/>
              </a:rPr>
              <a:t>4</a:t>
            </a:r>
            <a:r>
              <a:rPr lang="zh-CN" altLang="en-US" sz="4000" b="1" dirty="0">
                <a:latin typeface="+mn-ea"/>
                <a:ea typeface="+mn-ea"/>
              </a:rPr>
              <a:t>章　自顶向下语法分析方法 </a:t>
            </a:r>
          </a:p>
        </p:txBody>
      </p:sp>
      <p:sp>
        <p:nvSpPr>
          <p:cNvPr id="5123" name="Rectangle 3"/>
          <p:cNvSpPr>
            <a:spLocks noGrp="1" noChangeArrowheads="1"/>
          </p:cNvSpPr>
          <p:nvPr>
            <p:ph type="subTitle" idx="1"/>
          </p:nvPr>
        </p:nvSpPr>
        <p:spPr>
          <a:xfrm>
            <a:off x="914400" y="6172200"/>
            <a:ext cx="7391400" cy="685800"/>
          </a:xfrm>
        </p:spPr>
        <p:txBody>
          <a:bodyPr/>
          <a:lstStyle/>
          <a:p>
            <a:pPr>
              <a:lnSpc>
                <a:spcPct val="90000"/>
              </a:lnSpc>
            </a:pPr>
            <a:r>
              <a:rPr lang="zh-CN" altLang="en-US" sz="2800" b="1" dirty="0">
                <a:latin typeface="黑体" pitchFamily="49" charset="-122"/>
                <a:ea typeface="黑体" pitchFamily="49" charset="-122"/>
              </a:rPr>
              <a:t>编 译 原 理 课 程 组</a:t>
            </a:r>
            <a:endParaRPr lang="en-US" altLang="zh-CN" sz="2800" b="1" dirty="0">
              <a:latin typeface="黑体" pitchFamily="49" charset="-122"/>
              <a:ea typeface="黑体" pitchFamily="49" charset="-122"/>
            </a:endParaRPr>
          </a:p>
        </p:txBody>
      </p:sp>
      <p:sp>
        <p:nvSpPr>
          <p:cNvPr id="6" name="Rectangle 3"/>
          <p:cNvSpPr txBox="1">
            <a:spLocks noChangeArrowheads="1"/>
          </p:cNvSpPr>
          <p:nvPr/>
        </p:nvSpPr>
        <p:spPr>
          <a:xfrm>
            <a:off x="838200" y="304800"/>
            <a:ext cx="7391400" cy="685800"/>
          </a:xfrm>
          <a:prstGeom prst="rect">
            <a:avLst/>
          </a:prstGeom>
        </p:spPr>
        <p:txBody>
          <a:bodyPr/>
          <a:lstStyle/>
          <a:p>
            <a:pPr lvl="0" eaLnBrk="1" hangingPunct="1">
              <a:lnSpc>
                <a:spcPct val="90000"/>
              </a:lnSpc>
              <a:spcBef>
                <a:spcPct val="20000"/>
              </a:spcBef>
            </a:pPr>
            <a:r>
              <a:rPr lang="zh-CN" altLang="en-US" sz="2800" b="1" kern="0" dirty="0">
                <a:latin typeface="黑体" pitchFamily="49" charset="-122"/>
                <a:ea typeface="黑体" pitchFamily="49" charset="-122"/>
              </a:rPr>
              <a:t>华中科技大学  计算机科学与技术学院</a:t>
            </a:r>
            <a:endParaRPr lang="en-US" altLang="zh-CN" sz="2800" b="1" kern="0" dirty="0">
              <a:latin typeface="黑体" pitchFamily="49" charset="-122"/>
              <a:ea typeface="黑体" pitchFamily="49" charset="-122"/>
            </a:endParaRPr>
          </a:p>
        </p:txBody>
      </p:sp>
      <p:sp>
        <p:nvSpPr>
          <p:cNvPr id="9" name="Rectangle 4"/>
          <p:cNvSpPr>
            <a:spLocks noChangeArrowheads="1"/>
          </p:cNvSpPr>
          <p:nvPr/>
        </p:nvSpPr>
        <p:spPr bwMode="auto">
          <a:xfrm>
            <a:off x="-304800" y="1066800"/>
            <a:ext cx="4343400" cy="707886"/>
          </a:xfrm>
          <a:prstGeom prst="rect">
            <a:avLst/>
          </a:prstGeom>
          <a:noFill/>
          <a:ln w="9525">
            <a:noFill/>
            <a:miter lim="800000"/>
            <a:headEnd/>
            <a:tailEnd/>
          </a:ln>
        </p:spPr>
        <p:txBody>
          <a:bodyPr>
            <a:spAutoFit/>
          </a:bodyPr>
          <a:lstStyle/>
          <a:p>
            <a:r>
              <a:rPr lang="zh-CN" altLang="en-US" sz="4000" b="1" dirty="0">
                <a:solidFill>
                  <a:srgbClr val="FF0000"/>
                </a:solidFill>
                <a:latin typeface="+mn-ea"/>
                <a:ea typeface="+mn-ea"/>
              </a:rPr>
              <a:t>编译原理</a:t>
            </a:r>
          </a:p>
        </p:txBody>
      </p:sp>
      <p:sp>
        <p:nvSpPr>
          <p:cNvPr id="10" name="Rectangle 2"/>
          <p:cNvSpPr txBox="1">
            <a:spLocks noChangeArrowheads="1"/>
          </p:cNvSpPr>
          <p:nvPr/>
        </p:nvSpPr>
        <p:spPr bwMode="auto">
          <a:xfrm>
            <a:off x="3200400" y="4876800"/>
            <a:ext cx="5410200" cy="83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zh-CN" altLang="en-US" sz="3200" b="1" kern="0" dirty="0">
                <a:solidFill>
                  <a:srgbClr val="0000FF"/>
                </a:solidFill>
                <a:latin typeface="+mn-ea"/>
                <a:ea typeface="+mn-ea"/>
                <a:cs typeface="+mj-cs"/>
              </a:rPr>
              <a:t>主讲教师：徐丽萍</a:t>
            </a:r>
            <a:r>
              <a:rPr kumimoji="0" lang="zh-CN" altLang="en-US" sz="3200" b="1" i="0" u="none" strike="noStrike" kern="0" cap="none" spc="0" normalizeH="0" baseline="0" noProof="0" dirty="0">
                <a:ln>
                  <a:noFill/>
                </a:ln>
                <a:solidFill>
                  <a:srgbClr val="0000FF"/>
                </a:solidFill>
                <a:effectLst/>
                <a:uLnTx/>
                <a:uFillTx/>
                <a:latin typeface="+mn-ea"/>
                <a:ea typeface="+mn-ea"/>
                <a:cs typeface="+mj-cs"/>
              </a:rPr>
              <a:t>　</a:t>
            </a:r>
          </a:p>
        </p:txBody>
      </p:sp>
      <p:sp>
        <p:nvSpPr>
          <p:cNvPr id="8" name="Text Box 17"/>
          <p:cNvSpPr txBox="1">
            <a:spLocks noChangeArrowheads="1"/>
          </p:cNvSpPr>
          <p:nvPr/>
        </p:nvSpPr>
        <p:spPr bwMode="auto">
          <a:xfrm>
            <a:off x="1600200" y="4133303"/>
            <a:ext cx="6513513" cy="5725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l" rtl="0" eaLnBrk="0" fontAlgn="base" hangingPunct="0">
              <a:spcBef>
                <a:spcPct val="0"/>
              </a:spcBef>
              <a:spcAft>
                <a:spcPct val="0"/>
              </a:spcAft>
              <a:defRPr sz="2800" b="1"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sz="2800" b="1"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sz="2800" b="1"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sz="2800" b="1"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sz="2800" b="1"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sz="2800" b="1"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sz="2800" b="1"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sz="2800" b="1"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sz="2800" b="1" kern="1200">
                <a:solidFill>
                  <a:schemeClr val="tx1"/>
                </a:solidFill>
                <a:latin typeface="Arial" panose="020B0604020202020204" pitchFamily="34" charset="0"/>
                <a:ea typeface="黑体" panose="02010609060101010101" pitchFamily="49" charset="-122"/>
                <a:cs typeface="+mn-cs"/>
              </a:defRPr>
            </a:lvl9pPr>
          </a:lstStyle>
          <a:p>
            <a:pPr algn="ctr" eaLnBrk="1" hangingPunct="1">
              <a:lnSpc>
                <a:spcPct val="130000"/>
              </a:lnSpc>
              <a:spcAft>
                <a:spcPct val="50000"/>
              </a:spcAft>
            </a:pPr>
            <a:fld id="{BE7E03F2-260A-4EC1-BF85-F8D1985737F6}" type="datetime3">
              <a:rPr lang="zh-CN" altLang="en-US" sz="2700" smtClean="0">
                <a:latin typeface="+mn-lt"/>
                <a:ea typeface="+mn-ea"/>
                <a:cs typeface="+mn-ea"/>
                <a:sym typeface="+mn-lt"/>
              </a:rPr>
              <a:pPr algn="ctr" eaLnBrk="1" hangingPunct="1">
                <a:lnSpc>
                  <a:spcPct val="130000"/>
                </a:lnSpc>
                <a:spcAft>
                  <a:spcPct val="50000"/>
                </a:spcAft>
              </a:pPr>
              <a:t>2020年3月13日星期五</a:t>
            </a:fld>
            <a:endParaRPr lang="en-US" altLang="zh-CN" sz="2700" dirty="0">
              <a:latin typeface="+mn-lt"/>
              <a:ea typeface="+mn-ea"/>
              <a:cs typeface="+mn-ea"/>
              <a:sym typeface="+mn-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ext Box 2"/>
          <p:cNvSpPr txBox="1">
            <a:spLocks noChangeArrowheads="1"/>
          </p:cNvSpPr>
          <p:nvPr/>
        </p:nvSpPr>
        <p:spPr bwMode="auto">
          <a:xfrm>
            <a:off x="228600" y="3701498"/>
            <a:ext cx="8686800" cy="2394502"/>
          </a:xfrm>
          <a:prstGeom prst="rect">
            <a:avLst/>
          </a:prstGeom>
          <a:noFill/>
          <a:ln w="9525">
            <a:noFill/>
            <a:miter lim="800000"/>
            <a:headEnd/>
            <a:tailEnd/>
          </a:ln>
        </p:spPr>
        <p:txBody>
          <a:bodyPr wrap="square">
            <a:spAutoFit/>
          </a:bodyPr>
          <a:lstStyle/>
          <a:p>
            <a:pPr algn="l">
              <a:lnSpc>
                <a:spcPct val="120000"/>
              </a:lnSpc>
              <a:spcBef>
                <a:spcPct val="20000"/>
              </a:spcBef>
            </a:pPr>
            <a:r>
              <a:rPr lang="en-US" altLang="zh-CN" sz="2200" b="1" dirty="0">
                <a:latin typeface="+mn-ea"/>
                <a:ea typeface="+mn-ea"/>
              </a:rPr>
              <a:t>  </a:t>
            </a:r>
            <a:r>
              <a:rPr lang="zh-CN" altLang="en-US" sz="2200" b="1" dirty="0">
                <a:latin typeface="+mn-ea"/>
                <a:ea typeface="+mn-ea"/>
              </a:rPr>
              <a:t>一般形式：</a:t>
            </a:r>
            <a:endParaRPr lang="en-US" altLang="zh-CN" sz="2200" b="1" dirty="0">
              <a:latin typeface="+mn-ea"/>
              <a:ea typeface="+mn-ea"/>
            </a:endParaRPr>
          </a:p>
          <a:p>
            <a:pPr algn="l">
              <a:lnSpc>
                <a:spcPct val="120000"/>
              </a:lnSpc>
              <a:spcBef>
                <a:spcPct val="20000"/>
              </a:spcBef>
            </a:pPr>
            <a:r>
              <a:rPr lang="en-US" altLang="zh-CN" sz="2200" b="1" dirty="0">
                <a:latin typeface="+mn-ea"/>
                <a:ea typeface="+mn-ea"/>
              </a:rPr>
              <a:t>   </a:t>
            </a:r>
            <a:r>
              <a:rPr lang="zh-CN" altLang="en-US" sz="2200" b="1" dirty="0">
                <a:latin typeface="+mn-ea"/>
                <a:ea typeface="+mn-ea"/>
              </a:rPr>
              <a:t>输 入 串：    </a:t>
            </a:r>
            <a:r>
              <a:rPr lang="en-US" altLang="zh-CN" sz="2200" b="1" dirty="0">
                <a:latin typeface="+mn-ea"/>
                <a:ea typeface="+mn-ea"/>
              </a:rPr>
              <a:t>a</a:t>
            </a:r>
            <a:r>
              <a:rPr lang="en-US" altLang="zh-CN" sz="2200" b="1" baseline="-25000" dirty="0">
                <a:latin typeface="+mn-ea"/>
                <a:ea typeface="+mn-ea"/>
              </a:rPr>
              <a:t>1</a:t>
            </a:r>
            <a:r>
              <a:rPr lang="en-US" altLang="zh-CN" sz="2200" b="1" dirty="0">
                <a:latin typeface="+mn-ea"/>
                <a:ea typeface="+mn-ea"/>
              </a:rPr>
              <a:t>a</a:t>
            </a:r>
            <a:r>
              <a:rPr lang="en-US" altLang="zh-CN" sz="2200" b="1" baseline="-25000" dirty="0">
                <a:latin typeface="+mn-ea"/>
                <a:ea typeface="+mn-ea"/>
              </a:rPr>
              <a:t>2</a:t>
            </a:r>
            <a:r>
              <a:rPr lang="en-US" altLang="zh-CN" sz="2200" b="1" dirty="0">
                <a:latin typeface="+mn-ea"/>
                <a:ea typeface="+mn-ea"/>
              </a:rPr>
              <a:t>……a</a:t>
            </a:r>
            <a:r>
              <a:rPr lang="en-US" altLang="zh-CN" sz="2200" b="1" baseline="-25000" dirty="0">
                <a:latin typeface="+mn-ea"/>
                <a:ea typeface="+mn-ea"/>
              </a:rPr>
              <a:t>i-1 </a:t>
            </a:r>
            <a:r>
              <a:rPr lang="en-US" altLang="zh-CN" sz="2200" b="1" dirty="0" err="1">
                <a:solidFill>
                  <a:srgbClr val="FF0000"/>
                </a:solidFill>
                <a:latin typeface="+mn-ea"/>
                <a:ea typeface="+mn-ea"/>
              </a:rPr>
              <a:t>a</a:t>
            </a:r>
            <a:r>
              <a:rPr lang="en-US" altLang="zh-CN" sz="2200" b="1" baseline="-25000" dirty="0" err="1">
                <a:solidFill>
                  <a:srgbClr val="FF0000"/>
                </a:solidFill>
                <a:latin typeface="+mn-ea"/>
                <a:ea typeface="+mn-ea"/>
              </a:rPr>
              <a:t>i</a:t>
            </a:r>
            <a:r>
              <a:rPr lang="en-US" altLang="zh-CN" sz="2200" b="1" dirty="0">
                <a:latin typeface="+mn-ea"/>
                <a:ea typeface="+mn-ea"/>
              </a:rPr>
              <a:t>……a</a:t>
            </a:r>
            <a:r>
              <a:rPr lang="en-US" altLang="zh-CN" sz="2200" b="1" baseline="-25000" dirty="0">
                <a:latin typeface="+mn-ea"/>
                <a:ea typeface="+mn-ea"/>
              </a:rPr>
              <a:t>n</a:t>
            </a:r>
            <a:r>
              <a:rPr lang="en-US" altLang="zh-CN" sz="2200" b="1" dirty="0">
                <a:latin typeface="+mn-ea"/>
                <a:ea typeface="+mn-ea"/>
              </a:rPr>
              <a:t> </a:t>
            </a:r>
          </a:p>
          <a:p>
            <a:pPr algn="l">
              <a:lnSpc>
                <a:spcPct val="120000"/>
              </a:lnSpc>
              <a:spcBef>
                <a:spcPct val="20000"/>
              </a:spcBef>
            </a:pPr>
            <a:r>
              <a:rPr lang="en-US" altLang="zh-CN" sz="2200" b="1" dirty="0">
                <a:latin typeface="+mn-ea"/>
                <a:ea typeface="+mn-ea"/>
              </a:rPr>
              <a:t>   </a:t>
            </a:r>
            <a:r>
              <a:rPr lang="zh-CN" altLang="en-US" sz="2200" b="1" dirty="0">
                <a:latin typeface="+mn-ea"/>
                <a:ea typeface="+mn-ea"/>
              </a:rPr>
              <a:t>句型推导：</a:t>
            </a:r>
            <a:r>
              <a:rPr lang="en-US" altLang="zh-CN" sz="2200" b="1" dirty="0">
                <a:latin typeface="+mn-ea"/>
                <a:ea typeface="+mn-ea"/>
              </a:rPr>
              <a:t>S</a:t>
            </a:r>
            <a:r>
              <a:rPr lang="en-US" altLang="zh-CN" sz="2200" b="1" dirty="0">
                <a:latin typeface="+mn-ea"/>
                <a:ea typeface="+mn-ea"/>
                <a:sym typeface="Symbol" pitchFamily="18" charset="2"/>
              </a:rPr>
              <a:t></a:t>
            </a:r>
            <a:r>
              <a:rPr lang="en-US" altLang="zh-CN" sz="2200" b="1" dirty="0">
                <a:latin typeface="+mn-ea"/>
                <a:ea typeface="+mn-ea"/>
              </a:rPr>
              <a:t> a</a:t>
            </a:r>
            <a:r>
              <a:rPr lang="en-US" altLang="zh-CN" sz="2200" b="1" baseline="-25000" dirty="0">
                <a:latin typeface="+mn-ea"/>
                <a:ea typeface="+mn-ea"/>
              </a:rPr>
              <a:t>1</a:t>
            </a:r>
            <a:r>
              <a:rPr lang="en-US" altLang="zh-CN" sz="2200" b="1" dirty="0">
                <a:latin typeface="+mn-ea"/>
                <a:ea typeface="+mn-ea"/>
              </a:rPr>
              <a:t>a</a:t>
            </a:r>
            <a:r>
              <a:rPr lang="en-US" altLang="zh-CN" sz="2200" b="1" baseline="-25000" dirty="0">
                <a:latin typeface="+mn-ea"/>
                <a:ea typeface="+mn-ea"/>
              </a:rPr>
              <a:t>2</a:t>
            </a:r>
            <a:r>
              <a:rPr lang="en-US" altLang="zh-CN" sz="2200" b="1" dirty="0">
                <a:latin typeface="+mn-ea"/>
                <a:ea typeface="+mn-ea"/>
              </a:rPr>
              <a:t>……a</a:t>
            </a:r>
            <a:r>
              <a:rPr lang="en-US" altLang="zh-CN" sz="2200" b="1" baseline="-25000" dirty="0">
                <a:latin typeface="+mn-ea"/>
                <a:ea typeface="+mn-ea"/>
              </a:rPr>
              <a:t>i-1 </a:t>
            </a:r>
            <a:r>
              <a:rPr lang="en-US" altLang="zh-CN" sz="2200" b="1" dirty="0" err="1">
                <a:solidFill>
                  <a:srgbClr val="FF0000"/>
                </a:solidFill>
                <a:latin typeface="+mn-ea"/>
                <a:ea typeface="+mn-ea"/>
              </a:rPr>
              <a:t>A</a:t>
            </a:r>
            <a:r>
              <a:rPr lang="en-US" altLang="zh-CN" sz="2200" b="1" dirty="0" err="1">
                <a:latin typeface="+mn-ea"/>
                <a:ea typeface="+mn-ea"/>
              </a:rPr>
              <a:t>β</a:t>
            </a:r>
            <a:endParaRPr lang="en-US" altLang="zh-CN" sz="2200" b="1" dirty="0">
              <a:latin typeface="+mn-ea"/>
              <a:ea typeface="+mn-ea"/>
            </a:endParaRPr>
          </a:p>
          <a:p>
            <a:pPr algn="l">
              <a:lnSpc>
                <a:spcPct val="120000"/>
              </a:lnSpc>
              <a:spcBef>
                <a:spcPct val="20000"/>
              </a:spcBef>
            </a:pPr>
            <a:r>
              <a:rPr lang="en-US" altLang="zh-CN" sz="2200" b="1" dirty="0">
                <a:latin typeface="+mn-ea"/>
                <a:ea typeface="+mn-ea"/>
              </a:rPr>
              <a:t>   </a:t>
            </a:r>
            <a:r>
              <a:rPr lang="zh-CN" altLang="en-US" sz="2200" b="1" dirty="0">
                <a:latin typeface="+mn-ea"/>
                <a:ea typeface="+mn-ea"/>
              </a:rPr>
              <a:t>如果使用空规则，意味着需要：</a:t>
            </a:r>
            <a:r>
              <a:rPr lang="en-US" altLang="zh-CN" sz="2200" b="1" dirty="0">
                <a:latin typeface="+mn-ea"/>
                <a:ea typeface="+mn-ea"/>
              </a:rPr>
              <a:t>β</a:t>
            </a:r>
            <a:r>
              <a:rPr lang="en-US" altLang="zh-CN" sz="2200" b="1" dirty="0">
                <a:latin typeface="+mn-ea"/>
                <a:ea typeface="+mn-ea"/>
                <a:sym typeface="Symbol" pitchFamily="18" charset="2"/>
              </a:rPr>
              <a:t> </a:t>
            </a:r>
            <a:r>
              <a:rPr lang="en-US" altLang="zh-CN" sz="2200" b="1" dirty="0">
                <a:latin typeface="+mn-ea"/>
                <a:ea typeface="+mn-ea"/>
              </a:rPr>
              <a:t> </a:t>
            </a:r>
            <a:r>
              <a:rPr lang="en-US" altLang="zh-CN" sz="2200" b="1" dirty="0" err="1">
                <a:latin typeface="+mn-ea"/>
                <a:ea typeface="+mn-ea"/>
              </a:rPr>
              <a:t>a</a:t>
            </a:r>
            <a:r>
              <a:rPr lang="en-US" altLang="zh-CN" sz="2200" b="1" baseline="-25000" dirty="0" err="1">
                <a:latin typeface="+mn-ea"/>
                <a:ea typeface="+mn-ea"/>
              </a:rPr>
              <a:t>i</a:t>
            </a:r>
            <a:r>
              <a:rPr lang="en-US" altLang="zh-CN" sz="2200" b="1" dirty="0">
                <a:latin typeface="+mn-ea"/>
                <a:ea typeface="+mn-ea"/>
              </a:rPr>
              <a:t>……a</a:t>
            </a:r>
            <a:r>
              <a:rPr lang="en-US" altLang="zh-CN" sz="2200" b="1" baseline="-25000" dirty="0">
                <a:latin typeface="+mn-ea"/>
                <a:ea typeface="+mn-ea"/>
              </a:rPr>
              <a:t>n</a:t>
            </a:r>
          </a:p>
          <a:p>
            <a:pPr algn="l">
              <a:lnSpc>
                <a:spcPct val="120000"/>
              </a:lnSpc>
              <a:spcBef>
                <a:spcPct val="20000"/>
              </a:spcBef>
            </a:pPr>
            <a:r>
              <a:rPr lang="en-US" altLang="zh-CN" sz="2200" b="1" dirty="0">
                <a:latin typeface="+mn-ea"/>
                <a:ea typeface="+mn-ea"/>
              </a:rPr>
              <a:t>   </a:t>
            </a:r>
            <a:r>
              <a:rPr lang="zh-CN" altLang="en-US" sz="2200" b="1" dirty="0">
                <a:latin typeface="+mn-ea"/>
                <a:ea typeface="+mn-ea"/>
              </a:rPr>
              <a:t>则有句型：</a:t>
            </a:r>
            <a:r>
              <a:rPr lang="en-US" altLang="zh-CN" sz="2200" b="1" dirty="0">
                <a:latin typeface="+mn-ea"/>
                <a:ea typeface="+mn-ea"/>
              </a:rPr>
              <a:t>    S</a:t>
            </a:r>
            <a:r>
              <a:rPr lang="en-US" altLang="zh-CN" sz="2200" b="1" dirty="0">
                <a:latin typeface="+mn-ea"/>
                <a:ea typeface="+mn-ea"/>
                <a:sym typeface="Symbol" pitchFamily="18" charset="2"/>
              </a:rPr>
              <a:t></a:t>
            </a:r>
            <a:r>
              <a:rPr lang="en-US" altLang="zh-CN" sz="2200" b="1" dirty="0">
                <a:latin typeface="+mn-ea"/>
                <a:ea typeface="+mn-ea"/>
              </a:rPr>
              <a:t> a</a:t>
            </a:r>
            <a:r>
              <a:rPr lang="en-US" altLang="zh-CN" sz="2200" b="1" baseline="-25000" dirty="0">
                <a:latin typeface="+mn-ea"/>
                <a:ea typeface="+mn-ea"/>
              </a:rPr>
              <a:t>1</a:t>
            </a:r>
            <a:r>
              <a:rPr lang="en-US" altLang="zh-CN" sz="2200" b="1" dirty="0">
                <a:latin typeface="+mn-ea"/>
                <a:ea typeface="+mn-ea"/>
              </a:rPr>
              <a:t>a</a:t>
            </a:r>
            <a:r>
              <a:rPr lang="en-US" altLang="zh-CN" sz="2200" b="1" baseline="-25000" dirty="0">
                <a:latin typeface="+mn-ea"/>
                <a:ea typeface="+mn-ea"/>
              </a:rPr>
              <a:t>2</a:t>
            </a:r>
            <a:r>
              <a:rPr lang="en-US" altLang="zh-CN" sz="2200" b="1" dirty="0">
                <a:latin typeface="+mn-ea"/>
                <a:ea typeface="+mn-ea"/>
              </a:rPr>
              <a:t>……a</a:t>
            </a:r>
            <a:r>
              <a:rPr lang="en-US" altLang="zh-CN" sz="2200" b="1" baseline="-25000" dirty="0">
                <a:latin typeface="+mn-ea"/>
                <a:ea typeface="+mn-ea"/>
              </a:rPr>
              <a:t>i-1 </a:t>
            </a:r>
            <a:r>
              <a:rPr lang="en-US" altLang="zh-CN" sz="2200" b="1" dirty="0">
                <a:latin typeface="+mn-ea"/>
                <a:ea typeface="+mn-ea"/>
              </a:rPr>
              <a:t>A </a:t>
            </a:r>
            <a:r>
              <a:rPr lang="en-US" altLang="zh-CN" sz="2200" b="1" dirty="0" err="1">
                <a:solidFill>
                  <a:srgbClr val="FF0000"/>
                </a:solidFill>
                <a:latin typeface="+mn-ea"/>
                <a:ea typeface="+mn-ea"/>
              </a:rPr>
              <a:t>a</a:t>
            </a:r>
            <a:r>
              <a:rPr lang="en-US" altLang="zh-CN" sz="2200" b="1" baseline="-25000" dirty="0" err="1">
                <a:solidFill>
                  <a:srgbClr val="FF0000"/>
                </a:solidFill>
                <a:latin typeface="+mn-ea"/>
                <a:ea typeface="+mn-ea"/>
              </a:rPr>
              <a:t>i</a:t>
            </a:r>
            <a:r>
              <a:rPr lang="en-US" altLang="zh-CN" sz="2200" b="1" dirty="0">
                <a:latin typeface="+mn-ea"/>
                <a:ea typeface="+mn-ea"/>
              </a:rPr>
              <a:t>……a</a:t>
            </a:r>
            <a:r>
              <a:rPr lang="en-US" altLang="zh-CN" sz="2200" b="1" baseline="-25000" dirty="0">
                <a:latin typeface="+mn-ea"/>
                <a:ea typeface="+mn-ea"/>
              </a:rPr>
              <a:t>n</a:t>
            </a:r>
            <a:endParaRPr lang="en-US" altLang="zh-CN" sz="2200" b="1" dirty="0">
              <a:latin typeface="+mn-ea"/>
              <a:ea typeface="+mn-ea"/>
            </a:endParaRPr>
          </a:p>
        </p:txBody>
      </p:sp>
      <p:sp>
        <p:nvSpPr>
          <p:cNvPr id="12292" name="Text Box 4"/>
          <p:cNvSpPr txBox="1">
            <a:spLocks noChangeArrowheads="1"/>
          </p:cNvSpPr>
          <p:nvPr/>
        </p:nvSpPr>
        <p:spPr bwMode="auto">
          <a:xfrm>
            <a:off x="2286000" y="4536321"/>
            <a:ext cx="381000" cy="430887"/>
          </a:xfrm>
          <a:prstGeom prst="rect">
            <a:avLst/>
          </a:prstGeom>
          <a:noFill/>
          <a:ln w="9525">
            <a:noFill/>
            <a:miter lim="800000"/>
            <a:headEnd/>
            <a:tailEnd/>
          </a:ln>
        </p:spPr>
        <p:txBody>
          <a:bodyPr>
            <a:spAutoFit/>
          </a:bodyPr>
          <a:lstStyle/>
          <a:p>
            <a:pPr algn="l">
              <a:spcBef>
                <a:spcPct val="50000"/>
              </a:spcBef>
            </a:pPr>
            <a:r>
              <a:rPr lang="en-US" altLang="zh-CN" sz="2200" dirty="0">
                <a:latin typeface="+mn-ea"/>
                <a:ea typeface="+mn-ea"/>
              </a:rPr>
              <a:t>*</a:t>
            </a:r>
          </a:p>
        </p:txBody>
      </p:sp>
      <p:sp>
        <p:nvSpPr>
          <p:cNvPr id="12296" name="Text Box 1031"/>
          <p:cNvSpPr txBox="1">
            <a:spLocks noChangeArrowheads="1"/>
          </p:cNvSpPr>
          <p:nvPr/>
        </p:nvSpPr>
        <p:spPr bwMode="auto">
          <a:xfrm>
            <a:off x="77788" y="914400"/>
            <a:ext cx="8609012" cy="2834622"/>
          </a:xfrm>
          <a:prstGeom prst="rect">
            <a:avLst/>
          </a:prstGeom>
          <a:noFill/>
          <a:ln w="9525">
            <a:noFill/>
            <a:miter lim="800000"/>
            <a:headEnd/>
            <a:tailEnd/>
          </a:ln>
        </p:spPr>
        <p:txBody>
          <a:bodyPr wrap="square">
            <a:spAutoFit/>
          </a:bodyPr>
          <a:lstStyle/>
          <a:p>
            <a:pPr algn="l">
              <a:spcBef>
                <a:spcPct val="10000"/>
              </a:spcBef>
            </a:pPr>
            <a:r>
              <a:rPr lang="zh-CN" altLang="en-US" sz="2200" b="1" dirty="0">
                <a:latin typeface="+mn-ea"/>
                <a:ea typeface="+mn-ea"/>
              </a:rPr>
              <a:t>    在最左推导中，一旦句型的最左非终结符</a:t>
            </a:r>
            <a:r>
              <a:rPr lang="en-US" altLang="zh-CN" sz="2200" b="1" dirty="0">
                <a:latin typeface="+mn-ea"/>
                <a:ea typeface="+mn-ea"/>
              </a:rPr>
              <a:t>A</a:t>
            </a:r>
            <a:r>
              <a:rPr lang="zh-CN" altLang="en-US" sz="2200" b="1" dirty="0">
                <a:latin typeface="+mn-ea"/>
                <a:ea typeface="+mn-ea"/>
              </a:rPr>
              <a:t>，</a:t>
            </a:r>
            <a:r>
              <a:rPr lang="zh-CN" altLang="en-US" sz="2200" b="1" dirty="0">
                <a:latin typeface="+mn-ea"/>
                <a:ea typeface="+mn-ea"/>
                <a:sym typeface="Symbol" pitchFamily="18" charset="2"/>
              </a:rPr>
              <a:t>除空规则外，其它所有规则都不可能推导出由输入符（假定为</a:t>
            </a:r>
            <a:r>
              <a:rPr lang="en-US" altLang="zh-CN" sz="2200" b="1" dirty="0" err="1">
                <a:latin typeface="+mn-ea"/>
              </a:rPr>
              <a:t>a</a:t>
            </a:r>
            <a:r>
              <a:rPr lang="en-US" altLang="zh-CN" sz="2200" b="1" baseline="-25000" dirty="0" err="1">
                <a:latin typeface="+mn-ea"/>
              </a:rPr>
              <a:t>i</a:t>
            </a:r>
            <a:r>
              <a:rPr lang="en-US" altLang="zh-CN" sz="2200" b="1" baseline="-25000" dirty="0">
                <a:latin typeface="+mn-ea"/>
              </a:rPr>
              <a:t> </a:t>
            </a:r>
            <a:r>
              <a:rPr lang="zh-CN" altLang="en-US" sz="2200" b="1" dirty="0">
                <a:latin typeface="+mn-ea"/>
                <a:ea typeface="+mn-ea"/>
                <a:sym typeface="Symbol" pitchFamily="18" charset="2"/>
              </a:rPr>
              <a:t>）开头的符号序列，这时使用</a:t>
            </a:r>
            <a:r>
              <a:rPr lang="zh-CN" altLang="en-US" sz="2200" b="1" dirty="0">
                <a:latin typeface="+mn-ea"/>
                <a:ea typeface="+mn-ea"/>
              </a:rPr>
              <a:t>空规则，意味着将匹配</a:t>
            </a:r>
            <a:r>
              <a:rPr lang="en-US" altLang="zh-CN" sz="2200" b="1" dirty="0">
                <a:latin typeface="+mn-ea"/>
                <a:ea typeface="+mn-ea"/>
              </a:rPr>
              <a:t>d</a:t>
            </a:r>
            <a:r>
              <a:rPr lang="zh-CN" altLang="en-US" sz="2200" b="1" dirty="0">
                <a:latin typeface="+mn-ea"/>
                <a:ea typeface="+mn-ea"/>
              </a:rPr>
              <a:t>的工作交给了句型</a:t>
            </a:r>
            <a:r>
              <a:rPr lang="en-US" altLang="zh-CN" sz="2200" b="1" dirty="0">
                <a:latin typeface="+mn-ea"/>
                <a:ea typeface="+mn-ea"/>
              </a:rPr>
              <a:t>A</a:t>
            </a:r>
            <a:r>
              <a:rPr lang="zh-CN" altLang="en-US" sz="2200" b="1" dirty="0">
                <a:latin typeface="+mn-ea"/>
                <a:ea typeface="+mn-ea"/>
              </a:rPr>
              <a:t>之后的部分，也就是后面这部分要能推导出以</a:t>
            </a:r>
            <a:r>
              <a:rPr lang="en-US" altLang="zh-CN" sz="2200" b="1" dirty="0" err="1">
                <a:latin typeface="+mn-ea"/>
              </a:rPr>
              <a:t>a</a:t>
            </a:r>
            <a:r>
              <a:rPr lang="en-US" altLang="zh-CN" sz="2200" b="1" baseline="-25000" dirty="0" err="1">
                <a:latin typeface="+mn-ea"/>
              </a:rPr>
              <a:t>i</a:t>
            </a:r>
            <a:r>
              <a:rPr lang="zh-CN" altLang="en-US" sz="2200" b="1" dirty="0">
                <a:latin typeface="+mn-ea"/>
                <a:ea typeface="+mn-ea"/>
              </a:rPr>
              <a:t>开头的符号串才有可能匹配成功。 </a:t>
            </a:r>
            <a:endParaRPr lang="en-US" altLang="zh-CN" sz="2200" b="1" dirty="0">
              <a:latin typeface="+mn-ea"/>
              <a:ea typeface="+mn-ea"/>
            </a:endParaRPr>
          </a:p>
          <a:p>
            <a:pPr algn="l">
              <a:spcBef>
                <a:spcPct val="10000"/>
              </a:spcBef>
            </a:pPr>
            <a:r>
              <a:rPr lang="en-US" altLang="zh-CN" sz="2200" b="1" dirty="0">
                <a:latin typeface="+mn-ea"/>
                <a:ea typeface="+mn-ea"/>
              </a:rPr>
              <a:t>    </a:t>
            </a:r>
            <a:r>
              <a:rPr lang="zh-CN" altLang="en-US" sz="2200" b="1" dirty="0">
                <a:latin typeface="+mn-ea"/>
                <a:ea typeface="+mn-ea"/>
              </a:rPr>
              <a:t>如果输入符号</a:t>
            </a:r>
            <a:r>
              <a:rPr lang="en-US" altLang="zh-CN" sz="2200" b="1" dirty="0">
                <a:latin typeface="+mn-ea"/>
                <a:ea typeface="+mn-ea"/>
              </a:rPr>
              <a:t>d</a:t>
            </a:r>
            <a:r>
              <a:rPr lang="zh-CN" altLang="en-US" sz="2200" b="1" dirty="0">
                <a:latin typeface="+mn-ea"/>
                <a:ea typeface="+mn-ea"/>
              </a:rPr>
              <a:t>能在某个句型中能出现在</a:t>
            </a:r>
            <a:r>
              <a:rPr lang="en-US" altLang="zh-CN" sz="2200" b="1" dirty="0">
                <a:latin typeface="+mn-ea"/>
                <a:ea typeface="+mn-ea"/>
              </a:rPr>
              <a:t>A</a:t>
            </a:r>
            <a:r>
              <a:rPr lang="zh-CN" altLang="en-US" sz="2200" b="1" dirty="0">
                <a:latin typeface="+mn-ea"/>
                <a:ea typeface="+mn-ea"/>
              </a:rPr>
              <a:t>的后面，可以使用了</a:t>
            </a:r>
            <a:r>
              <a:rPr lang="en-US" altLang="zh-CN" sz="2200" b="1" dirty="0">
                <a:latin typeface="+mn-ea"/>
                <a:ea typeface="+mn-ea"/>
              </a:rPr>
              <a:t>A</a:t>
            </a:r>
            <a:r>
              <a:rPr lang="zh-CN" altLang="en-US" sz="2200" b="1" dirty="0">
                <a:latin typeface="+mn-ea"/>
                <a:ea typeface="+mn-ea"/>
              </a:rPr>
              <a:t>的空规则再继续分析，否则即使使用了</a:t>
            </a:r>
            <a:r>
              <a:rPr lang="en-US" altLang="zh-CN" sz="2200" b="1" dirty="0">
                <a:latin typeface="+mn-ea"/>
                <a:ea typeface="+mn-ea"/>
              </a:rPr>
              <a:t>A</a:t>
            </a:r>
            <a:r>
              <a:rPr lang="zh-CN" altLang="en-US" sz="2200" b="1" dirty="0">
                <a:latin typeface="+mn-ea"/>
                <a:ea typeface="+mn-ea"/>
              </a:rPr>
              <a:t>的空规则，后面的推导也不可能匹配。所以需要对文法进行分析，文法的所有句型中，任意一个非终结符后可能出现的终结符的集合。</a:t>
            </a:r>
            <a:endParaRPr lang="en-US" altLang="zh-CN" sz="2200" b="1" dirty="0">
              <a:latin typeface="+mn-ea"/>
              <a:ea typeface="+mn-ea"/>
            </a:endParaRPr>
          </a:p>
        </p:txBody>
      </p:sp>
      <p:sp>
        <p:nvSpPr>
          <p:cNvPr id="12297" name="灯片编号占位符 1"/>
          <p:cNvSpPr>
            <a:spLocks noGrp="1"/>
          </p:cNvSpPr>
          <p:nvPr>
            <p:ph type="sldNum" sz="quarter" idx="12"/>
          </p:nvPr>
        </p:nvSpPr>
        <p:spPr>
          <a:noFill/>
        </p:spPr>
        <p:txBody>
          <a:bodyPr/>
          <a:lstStyle/>
          <a:p>
            <a:fld id="{4C4A3559-15B5-461F-BC1E-18D1A585AC2B}" type="slidenum">
              <a:rPr lang="en-US" altLang="zh-CN" smtClean="0">
                <a:ea typeface="宋体" charset="-122"/>
              </a:rPr>
              <a:pPr/>
              <a:t>10</a:t>
            </a:fld>
            <a:endParaRPr lang="en-US" altLang="zh-CN">
              <a:ea typeface="宋体" charset="-122"/>
            </a:endParaRPr>
          </a:p>
        </p:txBody>
      </p:sp>
      <p:sp>
        <p:nvSpPr>
          <p:cNvPr id="10" name="Rectangle 21"/>
          <p:cNvSpPr txBox="1">
            <a:spLocks noChangeArrowheads="1"/>
          </p:cNvSpPr>
          <p:nvPr/>
        </p:nvSpPr>
        <p:spPr>
          <a:xfrm>
            <a:off x="609600" y="304800"/>
            <a:ext cx="5867400" cy="5334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800" b="1" kern="0" noProof="0" dirty="0">
                <a:solidFill>
                  <a:srgbClr val="0000FF"/>
                </a:solidFill>
                <a:latin typeface="Times New Roman" pitchFamily="18" charset="0"/>
                <a:ea typeface="黑体" pitchFamily="2" charset="-122"/>
                <a:cs typeface="+mj-cs"/>
              </a:rPr>
              <a:t>FOLLOW</a:t>
            </a:r>
            <a:r>
              <a:rPr lang="zh-CN" altLang="en-US" sz="2800" b="1" kern="0" noProof="0" dirty="0">
                <a:solidFill>
                  <a:srgbClr val="0000FF"/>
                </a:solidFill>
                <a:latin typeface="Times New Roman" pitchFamily="18" charset="0"/>
                <a:ea typeface="黑体" pitchFamily="2" charset="-122"/>
                <a:cs typeface="+mj-cs"/>
              </a:rPr>
              <a:t>集的定义</a:t>
            </a:r>
            <a:endParaRPr kumimoji="0" lang="zh-CN" altLang="en-US" sz="2800" b="1" i="0" u="none" strike="noStrike" kern="0" cap="none" spc="0" normalizeH="0" baseline="0" noProof="0" dirty="0">
              <a:ln>
                <a:noFill/>
              </a:ln>
              <a:solidFill>
                <a:srgbClr val="0000FF"/>
              </a:solidFill>
              <a:effectLst/>
              <a:uLnTx/>
              <a:uFillTx/>
              <a:latin typeface="Times New Roman" pitchFamily="18" charset="0"/>
              <a:ea typeface="黑体" pitchFamily="2" charset="-122"/>
              <a:cs typeface="+mj-cs"/>
            </a:endParaRPr>
          </a:p>
        </p:txBody>
      </p:sp>
      <p:sp>
        <p:nvSpPr>
          <p:cNvPr id="11" name="Text Box 4"/>
          <p:cNvSpPr txBox="1">
            <a:spLocks noChangeArrowheads="1"/>
          </p:cNvSpPr>
          <p:nvPr/>
        </p:nvSpPr>
        <p:spPr bwMode="auto">
          <a:xfrm>
            <a:off x="5058906" y="5040015"/>
            <a:ext cx="381000" cy="430887"/>
          </a:xfrm>
          <a:prstGeom prst="rect">
            <a:avLst/>
          </a:prstGeom>
          <a:noFill/>
          <a:ln w="9525">
            <a:noFill/>
            <a:miter lim="800000"/>
            <a:headEnd/>
            <a:tailEnd/>
          </a:ln>
        </p:spPr>
        <p:txBody>
          <a:bodyPr>
            <a:spAutoFit/>
          </a:bodyPr>
          <a:lstStyle/>
          <a:p>
            <a:pPr algn="l">
              <a:spcBef>
                <a:spcPct val="50000"/>
              </a:spcBef>
            </a:pPr>
            <a:r>
              <a:rPr lang="en-US" altLang="zh-CN" sz="2200" dirty="0">
                <a:latin typeface="+mn-ea"/>
                <a:ea typeface="+mn-ea"/>
              </a:rPr>
              <a:t>*</a:t>
            </a:r>
          </a:p>
        </p:txBody>
      </p:sp>
      <p:sp>
        <p:nvSpPr>
          <p:cNvPr id="12" name="Text Box 4"/>
          <p:cNvSpPr txBox="1">
            <a:spLocks noChangeArrowheads="1"/>
          </p:cNvSpPr>
          <p:nvPr/>
        </p:nvSpPr>
        <p:spPr bwMode="auto">
          <a:xfrm>
            <a:off x="2819400" y="5481717"/>
            <a:ext cx="381000" cy="430887"/>
          </a:xfrm>
          <a:prstGeom prst="rect">
            <a:avLst/>
          </a:prstGeom>
          <a:noFill/>
          <a:ln w="9525">
            <a:noFill/>
            <a:miter lim="800000"/>
            <a:headEnd/>
            <a:tailEnd/>
          </a:ln>
        </p:spPr>
        <p:txBody>
          <a:bodyPr>
            <a:spAutoFit/>
          </a:bodyPr>
          <a:lstStyle/>
          <a:p>
            <a:pPr algn="l">
              <a:spcBef>
                <a:spcPct val="50000"/>
              </a:spcBef>
            </a:pPr>
            <a:r>
              <a:rPr lang="en-US" altLang="zh-CN" sz="2200" dirty="0">
                <a:latin typeface="+mn-ea"/>
                <a:ea typeface="+mn-ea"/>
              </a:rPr>
              <a:t>*</a:t>
            </a: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ext Box 2"/>
          <p:cNvSpPr txBox="1">
            <a:spLocks noChangeArrowheads="1"/>
          </p:cNvSpPr>
          <p:nvPr/>
        </p:nvSpPr>
        <p:spPr bwMode="auto">
          <a:xfrm>
            <a:off x="228600" y="1143000"/>
            <a:ext cx="8686800" cy="1446550"/>
          </a:xfrm>
          <a:prstGeom prst="rect">
            <a:avLst/>
          </a:prstGeom>
          <a:noFill/>
          <a:ln w="9525">
            <a:noFill/>
            <a:miter lim="800000"/>
            <a:headEnd/>
            <a:tailEnd/>
          </a:ln>
        </p:spPr>
        <p:txBody>
          <a:bodyPr wrap="square">
            <a:spAutoFit/>
          </a:bodyPr>
          <a:lstStyle/>
          <a:p>
            <a:pPr algn="l">
              <a:lnSpc>
                <a:spcPct val="120000"/>
              </a:lnSpc>
              <a:spcBef>
                <a:spcPct val="20000"/>
              </a:spcBef>
            </a:pPr>
            <a:r>
              <a:rPr lang="zh-CN" altLang="en-US" sz="2200" b="1" dirty="0">
                <a:latin typeface="+mn-ea"/>
                <a:ea typeface="+mn-ea"/>
              </a:rPr>
              <a:t>定义 </a:t>
            </a:r>
            <a:r>
              <a:rPr lang="en-US" altLang="zh-CN" sz="2200" b="1" dirty="0">
                <a:latin typeface="+mn-ea"/>
                <a:ea typeface="+mn-ea"/>
              </a:rPr>
              <a:t>4.2  </a:t>
            </a:r>
            <a:r>
              <a:rPr lang="zh-CN" altLang="en-US" sz="2200" b="1" dirty="0">
                <a:latin typeface="+mn-ea"/>
                <a:ea typeface="+mn-ea"/>
              </a:rPr>
              <a:t>设文法</a:t>
            </a:r>
            <a:r>
              <a:rPr lang="en-US" altLang="zh-CN" sz="2200" b="1" dirty="0">
                <a:latin typeface="+mn-ea"/>
                <a:ea typeface="+mn-ea"/>
              </a:rPr>
              <a:t>G</a:t>
            </a:r>
            <a:r>
              <a:rPr lang="zh-CN" altLang="en-US" sz="2200" b="1" dirty="0">
                <a:latin typeface="+mn-ea"/>
                <a:ea typeface="+mn-ea"/>
              </a:rPr>
              <a:t>＝</a:t>
            </a:r>
            <a:r>
              <a:rPr lang="en-US" altLang="zh-CN" sz="2200" b="1" dirty="0">
                <a:latin typeface="+mn-ea"/>
                <a:ea typeface="+mn-ea"/>
              </a:rPr>
              <a:t>(V</a:t>
            </a:r>
            <a:r>
              <a:rPr lang="en-US" altLang="zh-CN" sz="2200" b="1" baseline="-30000" dirty="0">
                <a:latin typeface="+mn-ea"/>
                <a:ea typeface="+mn-ea"/>
              </a:rPr>
              <a:t>N</a:t>
            </a:r>
            <a:r>
              <a:rPr lang="en-US" altLang="zh-CN" sz="2200" b="1" dirty="0">
                <a:latin typeface="+mn-ea"/>
                <a:ea typeface="+mn-ea"/>
              </a:rPr>
              <a:t>,V</a:t>
            </a:r>
            <a:r>
              <a:rPr lang="en-US" altLang="zh-CN" sz="2200" b="1" baseline="-30000" dirty="0">
                <a:latin typeface="+mn-ea"/>
                <a:ea typeface="+mn-ea"/>
              </a:rPr>
              <a:t>T</a:t>
            </a:r>
            <a:r>
              <a:rPr lang="en-US" altLang="zh-CN" sz="2200" b="1" dirty="0">
                <a:latin typeface="+mn-ea"/>
                <a:ea typeface="+mn-ea"/>
              </a:rPr>
              <a:t>,P,S)</a:t>
            </a:r>
            <a:r>
              <a:rPr lang="zh-CN" altLang="en-US" sz="2200" b="1" dirty="0">
                <a:latin typeface="+mn-ea"/>
                <a:ea typeface="+mn-ea"/>
              </a:rPr>
              <a:t>，则</a:t>
            </a:r>
          </a:p>
          <a:p>
            <a:pPr algn="l">
              <a:lnSpc>
                <a:spcPct val="120000"/>
              </a:lnSpc>
              <a:spcBef>
                <a:spcPct val="20000"/>
              </a:spcBef>
            </a:pPr>
            <a:r>
              <a:rPr lang="zh-CN" altLang="en-US" sz="2200" b="1" dirty="0">
                <a:latin typeface="+mn-ea"/>
                <a:ea typeface="+mn-ea"/>
              </a:rPr>
              <a:t>    </a:t>
            </a:r>
            <a:r>
              <a:rPr lang="en-US" altLang="zh-CN" sz="2200" b="1" dirty="0">
                <a:solidFill>
                  <a:srgbClr val="FF6600"/>
                </a:solidFill>
                <a:latin typeface="+mn-ea"/>
                <a:ea typeface="+mn-ea"/>
              </a:rPr>
              <a:t>FOLLOW(A)</a:t>
            </a:r>
            <a:r>
              <a:rPr lang="zh-CN" altLang="en-US" sz="2200" b="1" dirty="0">
                <a:latin typeface="+mn-ea"/>
                <a:ea typeface="+mn-ea"/>
              </a:rPr>
              <a:t>＝</a:t>
            </a:r>
            <a:r>
              <a:rPr lang="en-US" altLang="zh-CN" sz="2200" b="1" dirty="0">
                <a:latin typeface="+mn-ea"/>
                <a:ea typeface="+mn-ea"/>
              </a:rPr>
              <a:t>{</a:t>
            </a:r>
            <a:r>
              <a:rPr lang="en-US" altLang="zh-CN" sz="2200" b="1" dirty="0" err="1">
                <a:latin typeface="+mn-ea"/>
                <a:ea typeface="+mn-ea"/>
              </a:rPr>
              <a:t>a︱S</a:t>
            </a:r>
            <a:r>
              <a:rPr lang="en-US" altLang="zh-CN" sz="2200" b="1" dirty="0" err="1">
                <a:latin typeface="+mn-ea"/>
                <a:ea typeface="+mn-ea"/>
                <a:sym typeface="Symbol" pitchFamily="18" charset="2"/>
              </a:rPr>
              <a:t></a:t>
            </a:r>
            <a:r>
              <a:rPr lang="en-US" altLang="zh-CN" sz="2200" b="1" dirty="0" err="1">
                <a:latin typeface="+mn-ea"/>
                <a:ea typeface="+mn-ea"/>
              </a:rPr>
              <a:t>αAβ,A∈V</a:t>
            </a:r>
            <a:r>
              <a:rPr lang="en-US" altLang="zh-CN" sz="2200" b="1" baseline="-30000" dirty="0" err="1">
                <a:latin typeface="+mn-ea"/>
                <a:ea typeface="+mn-ea"/>
              </a:rPr>
              <a:t>N</a:t>
            </a:r>
            <a:r>
              <a:rPr lang="en-US" altLang="zh-CN" sz="2200" b="1" dirty="0">
                <a:latin typeface="+mn-ea"/>
                <a:ea typeface="+mn-ea"/>
              </a:rPr>
              <a:t>, </a:t>
            </a:r>
            <a:r>
              <a:rPr lang="en-US" altLang="zh-CN" sz="2200" b="1" dirty="0" err="1">
                <a:latin typeface="+mn-ea"/>
                <a:ea typeface="+mn-ea"/>
              </a:rPr>
              <a:t>a∈FIRST</a:t>
            </a:r>
            <a:r>
              <a:rPr lang="en-US" altLang="zh-CN" sz="2200" b="1" dirty="0">
                <a:latin typeface="+mn-ea"/>
                <a:ea typeface="+mn-ea"/>
              </a:rPr>
              <a:t>(β),</a:t>
            </a:r>
            <a:r>
              <a:rPr lang="en-US" altLang="zh-CN" sz="2200" b="1" dirty="0" err="1">
                <a:latin typeface="+mn-ea"/>
                <a:ea typeface="+mn-ea"/>
              </a:rPr>
              <a:t>α,β∈V</a:t>
            </a:r>
            <a:r>
              <a:rPr lang="en-US" altLang="zh-CN" sz="2200" b="1" dirty="0">
                <a:latin typeface="+mn-ea"/>
                <a:ea typeface="+mn-ea"/>
              </a:rPr>
              <a:t>*}</a:t>
            </a:r>
          </a:p>
          <a:p>
            <a:pPr algn="l">
              <a:lnSpc>
                <a:spcPct val="120000"/>
              </a:lnSpc>
              <a:spcBef>
                <a:spcPct val="20000"/>
              </a:spcBef>
            </a:pPr>
            <a:r>
              <a:rPr lang="zh-CN" altLang="en-US" sz="2200" b="1" dirty="0">
                <a:latin typeface="+mn-ea"/>
                <a:ea typeface="+mn-ea"/>
              </a:rPr>
              <a:t>（或者：</a:t>
            </a:r>
            <a:r>
              <a:rPr lang="en-US" altLang="zh-CN" sz="2200" b="1" dirty="0">
                <a:latin typeface="+mn-ea"/>
                <a:ea typeface="+mn-ea"/>
              </a:rPr>
              <a:t>FOLLOW(A</a:t>
            </a:r>
            <a:r>
              <a:rPr lang="zh-CN" altLang="en-US" sz="2200" b="1" dirty="0">
                <a:latin typeface="+mn-ea"/>
                <a:ea typeface="+mn-ea"/>
              </a:rPr>
              <a:t>）＝</a:t>
            </a:r>
            <a:r>
              <a:rPr lang="en-US" altLang="zh-CN" sz="2200" b="1" dirty="0">
                <a:latin typeface="+mn-ea"/>
                <a:ea typeface="+mn-ea"/>
              </a:rPr>
              <a:t>{</a:t>
            </a:r>
            <a:r>
              <a:rPr lang="en-US" altLang="zh-CN" sz="2200" b="1" dirty="0" err="1">
                <a:latin typeface="+mn-ea"/>
                <a:ea typeface="+mn-ea"/>
              </a:rPr>
              <a:t>a︱S</a:t>
            </a:r>
            <a:r>
              <a:rPr lang="en-US" altLang="zh-CN" sz="2200" b="1" dirty="0">
                <a:latin typeface="+mn-ea"/>
                <a:ea typeface="+mn-ea"/>
              </a:rPr>
              <a:t> </a:t>
            </a:r>
            <a:r>
              <a:rPr lang="en-US" altLang="zh-CN" sz="2200" b="1" dirty="0">
                <a:latin typeface="+mn-ea"/>
                <a:ea typeface="+mn-ea"/>
                <a:sym typeface="Symbol" pitchFamily="18" charset="2"/>
              </a:rPr>
              <a:t> </a:t>
            </a:r>
            <a:r>
              <a:rPr lang="en-US" altLang="zh-CN" sz="2200" b="1" dirty="0">
                <a:latin typeface="+mn-ea"/>
                <a:ea typeface="+mn-ea"/>
              </a:rPr>
              <a:t>···</a:t>
            </a:r>
            <a:r>
              <a:rPr lang="en-US" altLang="zh-CN" sz="2200" b="1" dirty="0" err="1">
                <a:latin typeface="+mn-ea"/>
                <a:ea typeface="+mn-ea"/>
              </a:rPr>
              <a:t>Aa</a:t>
            </a:r>
            <a:r>
              <a:rPr lang="en-US" altLang="zh-CN" sz="2200" b="1" dirty="0">
                <a:latin typeface="+mn-ea"/>
                <a:ea typeface="+mn-ea"/>
              </a:rPr>
              <a:t>···</a:t>
            </a:r>
            <a:r>
              <a:rPr lang="zh-CN" altLang="en-US" sz="2200" b="1" dirty="0">
                <a:latin typeface="+mn-ea"/>
                <a:ea typeface="+mn-ea"/>
              </a:rPr>
              <a:t>，</a:t>
            </a:r>
            <a:r>
              <a:rPr lang="en-US" altLang="zh-CN" sz="2200" b="1" dirty="0">
                <a:latin typeface="+mn-ea"/>
                <a:ea typeface="+mn-ea"/>
              </a:rPr>
              <a:t>A∈V</a:t>
            </a:r>
            <a:r>
              <a:rPr lang="en-US" altLang="zh-CN" sz="2200" b="1" baseline="-30000" dirty="0">
                <a:latin typeface="+mn-ea"/>
                <a:ea typeface="+mn-ea"/>
              </a:rPr>
              <a:t>N</a:t>
            </a:r>
            <a:r>
              <a:rPr lang="zh-CN" altLang="en-US" sz="2200" b="1" dirty="0">
                <a:latin typeface="+mn-ea"/>
                <a:ea typeface="+mn-ea"/>
              </a:rPr>
              <a:t>，</a:t>
            </a:r>
            <a:r>
              <a:rPr lang="en-US" altLang="zh-CN" sz="2200" b="1" dirty="0" err="1">
                <a:latin typeface="+mn-ea"/>
                <a:ea typeface="+mn-ea"/>
              </a:rPr>
              <a:t>a∈V</a:t>
            </a:r>
            <a:r>
              <a:rPr lang="en-US" altLang="zh-CN" sz="2200" b="1" baseline="-30000" dirty="0" err="1">
                <a:latin typeface="+mn-ea"/>
                <a:ea typeface="+mn-ea"/>
              </a:rPr>
              <a:t>T</a:t>
            </a:r>
            <a:r>
              <a:rPr lang="en-US" altLang="zh-CN" sz="2200" b="1" dirty="0">
                <a:latin typeface="+mn-ea"/>
                <a:ea typeface="+mn-ea"/>
              </a:rPr>
              <a:t> }</a:t>
            </a:r>
            <a:r>
              <a:rPr lang="zh-CN" altLang="en-US" sz="2200" b="1" dirty="0">
                <a:latin typeface="+mn-ea"/>
                <a:ea typeface="+mn-ea"/>
              </a:rPr>
              <a:t>）</a:t>
            </a:r>
          </a:p>
        </p:txBody>
      </p:sp>
      <p:sp>
        <p:nvSpPr>
          <p:cNvPr id="12291" name="Text Box 3"/>
          <p:cNvSpPr txBox="1">
            <a:spLocks noChangeArrowheads="1"/>
          </p:cNvSpPr>
          <p:nvPr/>
        </p:nvSpPr>
        <p:spPr bwMode="auto">
          <a:xfrm>
            <a:off x="3886200" y="1978089"/>
            <a:ext cx="381000" cy="430887"/>
          </a:xfrm>
          <a:prstGeom prst="rect">
            <a:avLst/>
          </a:prstGeom>
          <a:noFill/>
          <a:ln w="9525">
            <a:noFill/>
            <a:miter lim="800000"/>
            <a:headEnd/>
            <a:tailEnd/>
          </a:ln>
        </p:spPr>
        <p:txBody>
          <a:bodyPr>
            <a:spAutoFit/>
          </a:bodyPr>
          <a:lstStyle/>
          <a:p>
            <a:pPr algn="l">
              <a:spcBef>
                <a:spcPct val="50000"/>
              </a:spcBef>
            </a:pPr>
            <a:r>
              <a:rPr lang="en-US" altLang="zh-CN" sz="2200" dirty="0">
                <a:latin typeface="+mn-ea"/>
                <a:ea typeface="+mn-ea"/>
              </a:rPr>
              <a:t>*</a:t>
            </a:r>
          </a:p>
        </p:txBody>
      </p:sp>
      <p:sp>
        <p:nvSpPr>
          <p:cNvPr id="12292" name="Text Box 4"/>
          <p:cNvSpPr txBox="1">
            <a:spLocks noChangeArrowheads="1"/>
          </p:cNvSpPr>
          <p:nvPr/>
        </p:nvSpPr>
        <p:spPr bwMode="auto">
          <a:xfrm>
            <a:off x="3124200" y="1519599"/>
            <a:ext cx="381000" cy="430887"/>
          </a:xfrm>
          <a:prstGeom prst="rect">
            <a:avLst/>
          </a:prstGeom>
          <a:noFill/>
          <a:ln w="9525">
            <a:noFill/>
            <a:miter lim="800000"/>
            <a:headEnd/>
            <a:tailEnd/>
          </a:ln>
        </p:spPr>
        <p:txBody>
          <a:bodyPr>
            <a:spAutoFit/>
          </a:bodyPr>
          <a:lstStyle/>
          <a:p>
            <a:pPr algn="l">
              <a:spcBef>
                <a:spcPct val="50000"/>
              </a:spcBef>
            </a:pPr>
            <a:r>
              <a:rPr lang="en-US" altLang="zh-CN" sz="2200" dirty="0">
                <a:latin typeface="+mn-ea"/>
                <a:ea typeface="+mn-ea"/>
              </a:rPr>
              <a:t>*</a:t>
            </a:r>
          </a:p>
        </p:txBody>
      </p:sp>
      <p:sp>
        <p:nvSpPr>
          <p:cNvPr id="12293" name="Rectangle 27"/>
          <p:cNvSpPr>
            <a:spLocks noChangeArrowheads="1"/>
          </p:cNvSpPr>
          <p:nvPr/>
        </p:nvSpPr>
        <p:spPr bwMode="auto">
          <a:xfrm>
            <a:off x="409574" y="3822771"/>
            <a:ext cx="8050483" cy="1743012"/>
          </a:xfrm>
          <a:prstGeom prst="rect">
            <a:avLst/>
          </a:prstGeom>
          <a:solidFill>
            <a:srgbClr val="CCCCFF">
              <a:alpha val="50195"/>
            </a:srgbClr>
          </a:solidFill>
          <a:ln w="9525">
            <a:noFill/>
            <a:miter lim="800000"/>
            <a:headEnd/>
            <a:tailEnd/>
          </a:ln>
        </p:spPr>
        <p:txBody>
          <a:bodyPr wrap="none" anchor="ctr"/>
          <a:lstStyle/>
          <a:p>
            <a:pPr algn="l"/>
            <a:endParaRPr lang="zh-CN" altLang="en-US" sz="2200">
              <a:latin typeface="+mn-ea"/>
              <a:ea typeface="+mn-ea"/>
            </a:endParaRPr>
          </a:p>
        </p:txBody>
      </p:sp>
      <p:sp>
        <p:nvSpPr>
          <p:cNvPr id="12294" name="Text Box 28"/>
          <p:cNvSpPr txBox="1">
            <a:spLocks noChangeArrowheads="1"/>
          </p:cNvSpPr>
          <p:nvPr/>
        </p:nvSpPr>
        <p:spPr bwMode="auto">
          <a:xfrm>
            <a:off x="304800" y="3752130"/>
            <a:ext cx="8229600" cy="1886670"/>
          </a:xfrm>
          <a:prstGeom prst="rect">
            <a:avLst/>
          </a:prstGeom>
          <a:solidFill>
            <a:schemeClr val="accent5"/>
          </a:solidFill>
          <a:ln w="9525">
            <a:noFill/>
            <a:miter lim="800000"/>
            <a:headEnd/>
            <a:tailEnd/>
          </a:ln>
        </p:spPr>
        <p:txBody>
          <a:bodyPr wrap="square">
            <a:spAutoFit/>
          </a:bodyPr>
          <a:lstStyle/>
          <a:p>
            <a:pPr indent="519113" algn="l">
              <a:lnSpc>
                <a:spcPct val="120000"/>
              </a:lnSpc>
              <a:spcBef>
                <a:spcPct val="50000"/>
              </a:spcBef>
            </a:pPr>
            <a:r>
              <a:rPr lang="en-US" altLang="zh-CN" sz="2200" b="1" dirty="0">
                <a:solidFill>
                  <a:srgbClr val="CC6600"/>
                </a:solidFill>
                <a:latin typeface="+mn-ea"/>
                <a:ea typeface="+mn-ea"/>
              </a:rPr>
              <a:t>FOLLOW(A)</a:t>
            </a:r>
            <a:r>
              <a:rPr lang="zh-CN" altLang="en-US" sz="2200" b="1" dirty="0">
                <a:solidFill>
                  <a:srgbClr val="CC6600"/>
                </a:solidFill>
                <a:latin typeface="+mn-ea"/>
                <a:ea typeface="+mn-ea"/>
              </a:rPr>
              <a:t>是由任意</a:t>
            </a:r>
            <a:r>
              <a:rPr lang="zh-CN" altLang="en-US" sz="2200" b="1" dirty="0">
                <a:solidFill>
                  <a:schemeClr val="hlink"/>
                </a:solidFill>
                <a:latin typeface="+mn-ea"/>
                <a:ea typeface="+mn-ea"/>
              </a:rPr>
              <a:t>句型</a:t>
            </a:r>
            <a:r>
              <a:rPr lang="zh-CN" altLang="en-US" sz="2200" b="1" dirty="0">
                <a:solidFill>
                  <a:srgbClr val="CC6600"/>
                </a:solidFill>
                <a:latin typeface="+mn-ea"/>
                <a:ea typeface="+mn-ea"/>
              </a:rPr>
              <a:t>中紧邻非终结符号</a:t>
            </a:r>
            <a:r>
              <a:rPr lang="en-US" altLang="zh-CN" sz="2200" b="1" dirty="0">
                <a:solidFill>
                  <a:srgbClr val="CC6600"/>
                </a:solidFill>
                <a:latin typeface="+mn-ea"/>
                <a:ea typeface="+mn-ea"/>
              </a:rPr>
              <a:t>A</a:t>
            </a:r>
            <a:r>
              <a:rPr lang="zh-CN" altLang="en-US" sz="2200" b="1" dirty="0">
                <a:solidFill>
                  <a:srgbClr val="CC6600"/>
                </a:solidFill>
                <a:latin typeface="+mn-ea"/>
                <a:ea typeface="+mn-ea"/>
              </a:rPr>
              <a:t>之后出现的终结符号</a:t>
            </a:r>
            <a:r>
              <a:rPr lang="en-US" altLang="zh-CN" sz="2200" b="1" dirty="0">
                <a:solidFill>
                  <a:srgbClr val="CC6600"/>
                </a:solidFill>
                <a:latin typeface="+mn-ea"/>
                <a:ea typeface="+mn-ea"/>
              </a:rPr>
              <a:t>a</a:t>
            </a:r>
            <a:r>
              <a:rPr lang="zh-CN" altLang="en-US" sz="2200" b="1" dirty="0">
                <a:solidFill>
                  <a:srgbClr val="CC6600"/>
                </a:solidFill>
                <a:latin typeface="+mn-ea"/>
                <a:ea typeface="+mn-ea"/>
              </a:rPr>
              <a:t>组成的集合。</a:t>
            </a:r>
            <a:endParaRPr lang="en-US" altLang="zh-CN" sz="2200" b="1" dirty="0">
              <a:solidFill>
                <a:srgbClr val="CC6600"/>
              </a:solidFill>
              <a:latin typeface="+mn-ea"/>
              <a:ea typeface="+mn-ea"/>
            </a:endParaRPr>
          </a:p>
          <a:p>
            <a:pPr indent="519113" algn="l">
              <a:lnSpc>
                <a:spcPct val="120000"/>
              </a:lnSpc>
              <a:spcBef>
                <a:spcPct val="50000"/>
              </a:spcBef>
            </a:pPr>
            <a:r>
              <a:rPr lang="zh-CN" altLang="en-US" sz="2200" b="1" dirty="0">
                <a:solidFill>
                  <a:srgbClr val="CC6600"/>
                </a:solidFill>
                <a:latin typeface="+mn-ea"/>
                <a:ea typeface="+mn-ea"/>
              </a:rPr>
              <a:t>如果对非终结符</a:t>
            </a:r>
            <a:r>
              <a:rPr lang="en-US" altLang="zh-CN" sz="2200" b="1" dirty="0">
                <a:solidFill>
                  <a:srgbClr val="CC6600"/>
                </a:solidFill>
                <a:latin typeface="+mn-ea"/>
                <a:ea typeface="+mn-ea"/>
              </a:rPr>
              <a:t>A</a:t>
            </a:r>
            <a:r>
              <a:rPr lang="zh-CN" altLang="en-US" sz="2200" b="1" dirty="0">
                <a:solidFill>
                  <a:srgbClr val="CC6600"/>
                </a:solidFill>
                <a:latin typeface="+mn-ea"/>
                <a:ea typeface="+mn-ea"/>
              </a:rPr>
              <a:t>，有一条空规则，则</a:t>
            </a:r>
            <a:r>
              <a:rPr lang="en-US" altLang="zh-CN" sz="2200" b="1" dirty="0">
                <a:solidFill>
                  <a:srgbClr val="CC6600"/>
                </a:solidFill>
                <a:latin typeface="+mn-ea"/>
                <a:ea typeface="+mn-ea"/>
              </a:rPr>
              <a:t>A</a:t>
            </a:r>
            <a:r>
              <a:rPr lang="zh-CN" altLang="en-US" sz="2200" b="1" dirty="0">
                <a:solidFill>
                  <a:srgbClr val="CC6600"/>
                </a:solidFill>
                <a:latin typeface="+mn-ea"/>
                <a:ea typeface="+mn-ea"/>
              </a:rPr>
              <a:t>的</a:t>
            </a:r>
            <a:r>
              <a:rPr lang="en-US" altLang="zh-CN" sz="2200" b="1" dirty="0">
                <a:solidFill>
                  <a:srgbClr val="CC6600"/>
                </a:solidFill>
                <a:latin typeface="+mn-ea"/>
                <a:ea typeface="+mn-ea"/>
              </a:rPr>
              <a:t>FOLLOW</a:t>
            </a:r>
            <a:r>
              <a:rPr lang="zh-CN" altLang="en-US" sz="2200" b="1" dirty="0">
                <a:solidFill>
                  <a:srgbClr val="CC6600"/>
                </a:solidFill>
                <a:latin typeface="+mn-ea"/>
                <a:ea typeface="+mn-ea"/>
              </a:rPr>
              <a:t>集合和</a:t>
            </a:r>
            <a:r>
              <a:rPr lang="en-US" altLang="zh-CN" sz="2200" b="1" dirty="0">
                <a:solidFill>
                  <a:srgbClr val="CC6600"/>
                </a:solidFill>
                <a:latin typeface="+mn-ea"/>
                <a:ea typeface="+mn-ea"/>
              </a:rPr>
              <a:t>A</a:t>
            </a:r>
            <a:r>
              <a:rPr lang="zh-CN" altLang="en-US" sz="2200" b="1" dirty="0">
                <a:solidFill>
                  <a:srgbClr val="CC6600"/>
                </a:solidFill>
                <a:latin typeface="+mn-ea"/>
                <a:ea typeface="+mn-ea"/>
              </a:rPr>
              <a:t>的非空右部的</a:t>
            </a:r>
            <a:r>
              <a:rPr lang="en-US" altLang="zh-CN" sz="2200" b="1" dirty="0">
                <a:solidFill>
                  <a:srgbClr val="CC6600"/>
                </a:solidFill>
                <a:latin typeface="+mn-ea"/>
                <a:ea typeface="+mn-ea"/>
              </a:rPr>
              <a:t>FIRST</a:t>
            </a:r>
            <a:r>
              <a:rPr lang="zh-CN" altLang="en-US" sz="2200" b="1" dirty="0">
                <a:solidFill>
                  <a:srgbClr val="CC6600"/>
                </a:solidFill>
                <a:latin typeface="+mn-ea"/>
                <a:ea typeface="+mn-ea"/>
              </a:rPr>
              <a:t>集合两两相交为空，</a:t>
            </a:r>
            <a:r>
              <a:rPr lang="zh-CN" altLang="en-US" sz="2200" b="1" dirty="0">
                <a:solidFill>
                  <a:srgbClr val="CC6600"/>
                </a:solidFill>
                <a:latin typeface="宋体" pitchFamily="2" charset="-122"/>
                <a:ea typeface="宋体" pitchFamily="2" charset="-122"/>
              </a:rPr>
              <a:t>可以使用确定的最左推导。</a:t>
            </a:r>
            <a:endParaRPr lang="zh-CN" altLang="en-US" sz="2200" b="1" dirty="0">
              <a:solidFill>
                <a:srgbClr val="CC6600"/>
              </a:solidFill>
              <a:latin typeface="+mn-ea"/>
              <a:ea typeface="+mn-ea"/>
            </a:endParaRPr>
          </a:p>
        </p:txBody>
      </p:sp>
      <p:sp>
        <p:nvSpPr>
          <p:cNvPr id="12297" name="灯片编号占位符 1"/>
          <p:cNvSpPr>
            <a:spLocks noGrp="1"/>
          </p:cNvSpPr>
          <p:nvPr>
            <p:ph type="sldNum" sz="quarter" idx="12"/>
          </p:nvPr>
        </p:nvSpPr>
        <p:spPr>
          <a:noFill/>
        </p:spPr>
        <p:txBody>
          <a:bodyPr/>
          <a:lstStyle/>
          <a:p>
            <a:fld id="{4C4A3559-15B5-461F-BC1E-18D1A585AC2B}" type="slidenum">
              <a:rPr lang="en-US" altLang="zh-CN" smtClean="0">
                <a:ea typeface="宋体" charset="-122"/>
              </a:rPr>
              <a:pPr/>
              <a:t>11</a:t>
            </a:fld>
            <a:endParaRPr lang="en-US" altLang="zh-CN">
              <a:ea typeface="宋体" charset="-122"/>
            </a:endParaRPr>
          </a:p>
        </p:txBody>
      </p:sp>
      <p:sp>
        <p:nvSpPr>
          <p:cNvPr id="10" name="Rectangle 21"/>
          <p:cNvSpPr txBox="1">
            <a:spLocks noChangeArrowheads="1"/>
          </p:cNvSpPr>
          <p:nvPr/>
        </p:nvSpPr>
        <p:spPr>
          <a:xfrm>
            <a:off x="609600" y="304800"/>
            <a:ext cx="5867400" cy="5334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800" b="1" kern="0" noProof="0" dirty="0">
                <a:solidFill>
                  <a:srgbClr val="0000FF"/>
                </a:solidFill>
                <a:latin typeface="Times New Roman" pitchFamily="18" charset="0"/>
                <a:ea typeface="黑体" pitchFamily="2" charset="-122"/>
                <a:cs typeface="+mj-cs"/>
              </a:rPr>
              <a:t>FOLLOW</a:t>
            </a:r>
            <a:r>
              <a:rPr lang="zh-CN" altLang="en-US" sz="2800" b="1" kern="0" noProof="0" dirty="0">
                <a:solidFill>
                  <a:srgbClr val="0000FF"/>
                </a:solidFill>
                <a:latin typeface="Times New Roman" pitchFamily="18" charset="0"/>
                <a:ea typeface="黑体" pitchFamily="2" charset="-122"/>
                <a:cs typeface="+mj-cs"/>
              </a:rPr>
              <a:t>集的定义</a:t>
            </a:r>
            <a:endParaRPr kumimoji="0" lang="zh-CN" altLang="en-US" sz="2800" b="1" i="0" u="none" strike="noStrike" kern="0" cap="none" spc="0" normalizeH="0" baseline="0" noProof="0" dirty="0">
              <a:ln>
                <a:noFill/>
              </a:ln>
              <a:solidFill>
                <a:srgbClr val="0000FF"/>
              </a:solidFill>
              <a:effectLst/>
              <a:uLnTx/>
              <a:uFillTx/>
              <a:latin typeface="Times New Roman" pitchFamily="18" charset="0"/>
              <a:ea typeface="黑体" pitchFamily="2" charset="-122"/>
              <a:cs typeface="+mj-cs"/>
            </a:endParaRPr>
          </a:p>
        </p:txBody>
      </p:sp>
      <p:sp>
        <p:nvSpPr>
          <p:cNvPr id="11" name="Text Box 1028"/>
          <p:cNvSpPr txBox="1">
            <a:spLocks noChangeArrowheads="1"/>
          </p:cNvSpPr>
          <p:nvPr/>
        </p:nvSpPr>
        <p:spPr bwMode="auto">
          <a:xfrm>
            <a:off x="762000" y="2514600"/>
            <a:ext cx="3352800" cy="1006429"/>
          </a:xfrm>
          <a:prstGeom prst="rect">
            <a:avLst/>
          </a:prstGeom>
          <a:noFill/>
          <a:ln w="9525">
            <a:noFill/>
            <a:miter lim="800000"/>
            <a:headEnd/>
            <a:tailEnd/>
          </a:ln>
        </p:spPr>
        <p:txBody>
          <a:bodyPr wrap="square">
            <a:spAutoFit/>
          </a:bodyPr>
          <a:lstStyle/>
          <a:p>
            <a:pPr algn="just">
              <a:lnSpc>
                <a:spcPct val="130000"/>
              </a:lnSpc>
              <a:spcBef>
                <a:spcPct val="10000"/>
              </a:spcBef>
            </a:pPr>
            <a:r>
              <a:rPr lang="en-US" altLang="zh-CN" sz="2200" b="1" dirty="0">
                <a:latin typeface="+mn-ea"/>
                <a:ea typeface="+mn-ea"/>
              </a:rPr>
              <a:t>G3[S]</a:t>
            </a:r>
            <a:r>
              <a:rPr lang="zh-CN" altLang="en-US" sz="2200" b="1" dirty="0">
                <a:latin typeface="+mn-ea"/>
                <a:ea typeface="+mn-ea"/>
              </a:rPr>
              <a:t>：</a:t>
            </a:r>
            <a:r>
              <a:rPr lang="en-US" altLang="zh-CN" sz="2200" b="1" dirty="0" err="1">
                <a:latin typeface="+mn-ea"/>
                <a:ea typeface="+mn-ea"/>
              </a:rPr>
              <a:t>S→aA︱d</a:t>
            </a:r>
            <a:endParaRPr lang="en-US" altLang="zh-CN" sz="2200" b="1" dirty="0">
              <a:latin typeface="+mn-ea"/>
              <a:ea typeface="+mn-ea"/>
            </a:endParaRPr>
          </a:p>
          <a:p>
            <a:pPr algn="just">
              <a:lnSpc>
                <a:spcPct val="130000"/>
              </a:lnSpc>
              <a:spcBef>
                <a:spcPct val="10000"/>
              </a:spcBef>
            </a:pPr>
            <a:r>
              <a:rPr lang="en-US" altLang="zh-CN" sz="2200" b="1" dirty="0">
                <a:latin typeface="+mn-ea"/>
                <a:ea typeface="+mn-ea"/>
              </a:rPr>
              <a:t>       </a:t>
            </a:r>
            <a:r>
              <a:rPr lang="en-US" altLang="zh-CN" sz="2200" b="1" dirty="0" err="1">
                <a:latin typeface="+mn-ea"/>
                <a:ea typeface="+mn-ea"/>
              </a:rPr>
              <a:t>A→bAS︱ε</a:t>
            </a:r>
            <a:r>
              <a:rPr lang="en-US" altLang="zh-CN" sz="2200" b="1" dirty="0">
                <a:latin typeface="+mn-ea"/>
                <a:ea typeface="+mn-ea"/>
              </a:rPr>
              <a:t> </a:t>
            </a: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6" name="Text Box 1028"/>
          <p:cNvSpPr txBox="1">
            <a:spLocks noChangeArrowheads="1"/>
          </p:cNvSpPr>
          <p:nvPr/>
        </p:nvSpPr>
        <p:spPr bwMode="auto">
          <a:xfrm>
            <a:off x="609600" y="928609"/>
            <a:ext cx="4953000" cy="1480405"/>
          </a:xfrm>
          <a:prstGeom prst="rect">
            <a:avLst/>
          </a:prstGeom>
          <a:noFill/>
          <a:ln w="9525">
            <a:noFill/>
            <a:miter lim="800000"/>
            <a:headEnd/>
            <a:tailEnd/>
          </a:ln>
        </p:spPr>
        <p:txBody>
          <a:bodyPr wrap="square">
            <a:spAutoFit/>
          </a:bodyPr>
          <a:lstStyle/>
          <a:p>
            <a:pPr algn="just">
              <a:lnSpc>
                <a:spcPct val="130000"/>
              </a:lnSpc>
              <a:spcBef>
                <a:spcPct val="10000"/>
              </a:spcBef>
            </a:pPr>
            <a:r>
              <a:rPr lang="zh-CN" altLang="en-US" sz="2200" b="1" dirty="0">
                <a:latin typeface="+mn-ea"/>
                <a:ea typeface="+mn-ea"/>
              </a:rPr>
              <a:t>例</a:t>
            </a:r>
            <a:r>
              <a:rPr lang="en-US" altLang="zh-CN" sz="2200" b="1" dirty="0">
                <a:latin typeface="+mn-ea"/>
                <a:ea typeface="+mn-ea"/>
              </a:rPr>
              <a:t>4.4  G4[S]</a:t>
            </a:r>
            <a:r>
              <a:rPr lang="zh-CN" altLang="en-US" sz="2200" b="1" dirty="0">
                <a:latin typeface="+mn-ea"/>
                <a:ea typeface="+mn-ea"/>
              </a:rPr>
              <a:t>：</a:t>
            </a:r>
            <a:r>
              <a:rPr lang="en-US" altLang="zh-CN" sz="2200" b="1" dirty="0" err="1">
                <a:latin typeface="+mn-ea"/>
                <a:ea typeface="+mn-ea"/>
              </a:rPr>
              <a:t>S→aA︱d</a:t>
            </a:r>
            <a:endParaRPr lang="en-US" altLang="zh-CN" sz="2200" b="1" dirty="0">
              <a:latin typeface="+mn-ea"/>
              <a:ea typeface="+mn-ea"/>
            </a:endParaRPr>
          </a:p>
          <a:p>
            <a:pPr algn="just">
              <a:lnSpc>
                <a:spcPct val="130000"/>
              </a:lnSpc>
              <a:spcBef>
                <a:spcPct val="10000"/>
              </a:spcBef>
            </a:pPr>
            <a:r>
              <a:rPr lang="en-US" altLang="zh-CN" sz="2200" b="1" dirty="0">
                <a:latin typeface="+mn-ea"/>
                <a:ea typeface="+mn-ea"/>
              </a:rPr>
              <a:t>              </a:t>
            </a:r>
            <a:r>
              <a:rPr lang="en-US" altLang="zh-CN" sz="2200" b="1" dirty="0" err="1">
                <a:latin typeface="+mn-ea"/>
                <a:ea typeface="+mn-ea"/>
              </a:rPr>
              <a:t>A→bAS︱B</a:t>
            </a:r>
            <a:endParaRPr lang="en-US" altLang="zh-CN" sz="2200" b="1" dirty="0">
              <a:latin typeface="+mn-ea"/>
              <a:ea typeface="+mn-ea"/>
            </a:endParaRPr>
          </a:p>
          <a:p>
            <a:pPr algn="just">
              <a:lnSpc>
                <a:spcPct val="130000"/>
              </a:lnSpc>
              <a:spcBef>
                <a:spcPct val="10000"/>
              </a:spcBef>
            </a:pPr>
            <a:r>
              <a:rPr lang="en-US" altLang="zh-CN" sz="2200" b="1" dirty="0">
                <a:latin typeface="+mn-ea"/>
                <a:ea typeface="+mn-ea"/>
              </a:rPr>
              <a:t>              </a:t>
            </a:r>
            <a:r>
              <a:rPr lang="en-US" altLang="zh-CN" sz="2200" b="1" dirty="0" err="1">
                <a:latin typeface="+mn-ea"/>
                <a:ea typeface="+mn-ea"/>
              </a:rPr>
              <a:t>B→c</a:t>
            </a:r>
            <a:r>
              <a:rPr lang="en-US" altLang="zh-CN" sz="2200" b="1" dirty="0">
                <a:latin typeface="+mn-ea"/>
                <a:ea typeface="+mn-ea"/>
              </a:rPr>
              <a:t>︱ ε</a:t>
            </a:r>
          </a:p>
        </p:txBody>
      </p:sp>
      <p:sp>
        <p:nvSpPr>
          <p:cNvPr id="13317" name="Text Box 1029"/>
          <p:cNvSpPr txBox="1">
            <a:spLocks noChangeArrowheads="1"/>
          </p:cNvSpPr>
          <p:nvPr/>
        </p:nvSpPr>
        <p:spPr bwMode="auto">
          <a:xfrm>
            <a:off x="800100" y="2449525"/>
            <a:ext cx="3048000" cy="430887"/>
          </a:xfrm>
          <a:prstGeom prst="rect">
            <a:avLst/>
          </a:prstGeom>
          <a:noFill/>
          <a:ln w="9525">
            <a:noFill/>
            <a:miter lim="800000"/>
            <a:headEnd/>
            <a:tailEnd/>
          </a:ln>
        </p:spPr>
        <p:txBody>
          <a:bodyPr>
            <a:spAutoFit/>
          </a:bodyPr>
          <a:lstStyle/>
          <a:p>
            <a:pPr algn="just">
              <a:spcBef>
                <a:spcPct val="10000"/>
              </a:spcBef>
            </a:pPr>
            <a:r>
              <a:rPr lang="zh-CN" altLang="en-US" sz="2200" b="1">
                <a:latin typeface="+mn-ea"/>
                <a:ea typeface="+mn-ea"/>
              </a:rPr>
              <a:t>（</a:t>
            </a:r>
            <a:r>
              <a:rPr lang="en-US" altLang="zh-CN" sz="2200" b="1">
                <a:latin typeface="+mn-ea"/>
                <a:ea typeface="+mn-ea"/>
              </a:rPr>
              <a:t>1</a:t>
            </a:r>
            <a:r>
              <a:rPr lang="zh-CN" altLang="en-US" sz="2200" b="1">
                <a:latin typeface="+mn-ea"/>
                <a:ea typeface="+mn-ea"/>
              </a:rPr>
              <a:t>）输入串：</a:t>
            </a:r>
            <a:r>
              <a:rPr lang="en-US" altLang="zh-CN" sz="2200" b="1">
                <a:solidFill>
                  <a:srgbClr val="002060"/>
                </a:solidFill>
                <a:latin typeface="+mn-ea"/>
                <a:ea typeface="+mn-ea"/>
              </a:rPr>
              <a:t>a </a:t>
            </a:r>
            <a:r>
              <a:rPr lang="en-US" altLang="zh-CN" sz="2200" b="1">
                <a:latin typeface="+mn-ea"/>
                <a:ea typeface="+mn-ea"/>
              </a:rPr>
              <a:t>c</a:t>
            </a:r>
          </a:p>
        </p:txBody>
      </p:sp>
      <p:sp>
        <p:nvSpPr>
          <p:cNvPr id="13319" name="Text Box 1031"/>
          <p:cNvSpPr txBox="1">
            <a:spLocks noChangeArrowheads="1"/>
          </p:cNvSpPr>
          <p:nvPr/>
        </p:nvSpPr>
        <p:spPr bwMode="auto">
          <a:xfrm>
            <a:off x="800100" y="4005263"/>
            <a:ext cx="8164513" cy="430887"/>
          </a:xfrm>
          <a:prstGeom prst="rect">
            <a:avLst/>
          </a:prstGeom>
          <a:noFill/>
          <a:ln w="9525">
            <a:noFill/>
            <a:miter lim="800000"/>
            <a:headEnd/>
            <a:tailEnd/>
          </a:ln>
        </p:spPr>
        <p:txBody>
          <a:bodyPr>
            <a:spAutoFit/>
          </a:bodyPr>
          <a:lstStyle/>
          <a:p>
            <a:pPr algn="just">
              <a:spcBef>
                <a:spcPct val="10000"/>
              </a:spcBef>
            </a:pPr>
            <a:r>
              <a:rPr lang="zh-CN" altLang="en-US" sz="2200" b="1">
                <a:latin typeface="+mn-ea"/>
                <a:ea typeface="+mn-ea"/>
              </a:rPr>
              <a:t>（</a:t>
            </a:r>
            <a:r>
              <a:rPr lang="en-US" altLang="zh-CN" sz="2200" b="1">
                <a:latin typeface="+mn-ea"/>
                <a:ea typeface="+mn-ea"/>
              </a:rPr>
              <a:t>2</a:t>
            </a:r>
            <a:r>
              <a:rPr lang="zh-CN" altLang="en-US" sz="2200" b="1">
                <a:latin typeface="+mn-ea"/>
                <a:ea typeface="+mn-ea"/>
              </a:rPr>
              <a:t>）输入串</a:t>
            </a:r>
            <a:r>
              <a:rPr lang="zh-CN" altLang="en-US" sz="2200" b="1">
                <a:solidFill>
                  <a:srgbClr val="002060"/>
                </a:solidFill>
                <a:latin typeface="+mn-ea"/>
                <a:ea typeface="+mn-ea"/>
              </a:rPr>
              <a:t>：</a:t>
            </a:r>
            <a:r>
              <a:rPr lang="en-US" altLang="zh-CN" sz="2200" b="1">
                <a:solidFill>
                  <a:srgbClr val="002060"/>
                </a:solidFill>
                <a:latin typeface="+mn-ea"/>
                <a:ea typeface="+mn-ea"/>
              </a:rPr>
              <a:t>abd</a:t>
            </a:r>
          </a:p>
        </p:txBody>
      </p:sp>
      <p:sp>
        <p:nvSpPr>
          <p:cNvPr id="2" name="Line 1033"/>
          <p:cNvSpPr>
            <a:spLocks noChangeShapeType="1"/>
          </p:cNvSpPr>
          <p:nvPr/>
        </p:nvSpPr>
        <p:spPr bwMode="auto">
          <a:xfrm>
            <a:off x="606425" y="2286000"/>
            <a:ext cx="8001000" cy="0"/>
          </a:xfrm>
          <a:prstGeom prst="line">
            <a:avLst/>
          </a:prstGeom>
          <a:noFill/>
          <a:ln w="9525">
            <a:solidFill>
              <a:schemeClr val="tx1"/>
            </a:solidFill>
            <a:prstDash val="sysDot"/>
            <a:miter lim="800000"/>
            <a:headEnd/>
            <a:tailEnd/>
          </a:ln>
        </p:spPr>
        <p:txBody>
          <a:bodyPr wrap="none"/>
          <a:lstStyle/>
          <a:p>
            <a:endParaRPr lang="zh-CN" altLang="en-US" sz="2200">
              <a:latin typeface="+mn-ea"/>
              <a:ea typeface="+mn-ea"/>
            </a:endParaRPr>
          </a:p>
        </p:txBody>
      </p:sp>
      <p:sp>
        <p:nvSpPr>
          <p:cNvPr id="13320" name="Line 1034"/>
          <p:cNvSpPr>
            <a:spLocks noChangeShapeType="1"/>
          </p:cNvSpPr>
          <p:nvPr/>
        </p:nvSpPr>
        <p:spPr bwMode="auto">
          <a:xfrm>
            <a:off x="609600" y="4029075"/>
            <a:ext cx="8001000" cy="0"/>
          </a:xfrm>
          <a:prstGeom prst="line">
            <a:avLst/>
          </a:prstGeom>
          <a:noFill/>
          <a:ln w="9525">
            <a:solidFill>
              <a:schemeClr val="tx1"/>
            </a:solidFill>
            <a:prstDash val="sysDot"/>
            <a:miter lim="800000"/>
            <a:headEnd/>
            <a:tailEnd/>
          </a:ln>
        </p:spPr>
        <p:txBody>
          <a:bodyPr wrap="none"/>
          <a:lstStyle/>
          <a:p>
            <a:endParaRPr lang="zh-CN" altLang="en-US" sz="2200">
              <a:latin typeface="+mn-ea"/>
              <a:ea typeface="+mn-ea"/>
            </a:endParaRPr>
          </a:p>
        </p:txBody>
      </p:sp>
      <p:sp>
        <p:nvSpPr>
          <p:cNvPr id="13328" name="AutoShape 1040"/>
          <p:cNvSpPr>
            <a:spLocks noChangeArrowheads="1"/>
          </p:cNvSpPr>
          <p:nvPr/>
        </p:nvSpPr>
        <p:spPr bwMode="auto">
          <a:xfrm>
            <a:off x="5334000" y="1204913"/>
            <a:ext cx="2819400" cy="1081087"/>
          </a:xfrm>
          <a:prstGeom prst="wedgeRoundRectCallout">
            <a:avLst>
              <a:gd name="adj1" fmla="val -130818"/>
              <a:gd name="adj2" fmla="val 125628"/>
              <a:gd name="adj3" fmla="val 16667"/>
            </a:avLst>
          </a:prstGeom>
          <a:solidFill>
            <a:schemeClr val="accent5">
              <a:alpha val="50195"/>
            </a:schemeClr>
          </a:solidFill>
          <a:ln w="9525">
            <a:noFill/>
            <a:miter lim="800000"/>
            <a:headEnd/>
            <a:tailEnd/>
          </a:ln>
        </p:spPr>
        <p:txBody>
          <a:bodyPr/>
          <a:lstStyle/>
          <a:p>
            <a:r>
              <a:rPr lang="en-US" altLang="zh-CN" sz="2000" b="1" dirty="0" err="1">
                <a:latin typeface="+mn-ea"/>
                <a:ea typeface="+mn-ea"/>
              </a:rPr>
              <a:t>bAS</a:t>
            </a:r>
            <a:r>
              <a:rPr lang="en-US" altLang="zh-CN" sz="2000" b="1" dirty="0">
                <a:latin typeface="+mn-ea"/>
                <a:ea typeface="+mn-ea"/>
              </a:rPr>
              <a:t> </a:t>
            </a:r>
            <a:r>
              <a:rPr lang="en-US" altLang="zh-CN" sz="2000" b="1" dirty="0">
                <a:latin typeface="+mn-ea"/>
                <a:ea typeface="+mn-ea"/>
                <a:sym typeface="Symbol" pitchFamily="18" charset="2"/>
              </a:rPr>
              <a:t></a:t>
            </a:r>
            <a:r>
              <a:rPr lang="en-US" altLang="zh-CN" sz="2000" b="1" dirty="0">
                <a:solidFill>
                  <a:srgbClr val="FF0000"/>
                </a:solidFill>
                <a:latin typeface="+mn-ea"/>
                <a:ea typeface="+mn-ea"/>
                <a:sym typeface="Symbol" pitchFamily="18" charset="2"/>
              </a:rPr>
              <a:t>c</a:t>
            </a:r>
            <a:r>
              <a:rPr lang="en-US" altLang="zh-CN" sz="2000" b="1" dirty="0">
                <a:latin typeface="+mn-ea"/>
                <a:ea typeface="+mn-ea"/>
              </a:rPr>
              <a:t>…</a:t>
            </a:r>
          </a:p>
          <a:p>
            <a:pPr algn="l"/>
            <a:r>
              <a:rPr lang="en-US" altLang="zh-CN" sz="2000" b="1" dirty="0">
                <a:latin typeface="+mn-ea"/>
                <a:ea typeface="+mn-ea"/>
              </a:rPr>
              <a:t>     B</a:t>
            </a:r>
            <a:r>
              <a:rPr lang="en-US" altLang="zh-CN" sz="2000" b="1" dirty="0">
                <a:latin typeface="+mn-ea"/>
                <a:ea typeface="+mn-ea"/>
                <a:sym typeface="Symbol" pitchFamily="18" charset="2"/>
              </a:rPr>
              <a:t> </a:t>
            </a:r>
            <a:r>
              <a:rPr lang="en-US" altLang="zh-CN" sz="2000" b="1" dirty="0">
                <a:latin typeface="+mn-ea"/>
                <a:ea typeface="+mn-ea"/>
              </a:rPr>
              <a:t>ε</a:t>
            </a:r>
          </a:p>
          <a:p>
            <a:pPr algn="l"/>
            <a:r>
              <a:rPr lang="en-US" altLang="zh-CN" sz="2000" b="1" dirty="0">
                <a:latin typeface="+mn-ea"/>
                <a:ea typeface="+mn-ea"/>
              </a:rPr>
              <a:t>     B</a:t>
            </a:r>
            <a:r>
              <a:rPr lang="en-US" altLang="zh-CN" sz="2000" b="1" dirty="0">
                <a:latin typeface="+mn-ea"/>
                <a:ea typeface="+mn-ea"/>
                <a:sym typeface="Symbol" pitchFamily="18" charset="2"/>
              </a:rPr>
              <a:t>  </a:t>
            </a:r>
            <a:r>
              <a:rPr lang="en-US" altLang="zh-CN" sz="2000" b="1" dirty="0">
                <a:latin typeface="+mn-ea"/>
                <a:ea typeface="+mn-ea"/>
              </a:rPr>
              <a:t>c</a:t>
            </a:r>
          </a:p>
        </p:txBody>
      </p:sp>
      <p:sp>
        <p:nvSpPr>
          <p:cNvPr id="13329" name="Text Box 1041"/>
          <p:cNvSpPr txBox="1">
            <a:spLocks noChangeArrowheads="1"/>
          </p:cNvSpPr>
          <p:nvPr/>
        </p:nvSpPr>
        <p:spPr bwMode="auto">
          <a:xfrm>
            <a:off x="6552823" y="1099383"/>
            <a:ext cx="381000" cy="430887"/>
          </a:xfrm>
          <a:prstGeom prst="rect">
            <a:avLst/>
          </a:prstGeom>
          <a:noFill/>
          <a:ln w="9525">
            <a:noFill/>
            <a:miter lim="800000"/>
            <a:headEnd/>
            <a:tailEnd/>
          </a:ln>
        </p:spPr>
        <p:txBody>
          <a:bodyPr>
            <a:spAutoFit/>
          </a:bodyPr>
          <a:lstStyle/>
          <a:p>
            <a:pPr>
              <a:spcBef>
                <a:spcPct val="50000"/>
              </a:spcBef>
            </a:pPr>
            <a:r>
              <a:rPr lang="en-US" altLang="zh-CN" sz="2200" dirty="0">
                <a:latin typeface="+mn-ea"/>
                <a:ea typeface="+mn-ea"/>
              </a:rPr>
              <a:t>*</a:t>
            </a:r>
          </a:p>
        </p:txBody>
      </p:sp>
      <p:sp>
        <p:nvSpPr>
          <p:cNvPr id="13330" name="Text Box 1042"/>
          <p:cNvSpPr txBox="1">
            <a:spLocks noChangeArrowheads="1"/>
          </p:cNvSpPr>
          <p:nvPr/>
        </p:nvSpPr>
        <p:spPr bwMode="auto">
          <a:xfrm>
            <a:off x="6248400" y="1474113"/>
            <a:ext cx="381000" cy="430887"/>
          </a:xfrm>
          <a:prstGeom prst="rect">
            <a:avLst/>
          </a:prstGeom>
          <a:noFill/>
          <a:ln w="9525">
            <a:noFill/>
            <a:miter lim="800000"/>
            <a:headEnd/>
            <a:tailEnd/>
          </a:ln>
        </p:spPr>
        <p:txBody>
          <a:bodyPr>
            <a:spAutoFit/>
          </a:bodyPr>
          <a:lstStyle/>
          <a:p>
            <a:pPr>
              <a:spcBef>
                <a:spcPct val="50000"/>
              </a:spcBef>
            </a:pPr>
            <a:r>
              <a:rPr lang="en-US" altLang="zh-CN" sz="2200" dirty="0">
                <a:latin typeface="+mn-ea"/>
                <a:ea typeface="+mn-ea"/>
              </a:rPr>
              <a:t>*</a:t>
            </a:r>
          </a:p>
        </p:txBody>
      </p:sp>
      <p:sp>
        <p:nvSpPr>
          <p:cNvPr id="13331" name="Text Box 1043"/>
          <p:cNvSpPr txBox="1">
            <a:spLocks noChangeArrowheads="1"/>
          </p:cNvSpPr>
          <p:nvPr/>
        </p:nvSpPr>
        <p:spPr bwMode="auto">
          <a:xfrm>
            <a:off x="6507996" y="1250196"/>
            <a:ext cx="457200" cy="430887"/>
          </a:xfrm>
          <a:prstGeom prst="rect">
            <a:avLst/>
          </a:prstGeom>
          <a:noFill/>
          <a:ln w="9525">
            <a:noFill/>
            <a:miter lim="800000"/>
            <a:headEnd/>
            <a:tailEnd/>
          </a:ln>
        </p:spPr>
        <p:txBody>
          <a:bodyPr>
            <a:spAutoFit/>
          </a:bodyPr>
          <a:lstStyle/>
          <a:p>
            <a:pPr>
              <a:spcBef>
                <a:spcPct val="50000"/>
              </a:spcBef>
            </a:pPr>
            <a:r>
              <a:rPr lang="zh-CN" altLang="en-US" sz="2200" b="1" dirty="0">
                <a:latin typeface="+mn-ea"/>
                <a:ea typeface="+mn-ea"/>
              </a:rPr>
              <a:t>／</a:t>
            </a:r>
          </a:p>
        </p:txBody>
      </p:sp>
      <p:sp>
        <p:nvSpPr>
          <p:cNvPr id="13338" name="Text Box 1042"/>
          <p:cNvSpPr txBox="1">
            <a:spLocks noChangeArrowheads="1"/>
          </p:cNvSpPr>
          <p:nvPr/>
        </p:nvSpPr>
        <p:spPr bwMode="auto">
          <a:xfrm>
            <a:off x="6262608" y="1813302"/>
            <a:ext cx="381000" cy="430887"/>
          </a:xfrm>
          <a:prstGeom prst="rect">
            <a:avLst/>
          </a:prstGeom>
          <a:noFill/>
          <a:ln w="9525">
            <a:noFill/>
            <a:miter lim="800000"/>
            <a:headEnd/>
            <a:tailEnd/>
          </a:ln>
        </p:spPr>
        <p:txBody>
          <a:bodyPr>
            <a:spAutoFit/>
          </a:bodyPr>
          <a:lstStyle/>
          <a:p>
            <a:pPr>
              <a:spcBef>
                <a:spcPct val="50000"/>
              </a:spcBef>
            </a:pPr>
            <a:r>
              <a:rPr lang="en-US" altLang="zh-CN" sz="2200" dirty="0">
                <a:latin typeface="+mn-ea"/>
                <a:ea typeface="+mn-ea"/>
              </a:rPr>
              <a:t>*</a:t>
            </a:r>
          </a:p>
        </p:txBody>
      </p:sp>
      <p:sp>
        <p:nvSpPr>
          <p:cNvPr id="27" name="Text Box 1028"/>
          <p:cNvSpPr txBox="1">
            <a:spLocks noChangeArrowheads="1"/>
          </p:cNvSpPr>
          <p:nvPr/>
        </p:nvSpPr>
        <p:spPr bwMode="auto">
          <a:xfrm>
            <a:off x="685800" y="3070237"/>
            <a:ext cx="1654175" cy="498598"/>
          </a:xfrm>
          <a:prstGeom prst="rect">
            <a:avLst/>
          </a:prstGeom>
          <a:noFill/>
          <a:ln w="9525">
            <a:noFill/>
            <a:miter lim="800000"/>
            <a:headEnd/>
            <a:tailEnd/>
          </a:ln>
        </p:spPr>
        <p:txBody>
          <a:bodyPr wrap="square">
            <a:spAutoFit/>
          </a:bodyPr>
          <a:lstStyle/>
          <a:p>
            <a:pPr>
              <a:lnSpc>
                <a:spcPct val="120000"/>
              </a:lnSpc>
              <a:spcBef>
                <a:spcPct val="10000"/>
              </a:spcBef>
            </a:pPr>
            <a:r>
              <a:rPr lang="zh-CN" altLang="en-US" sz="2200" b="1" dirty="0">
                <a:latin typeface="+mn-ea"/>
                <a:ea typeface="+mn-ea"/>
              </a:rPr>
              <a:t>推   导：</a:t>
            </a:r>
            <a:r>
              <a:rPr lang="en-US" altLang="zh-CN" sz="2200" b="1" dirty="0">
                <a:latin typeface="+mn-ea"/>
                <a:ea typeface="+mn-ea"/>
              </a:rPr>
              <a:t>S </a:t>
            </a:r>
          </a:p>
        </p:txBody>
      </p:sp>
      <p:sp>
        <p:nvSpPr>
          <p:cNvPr id="28" name="Text Box 1028"/>
          <p:cNvSpPr txBox="1">
            <a:spLocks noChangeArrowheads="1"/>
          </p:cNvSpPr>
          <p:nvPr/>
        </p:nvSpPr>
        <p:spPr bwMode="auto">
          <a:xfrm>
            <a:off x="2124074" y="3057537"/>
            <a:ext cx="1152526" cy="498598"/>
          </a:xfrm>
          <a:prstGeom prst="rect">
            <a:avLst/>
          </a:prstGeom>
          <a:noFill/>
          <a:ln w="9525">
            <a:noFill/>
            <a:miter lim="800000"/>
            <a:headEnd/>
            <a:tailEnd/>
          </a:ln>
        </p:spPr>
        <p:txBody>
          <a:bodyPr wrap="square">
            <a:spAutoFit/>
          </a:bodyPr>
          <a:lstStyle/>
          <a:p>
            <a:pPr>
              <a:lnSpc>
                <a:spcPct val="120000"/>
              </a:lnSpc>
              <a:spcBef>
                <a:spcPct val="10000"/>
              </a:spcBef>
            </a:pPr>
            <a:r>
              <a:rPr lang="en-US" altLang="zh-CN" sz="2200" b="1" dirty="0">
                <a:latin typeface="+mn-ea"/>
                <a:ea typeface="+mn-ea"/>
              </a:rPr>
              <a:t> </a:t>
            </a:r>
            <a:r>
              <a:rPr lang="en-US" altLang="zh-CN" sz="2200" b="1" dirty="0">
                <a:latin typeface="+mn-ea"/>
                <a:ea typeface="+mn-ea"/>
                <a:sym typeface="Symbol" pitchFamily="18" charset="2"/>
              </a:rPr>
              <a:t></a:t>
            </a:r>
            <a:r>
              <a:rPr lang="en-US" altLang="zh-CN" sz="2200" b="1" dirty="0">
                <a:latin typeface="+mn-ea"/>
                <a:ea typeface="+mn-ea"/>
              </a:rPr>
              <a:t>a </a:t>
            </a:r>
            <a:r>
              <a:rPr lang="en-US" altLang="zh-CN" sz="2200" b="1" dirty="0" err="1">
                <a:latin typeface="+mn-ea"/>
                <a:ea typeface="+mn-ea"/>
              </a:rPr>
              <a:t>A</a:t>
            </a:r>
            <a:endParaRPr lang="en-US" altLang="zh-CN" sz="2200" b="1" dirty="0">
              <a:latin typeface="+mn-ea"/>
              <a:ea typeface="+mn-ea"/>
            </a:endParaRPr>
          </a:p>
        </p:txBody>
      </p:sp>
      <p:sp>
        <p:nvSpPr>
          <p:cNvPr id="29" name="Text Box 1028"/>
          <p:cNvSpPr txBox="1">
            <a:spLocks noChangeArrowheads="1"/>
          </p:cNvSpPr>
          <p:nvPr/>
        </p:nvSpPr>
        <p:spPr bwMode="auto">
          <a:xfrm>
            <a:off x="3087687" y="3057537"/>
            <a:ext cx="1592263" cy="498598"/>
          </a:xfrm>
          <a:prstGeom prst="rect">
            <a:avLst/>
          </a:prstGeom>
          <a:noFill/>
          <a:ln w="9525">
            <a:noFill/>
            <a:miter lim="800000"/>
            <a:headEnd/>
            <a:tailEnd/>
          </a:ln>
        </p:spPr>
        <p:txBody>
          <a:bodyPr>
            <a:spAutoFit/>
          </a:bodyPr>
          <a:lstStyle/>
          <a:p>
            <a:pPr>
              <a:lnSpc>
                <a:spcPct val="120000"/>
              </a:lnSpc>
              <a:spcBef>
                <a:spcPct val="10000"/>
              </a:spcBef>
            </a:pPr>
            <a:r>
              <a:rPr lang="en-US" altLang="zh-CN" sz="2200" b="1" dirty="0">
                <a:latin typeface="+mn-ea"/>
                <a:ea typeface="+mn-ea"/>
              </a:rPr>
              <a:t> </a:t>
            </a:r>
            <a:r>
              <a:rPr lang="en-US" altLang="zh-CN" sz="2200" b="1" dirty="0">
                <a:latin typeface="+mn-ea"/>
                <a:ea typeface="+mn-ea"/>
                <a:sym typeface="Symbol" pitchFamily="18" charset="2"/>
              </a:rPr>
              <a:t> </a:t>
            </a:r>
            <a:r>
              <a:rPr lang="en-US" altLang="zh-CN" sz="2200" b="1" dirty="0">
                <a:solidFill>
                  <a:srgbClr val="FF0000"/>
                </a:solidFill>
                <a:latin typeface="+mn-ea"/>
                <a:ea typeface="+mn-ea"/>
              </a:rPr>
              <a:t> a  </a:t>
            </a:r>
            <a:r>
              <a:rPr lang="en-US" altLang="zh-CN" sz="2200" b="1" dirty="0">
                <a:latin typeface="+mn-ea"/>
                <a:ea typeface="+mn-ea"/>
              </a:rPr>
              <a:t>B </a:t>
            </a:r>
          </a:p>
        </p:txBody>
      </p:sp>
      <p:sp>
        <p:nvSpPr>
          <p:cNvPr id="30" name="Text Box 1028"/>
          <p:cNvSpPr txBox="1">
            <a:spLocks noChangeArrowheads="1"/>
          </p:cNvSpPr>
          <p:nvPr/>
        </p:nvSpPr>
        <p:spPr bwMode="auto">
          <a:xfrm>
            <a:off x="4322762" y="3057537"/>
            <a:ext cx="1544638" cy="498598"/>
          </a:xfrm>
          <a:prstGeom prst="rect">
            <a:avLst/>
          </a:prstGeom>
          <a:noFill/>
          <a:ln w="9525">
            <a:noFill/>
            <a:miter lim="800000"/>
            <a:headEnd/>
            <a:tailEnd/>
          </a:ln>
        </p:spPr>
        <p:txBody>
          <a:bodyPr wrap="square">
            <a:spAutoFit/>
          </a:bodyPr>
          <a:lstStyle/>
          <a:p>
            <a:pPr>
              <a:lnSpc>
                <a:spcPct val="120000"/>
              </a:lnSpc>
              <a:spcBef>
                <a:spcPct val="10000"/>
              </a:spcBef>
            </a:pPr>
            <a:r>
              <a:rPr lang="en-US" altLang="zh-CN" sz="2200" b="1" dirty="0">
                <a:latin typeface="+mn-ea"/>
                <a:ea typeface="+mn-ea"/>
              </a:rPr>
              <a:t> </a:t>
            </a:r>
            <a:r>
              <a:rPr lang="en-US" altLang="zh-CN" sz="2200" b="1" dirty="0">
                <a:latin typeface="+mn-ea"/>
                <a:ea typeface="+mn-ea"/>
                <a:sym typeface="Symbol" pitchFamily="18" charset="2"/>
              </a:rPr>
              <a:t> </a:t>
            </a:r>
            <a:r>
              <a:rPr lang="en-US" altLang="zh-CN" sz="2200" b="1" dirty="0">
                <a:solidFill>
                  <a:srgbClr val="FF0000"/>
                </a:solidFill>
                <a:latin typeface="+mn-ea"/>
                <a:ea typeface="+mn-ea"/>
              </a:rPr>
              <a:t>a  c</a:t>
            </a:r>
            <a:endParaRPr lang="en-US" altLang="zh-CN" sz="2200" b="1" dirty="0">
              <a:latin typeface="+mn-ea"/>
              <a:ea typeface="+mn-ea"/>
            </a:endParaRPr>
          </a:p>
        </p:txBody>
      </p:sp>
      <p:sp>
        <p:nvSpPr>
          <p:cNvPr id="32" name="Text Box 1030"/>
          <p:cNvSpPr txBox="1">
            <a:spLocks noChangeArrowheads="1"/>
          </p:cNvSpPr>
          <p:nvPr/>
        </p:nvSpPr>
        <p:spPr bwMode="auto">
          <a:xfrm>
            <a:off x="6011863" y="2636838"/>
            <a:ext cx="2952750" cy="1141851"/>
          </a:xfrm>
          <a:prstGeom prst="rect">
            <a:avLst/>
          </a:prstGeom>
          <a:noFill/>
          <a:ln w="9525">
            <a:noFill/>
            <a:miter lim="800000"/>
            <a:headEnd/>
            <a:tailEnd/>
          </a:ln>
        </p:spPr>
        <p:txBody>
          <a:bodyPr>
            <a:spAutoFit/>
          </a:bodyPr>
          <a:lstStyle/>
          <a:p>
            <a:pPr algn="just">
              <a:spcBef>
                <a:spcPct val="10000"/>
              </a:spcBef>
            </a:pPr>
            <a:r>
              <a:rPr lang="zh-CN" altLang="en-US" sz="2200" b="1" dirty="0">
                <a:solidFill>
                  <a:srgbClr val="FF0000"/>
                </a:solidFill>
                <a:latin typeface="+mn-ea"/>
                <a:ea typeface="+mn-ea"/>
              </a:rPr>
              <a:t>只能选择规则：</a:t>
            </a:r>
            <a:r>
              <a:rPr lang="en-US" altLang="zh-CN" sz="2200" b="1" dirty="0">
                <a:solidFill>
                  <a:srgbClr val="FF0000"/>
                </a:solidFill>
                <a:latin typeface="+mn-ea"/>
                <a:ea typeface="+mn-ea"/>
              </a:rPr>
              <a:t> A→B</a:t>
            </a:r>
          </a:p>
          <a:p>
            <a:pPr algn="just">
              <a:spcBef>
                <a:spcPct val="10000"/>
              </a:spcBef>
            </a:pPr>
            <a:r>
              <a:rPr lang="zh-CN" altLang="en-US" sz="2200" b="1" dirty="0">
                <a:solidFill>
                  <a:srgbClr val="FF0000"/>
                </a:solidFill>
                <a:latin typeface="+mn-ea"/>
                <a:ea typeface="+mn-ea"/>
              </a:rPr>
              <a:t>由</a:t>
            </a:r>
            <a:r>
              <a:rPr lang="en-US" altLang="zh-CN" sz="2200" b="1" dirty="0">
                <a:solidFill>
                  <a:srgbClr val="FF0000"/>
                </a:solidFill>
                <a:latin typeface="+mn-ea"/>
                <a:ea typeface="+mn-ea"/>
              </a:rPr>
              <a:t>B</a:t>
            </a:r>
            <a:r>
              <a:rPr lang="zh-CN" altLang="en-US" sz="2200" b="1" dirty="0">
                <a:solidFill>
                  <a:srgbClr val="FF0000"/>
                </a:solidFill>
                <a:latin typeface="+mn-ea"/>
                <a:ea typeface="+mn-ea"/>
              </a:rPr>
              <a:t>的</a:t>
            </a:r>
            <a:r>
              <a:rPr lang="en-US" altLang="zh-CN" sz="2200" b="1" dirty="0">
                <a:solidFill>
                  <a:srgbClr val="FF0000"/>
                </a:solidFill>
                <a:latin typeface="+mn-ea"/>
                <a:ea typeface="+mn-ea"/>
              </a:rPr>
              <a:t>FIRST</a:t>
            </a:r>
            <a:r>
              <a:rPr lang="zh-CN" altLang="en-US" sz="2200" b="1" dirty="0">
                <a:solidFill>
                  <a:srgbClr val="FF0000"/>
                </a:solidFill>
                <a:latin typeface="+mn-ea"/>
                <a:ea typeface="+mn-ea"/>
              </a:rPr>
              <a:t>集确定选规则</a:t>
            </a:r>
            <a:endParaRPr lang="en-US" altLang="zh-CN" sz="2200" b="1" dirty="0">
              <a:solidFill>
                <a:srgbClr val="FF0000"/>
              </a:solidFill>
              <a:latin typeface="+mn-ea"/>
              <a:ea typeface="+mn-ea"/>
            </a:endParaRPr>
          </a:p>
        </p:txBody>
      </p:sp>
      <p:sp>
        <p:nvSpPr>
          <p:cNvPr id="33" name="Text Box 1031"/>
          <p:cNvSpPr txBox="1">
            <a:spLocks noChangeArrowheads="1"/>
          </p:cNvSpPr>
          <p:nvPr/>
        </p:nvSpPr>
        <p:spPr bwMode="auto">
          <a:xfrm>
            <a:off x="5408613" y="5084763"/>
            <a:ext cx="3700462" cy="803297"/>
          </a:xfrm>
          <a:prstGeom prst="rect">
            <a:avLst/>
          </a:prstGeom>
          <a:noFill/>
          <a:ln w="9525">
            <a:noFill/>
            <a:miter lim="800000"/>
            <a:headEnd/>
            <a:tailEnd/>
          </a:ln>
        </p:spPr>
        <p:txBody>
          <a:bodyPr>
            <a:spAutoFit/>
          </a:bodyPr>
          <a:lstStyle/>
          <a:p>
            <a:pPr algn="just">
              <a:spcBef>
                <a:spcPct val="10000"/>
              </a:spcBef>
            </a:pPr>
            <a:r>
              <a:rPr lang="zh-CN" altLang="en-US" sz="2200" b="1">
                <a:solidFill>
                  <a:srgbClr val="FF0000"/>
                </a:solidFill>
                <a:latin typeface="+mn-ea"/>
                <a:ea typeface="+mn-ea"/>
              </a:rPr>
              <a:t>只能选择规则：</a:t>
            </a:r>
            <a:r>
              <a:rPr lang="en-US" altLang="zh-CN" sz="2200" b="1">
                <a:solidFill>
                  <a:srgbClr val="FF0000"/>
                </a:solidFill>
                <a:latin typeface="+mn-ea"/>
                <a:ea typeface="+mn-ea"/>
              </a:rPr>
              <a:t> A→B</a:t>
            </a:r>
          </a:p>
          <a:p>
            <a:pPr algn="just">
              <a:spcBef>
                <a:spcPct val="10000"/>
              </a:spcBef>
            </a:pPr>
            <a:r>
              <a:rPr lang="zh-CN" altLang="en-US" sz="2200" b="1">
                <a:solidFill>
                  <a:srgbClr val="FF0000"/>
                </a:solidFill>
                <a:latin typeface="+mn-ea"/>
                <a:ea typeface="+mn-ea"/>
              </a:rPr>
              <a:t>由</a:t>
            </a:r>
            <a:r>
              <a:rPr lang="en-US" altLang="zh-CN" sz="2200" b="1">
                <a:solidFill>
                  <a:srgbClr val="FF0000"/>
                </a:solidFill>
                <a:latin typeface="+mn-ea"/>
                <a:ea typeface="+mn-ea"/>
              </a:rPr>
              <a:t>A</a:t>
            </a:r>
            <a:r>
              <a:rPr lang="zh-CN" altLang="en-US" sz="2200" b="1">
                <a:solidFill>
                  <a:srgbClr val="FF0000"/>
                </a:solidFill>
                <a:latin typeface="+mn-ea"/>
                <a:ea typeface="+mn-ea"/>
              </a:rPr>
              <a:t>的</a:t>
            </a:r>
            <a:r>
              <a:rPr lang="en-US" altLang="zh-CN" sz="2200" b="1">
                <a:solidFill>
                  <a:srgbClr val="FF0000"/>
                </a:solidFill>
                <a:latin typeface="+mn-ea"/>
                <a:ea typeface="+mn-ea"/>
              </a:rPr>
              <a:t>FOLLOW</a:t>
            </a:r>
            <a:r>
              <a:rPr lang="zh-CN" altLang="en-US" sz="2200" b="1">
                <a:solidFill>
                  <a:srgbClr val="FF0000"/>
                </a:solidFill>
                <a:latin typeface="+mn-ea"/>
                <a:ea typeface="+mn-ea"/>
              </a:rPr>
              <a:t>集确定选规则</a:t>
            </a:r>
            <a:r>
              <a:rPr lang="en-US" altLang="zh-CN" sz="2200" b="1">
                <a:latin typeface="+mn-ea"/>
                <a:ea typeface="+mn-ea"/>
              </a:rPr>
              <a:t> </a:t>
            </a:r>
          </a:p>
        </p:txBody>
      </p:sp>
      <p:sp>
        <p:nvSpPr>
          <p:cNvPr id="34" name="Text Box 1028"/>
          <p:cNvSpPr txBox="1">
            <a:spLocks noChangeArrowheads="1"/>
          </p:cNvSpPr>
          <p:nvPr/>
        </p:nvSpPr>
        <p:spPr bwMode="auto">
          <a:xfrm>
            <a:off x="381000" y="4624388"/>
            <a:ext cx="2030413" cy="498598"/>
          </a:xfrm>
          <a:prstGeom prst="rect">
            <a:avLst/>
          </a:prstGeom>
          <a:noFill/>
          <a:ln w="9525">
            <a:noFill/>
            <a:miter lim="800000"/>
            <a:headEnd/>
            <a:tailEnd/>
          </a:ln>
        </p:spPr>
        <p:txBody>
          <a:bodyPr wrap="square">
            <a:spAutoFit/>
          </a:bodyPr>
          <a:lstStyle/>
          <a:p>
            <a:pPr>
              <a:lnSpc>
                <a:spcPct val="120000"/>
              </a:lnSpc>
              <a:spcBef>
                <a:spcPct val="10000"/>
              </a:spcBef>
            </a:pPr>
            <a:r>
              <a:rPr lang="zh-CN" altLang="en-US" sz="2200" b="1" dirty="0">
                <a:latin typeface="+mn-ea"/>
                <a:ea typeface="+mn-ea"/>
              </a:rPr>
              <a:t>推   导：</a:t>
            </a:r>
            <a:r>
              <a:rPr lang="en-US" altLang="zh-CN" sz="2200" b="1" dirty="0">
                <a:latin typeface="+mn-ea"/>
                <a:ea typeface="+mn-ea"/>
              </a:rPr>
              <a:t>S </a:t>
            </a:r>
          </a:p>
        </p:txBody>
      </p:sp>
      <p:sp>
        <p:nvSpPr>
          <p:cNvPr id="35" name="Text Box 1028"/>
          <p:cNvSpPr txBox="1">
            <a:spLocks noChangeArrowheads="1"/>
          </p:cNvSpPr>
          <p:nvPr/>
        </p:nvSpPr>
        <p:spPr bwMode="auto">
          <a:xfrm>
            <a:off x="1981200" y="4611688"/>
            <a:ext cx="1371600" cy="498598"/>
          </a:xfrm>
          <a:prstGeom prst="rect">
            <a:avLst/>
          </a:prstGeom>
          <a:noFill/>
          <a:ln w="9525">
            <a:noFill/>
            <a:miter lim="800000"/>
            <a:headEnd/>
            <a:tailEnd/>
          </a:ln>
        </p:spPr>
        <p:txBody>
          <a:bodyPr wrap="square">
            <a:spAutoFit/>
          </a:bodyPr>
          <a:lstStyle/>
          <a:p>
            <a:pPr>
              <a:lnSpc>
                <a:spcPct val="120000"/>
              </a:lnSpc>
              <a:spcBef>
                <a:spcPct val="10000"/>
              </a:spcBef>
            </a:pPr>
            <a:r>
              <a:rPr lang="en-US" altLang="zh-CN" sz="2200" b="1" dirty="0">
                <a:latin typeface="+mn-ea"/>
                <a:ea typeface="+mn-ea"/>
              </a:rPr>
              <a:t> </a:t>
            </a:r>
            <a:r>
              <a:rPr lang="en-US" altLang="zh-CN" sz="2200" b="1" dirty="0">
                <a:latin typeface="+mn-ea"/>
                <a:ea typeface="+mn-ea"/>
                <a:sym typeface="Symbol" pitchFamily="18" charset="2"/>
              </a:rPr>
              <a:t></a:t>
            </a:r>
            <a:r>
              <a:rPr lang="en-US" altLang="zh-CN" sz="2200" b="1" dirty="0">
                <a:latin typeface="+mn-ea"/>
                <a:ea typeface="+mn-ea"/>
              </a:rPr>
              <a:t>a </a:t>
            </a:r>
            <a:r>
              <a:rPr lang="en-US" altLang="zh-CN" sz="2200" b="1" dirty="0" err="1">
                <a:latin typeface="+mn-ea"/>
                <a:ea typeface="+mn-ea"/>
              </a:rPr>
              <a:t>A</a:t>
            </a:r>
            <a:endParaRPr lang="en-US" altLang="zh-CN" sz="2200" b="1" dirty="0">
              <a:latin typeface="+mn-ea"/>
              <a:ea typeface="+mn-ea"/>
            </a:endParaRPr>
          </a:p>
        </p:txBody>
      </p:sp>
      <p:sp>
        <p:nvSpPr>
          <p:cNvPr id="36" name="Text Box 1028"/>
          <p:cNvSpPr txBox="1">
            <a:spLocks noChangeArrowheads="1"/>
          </p:cNvSpPr>
          <p:nvPr/>
        </p:nvSpPr>
        <p:spPr bwMode="auto">
          <a:xfrm>
            <a:off x="2981325" y="4611688"/>
            <a:ext cx="2047875" cy="498598"/>
          </a:xfrm>
          <a:prstGeom prst="rect">
            <a:avLst/>
          </a:prstGeom>
          <a:noFill/>
          <a:ln w="9525">
            <a:noFill/>
            <a:miter lim="800000"/>
            <a:headEnd/>
            <a:tailEnd/>
          </a:ln>
        </p:spPr>
        <p:txBody>
          <a:bodyPr wrap="square">
            <a:spAutoFit/>
          </a:bodyPr>
          <a:lstStyle/>
          <a:p>
            <a:pPr>
              <a:lnSpc>
                <a:spcPct val="120000"/>
              </a:lnSpc>
              <a:spcBef>
                <a:spcPct val="10000"/>
              </a:spcBef>
            </a:pPr>
            <a:r>
              <a:rPr lang="en-US" altLang="zh-CN" sz="2200" b="1" dirty="0">
                <a:latin typeface="+mn-ea"/>
                <a:ea typeface="+mn-ea"/>
              </a:rPr>
              <a:t> </a:t>
            </a:r>
            <a:r>
              <a:rPr lang="en-US" altLang="zh-CN" sz="2200" b="1" dirty="0">
                <a:latin typeface="+mn-ea"/>
                <a:ea typeface="+mn-ea"/>
                <a:sym typeface="Symbol" pitchFamily="18" charset="2"/>
              </a:rPr>
              <a:t> </a:t>
            </a:r>
            <a:r>
              <a:rPr lang="en-US" altLang="zh-CN" sz="2200" b="1" dirty="0">
                <a:solidFill>
                  <a:srgbClr val="FF0000"/>
                </a:solidFill>
                <a:latin typeface="+mn-ea"/>
                <a:ea typeface="+mn-ea"/>
              </a:rPr>
              <a:t>a b </a:t>
            </a:r>
            <a:r>
              <a:rPr lang="en-US" altLang="zh-CN" sz="2200" b="1" dirty="0">
                <a:latin typeface="+mn-ea"/>
                <a:ea typeface="+mn-ea"/>
              </a:rPr>
              <a:t>A S </a:t>
            </a:r>
          </a:p>
        </p:txBody>
      </p:sp>
      <p:sp>
        <p:nvSpPr>
          <p:cNvPr id="37" name="Text Box 1028"/>
          <p:cNvSpPr txBox="1">
            <a:spLocks noChangeArrowheads="1"/>
          </p:cNvSpPr>
          <p:nvPr/>
        </p:nvSpPr>
        <p:spPr bwMode="auto">
          <a:xfrm>
            <a:off x="4819650" y="4611688"/>
            <a:ext cx="1962150" cy="498598"/>
          </a:xfrm>
          <a:prstGeom prst="rect">
            <a:avLst/>
          </a:prstGeom>
          <a:noFill/>
          <a:ln w="9525">
            <a:noFill/>
            <a:miter lim="800000"/>
            <a:headEnd/>
            <a:tailEnd/>
          </a:ln>
        </p:spPr>
        <p:txBody>
          <a:bodyPr wrap="square">
            <a:spAutoFit/>
          </a:bodyPr>
          <a:lstStyle/>
          <a:p>
            <a:pPr>
              <a:lnSpc>
                <a:spcPct val="120000"/>
              </a:lnSpc>
              <a:spcBef>
                <a:spcPct val="10000"/>
              </a:spcBef>
            </a:pPr>
            <a:r>
              <a:rPr lang="en-US" altLang="zh-CN" sz="2200" b="1" dirty="0">
                <a:latin typeface="+mn-ea"/>
                <a:ea typeface="+mn-ea"/>
                <a:sym typeface="Symbol" pitchFamily="18" charset="2"/>
              </a:rPr>
              <a:t> </a:t>
            </a:r>
            <a:r>
              <a:rPr lang="en-US" altLang="zh-CN" sz="2200" b="1" dirty="0">
                <a:solidFill>
                  <a:srgbClr val="FF0000"/>
                </a:solidFill>
                <a:latin typeface="+mn-ea"/>
                <a:ea typeface="+mn-ea"/>
              </a:rPr>
              <a:t>a  b </a:t>
            </a:r>
            <a:r>
              <a:rPr lang="en-US" altLang="zh-CN" sz="2200" b="1" dirty="0">
                <a:latin typeface="+mn-ea"/>
                <a:ea typeface="+mn-ea"/>
              </a:rPr>
              <a:t> S</a:t>
            </a:r>
          </a:p>
        </p:txBody>
      </p:sp>
      <p:sp>
        <p:nvSpPr>
          <p:cNvPr id="38" name="Text Box 1028"/>
          <p:cNvSpPr txBox="1">
            <a:spLocks noChangeArrowheads="1"/>
          </p:cNvSpPr>
          <p:nvPr/>
        </p:nvSpPr>
        <p:spPr bwMode="auto">
          <a:xfrm>
            <a:off x="6359525" y="4611688"/>
            <a:ext cx="2022475" cy="498598"/>
          </a:xfrm>
          <a:prstGeom prst="rect">
            <a:avLst/>
          </a:prstGeom>
          <a:noFill/>
          <a:ln w="9525">
            <a:noFill/>
            <a:miter lim="800000"/>
            <a:headEnd/>
            <a:tailEnd/>
          </a:ln>
        </p:spPr>
        <p:txBody>
          <a:bodyPr>
            <a:spAutoFit/>
          </a:bodyPr>
          <a:lstStyle/>
          <a:p>
            <a:pPr>
              <a:lnSpc>
                <a:spcPct val="120000"/>
              </a:lnSpc>
              <a:spcBef>
                <a:spcPct val="10000"/>
              </a:spcBef>
            </a:pPr>
            <a:r>
              <a:rPr lang="en-US" altLang="zh-CN" sz="2200" b="1" dirty="0">
                <a:latin typeface="+mn-ea"/>
                <a:ea typeface="+mn-ea"/>
              </a:rPr>
              <a:t> </a:t>
            </a:r>
            <a:r>
              <a:rPr lang="en-US" altLang="zh-CN" sz="2200" b="1" dirty="0">
                <a:latin typeface="+mn-ea"/>
                <a:ea typeface="+mn-ea"/>
                <a:sym typeface="Symbol" pitchFamily="18" charset="2"/>
              </a:rPr>
              <a:t> </a:t>
            </a:r>
            <a:r>
              <a:rPr lang="en-US" altLang="zh-CN" sz="2200" b="1" dirty="0">
                <a:solidFill>
                  <a:srgbClr val="FF0000"/>
                </a:solidFill>
                <a:latin typeface="+mn-ea"/>
                <a:ea typeface="+mn-ea"/>
              </a:rPr>
              <a:t>a  b  </a:t>
            </a:r>
            <a:r>
              <a:rPr lang="en-US" altLang="zh-CN" sz="2200" b="1" dirty="0">
                <a:latin typeface="+mn-ea"/>
                <a:ea typeface="+mn-ea"/>
              </a:rPr>
              <a:t>d </a:t>
            </a:r>
          </a:p>
        </p:txBody>
      </p:sp>
      <p:sp>
        <p:nvSpPr>
          <p:cNvPr id="39" name="AutoShape 1040"/>
          <p:cNvSpPr>
            <a:spLocks noChangeArrowheads="1"/>
          </p:cNvSpPr>
          <p:nvPr/>
        </p:nvSpPr>
        <p:spPr bwMode="auto">
          <a:xfrm>
            <a:off x="5715001" y="3357563"/>
            <a:ext cx="3321050" cy="1295400"/>
          </a:xfrm>
          <a:prstGeom prst="wedgeRoundRectCallout">
            <a:avLst>
              <a:gd name="adj1" fmla="val -89427"/>
              <a:gd name="adj2" fmla="val 50057"/>
              <a:gd name="adj3" fmla="val 16667"/>
            </a:avLst>
          </a:prstGeom>
          <a:solidFill>
            <a:schemeClr val="accent5">
              <a:alpha val="50195"/>
            </a:schemeClr>
          </a:solidFill>
          <a:ln w="9525">
            <a:noFill/>
            <a:miter lim="800000"/>
            <a:headEnd/>
            <a:tailEnd/>
          </a:ln>
        </p:spPr>
        <p:txBody>
          <a:bodyPr/>
          <a:lstStyle/>
          <a:p>
            <a:pPr algn="l"/>
            <a:r>
              <a:rPr lang="en-US" altLang="zh-CN" sz="2000" b="1">
                <a:latin typeface="+mn-ea"/>
                <a:ea typeface="+mn-ea"/>
              </a:rPr>
              <a:t>bAS </a:t>
            </a:r>
            <a:r>
              <a:rPr lang="en-US" altLang="zh-CN" sz="2000" b="1">
                <a:latin typeface="+mn-ea"/>
                <a:ea typeface="+mn-ea"/>
                <a:sym typeface="Symbol" pitchFamily="18" charset="2"/>
              </a:rPr>
              <a:t></a:t>
            </a:r>
            <a:r>
              <a:rPr lang="en-US" altLang="zh-CN" sz="2000" b="1">
                <a:latin typeface="+mn-ea"/>
                <a:ea typeface="+mn-ea"/>
              </a:rPr>
              <a:t>b…</a:t>
            </a:r>
          </a:p>
          <a:p>
            <a:pPr algn="l"/>
            <a:r>
              <a:rPr lang="en-US" altLang="zh-CN" sz="2000" b="1">
                <a:latin typeface="+mn-ea"/>
                <a:ea typeface="+mn-ea"/>
              </a:rPr>
              <a:t>d∈FOLLOW</a:t>
            </a:r>
            <a:r>
              <a:rPr lang="zh-CN" altLang="en-US" sz="2000" b="1">
                <a:latin typeface="+mn-ea"/>
                <a:ea typeface="+mn-ea"/>
              </a:rPr>
              <a:t>（</a:t>
            </a:r>
            <a:r>
              <a:rPr lang="en-US" altLang="zh-CN" sz="2000" b="1">
                <a:latin typeface="+mn-ea"/>
                <a:ea typeface="+mn-ea"/>
              </a:rPr>
              <a:t>A</a:t>
            </a:r>
            <a:r>
              <a:rPr lang="zh-CN" altLang="en-US" sz="2000" b="1">
                <a:latin typeface="+mn-ea"/>
                <a:ea typeface="+mn-ea"/>
              </a:rPr>
              <a:t>）</a:t>
            </a:r>
            <a:endParaRPr lang="en-US" altLang="zh-CN" sz="2000" b="1">
              <a:latin typeface="+mn-ea"/>
              <a:ea typeface="+mn-ea"/>
            </a:endParaRPr>
          </a:p>
          <a:p>
            <a:pPr algn="l"/>
            <a:r>
              <a:rPr lang="en-US" altLang="zh-CN" sz="2000" b="1">
                <a:latin typeface="+mn-ea"/>
                <a:ea typeface="+mn-ea"/>
              </a:rPr>
              <a:t>B</a:t>
            </a:r>
            <a:r>
              <a:rPr lang="en-US" altLang="zh-CN" sz="2000" b="1">
                <a:latin typeface="+mn-ea"/>
                <a:ea typeface="+mn-ea"/>
                <a:sym typeface="Symbol" pitchFamily="18" charset="2"/>
              </a:rPr>
              <a:t>  </a:t>
            </a:r>
            <a:r>
              <a:rPr lang="en-US" altLang="zh-CN" sz="2000" b="1">
                <a:latin typeface="+mn-ea"/>
                <a:ea typeface="+mn-ea"/>
              </a:rPr>
              <a:t>ε</a:t>
            </a:r>
          </a:p>
          <a:p>
            <a:pPr algn="l"/>
            <a:r>
              <a:rPr lang="en-US" altLang="zh-CN" sz="2000" b="1">
                <a:latin typeface="+mn-ea"/>
                <a:ea typeface="+mn-ea"/>
              </a:rPr>
              <a:t>B</a:t>
            </a:r>
            <a:r>
              <a:rPr lang="en-US" altLang="zh-CN" sz="2000" b="1">
                <a:latin typeface="+mn-ea"/>
                <a:ea typeface="+mn-ea"/>
                <a:sym typeface="Symbol" pitchFamily="18" charset="2"/>
              </a:rPr>
              <a:t>  </a:t>
            </a:r>
            <a:r>
              <a:rPr lang="en-US" altLang="zh-CN" sz="2000" b="1">
                <a:latin typeface="+mn-ea"/>
                <a:ea typeface="+mn-ea"/>
              </a:rPr>
              <a:t>c</a:t>
            </a:r>
          </a:p>
        </p:txBody>
      </p:sp>
      <p:sp>
        <p:nvSpPr>
          <p:cNvPr id="40" name="Text Box 1041"/>
          <p:cNvSpPr txBox="1">
            <a:spLocks noChangeArrowheads="1"/>
          </p:cNvSpPr>
          <p:nvPr/>
        </p:nvSpPr>
        <p:spPr bwMode="auto">
          <a:xfrm>
            <a:off x="6248400" y="3276600"/>
            <a:ext cx="381000" cy="430887"/>
          </a:xfrm>
          <a:prstGeom prst="rect">
            <a:avLst/>
          </a:prstGeom>
          <a:noFill/>
          <a:ln w="9525">
            <a:noFill/>
            <a:miter lim="800000"/>
            <a:headEnd/>
            <a:tailEnd/>
          </a:ln>
        </p:spPr>
        <p:txBody>
          <a:bodyPr>
            <a:spAutoFit/>
          </a:bodyPr>
          <a:lstStyle/>
          <a:p>
            <a:pPr>
              <a:spcBef>
                <a:spcPct val="50000"/>
              </a:spcBef>
            </a:pPr>
            <a:r>
              <a:rPr lang="en-US" altLang="zh-CN" sz="2200" dirty="0">
                <a:latin typeface="+mn-ea"/>
                <a:ea typeface="+mn-ea"/>
              </a:rPr>
              <a:t>*</a:t>
            </a:r>
          </a:p>
        </p:txBody>
      </p:sp>
      <p:sp>
        <p:nvSpPr>
          <p:cNvPr id="41" name="Text Box 1042"/>
          <p:cNvSpPr txBox="1">
            <a:spLocks noChangeArrowheads="1"/>
          </p:cNvSpPr>
          <p:nvPr/>
        </p:nvSpPr>
        <p:spPr bwMode="auto">
          <a:xfrm>
            <a:off x="6019800" y="4247237"/>
            <a:ext cx="381000" cy="430887"/>
          </a:xfrm>
          <a:prstGeom prst="rect">
            <a:avLst/>
          </a:prstGeom>
          <a:noFill/>
          <a:ln w="9525">
            <a:noFill/>
            <a:miter lim="800000"/>
            <a:headEnd/>
            <a:tailEnd/>
          </a:ln>
        </p:spPr>
        <p:txBody>
          <a:bodyPr>
            <a:spAutoFit/>
          </a:bodyPr>
          <a:lstStyle/>
          <a:p>
            <a:pPr>
              <a:spcBef>
                <a:spcPct val="50000"/>
              </a:spcBef>
            </a:pPr>
            <a:r>
              <a:rPr lang="en-US" altLang="zh-CN" sz="2200">
                <a:latin typeface="+mn-ea"/>
                <a:ea typeface="+mn-ea"/>
              </a:rPr>
              <a:t>*</a:t>
            </a:r>
          </a:p>
        </p:txBody>
      </p:sp>
      <p:sp>
        <p:nvSpPr>
          <p:cNvPr id="43" name="Text Box 1042"/>
          <p:cNvSpPr txBox="1">
            <a:spLocks noChangeArrowheads="1"/>
          </p:cNvSpPr>
          <p:nvPr/>
        </p:nvSpPr>
        <p:spPr bwMode="auto">
          <a:xfrm>
            <a:off x="6019800" y="3912275"/>
            <a:ext cx="381000" cy="430887"/>
          </a:xfrm>
          <a:prstGeom prst="rect">
            <a:avLst/>
          </a:prstGeom>
          <a:noFill/>
          <a:ln w="9525">
            <a:noFill/>
            <a:miter lim="800000"/>
            <a:headEnd/>
            <a:tailEnd/>
          </a:ln>
        </p:spPr>
        <p:txBody>
          <a:bodyPr>
            <a:spAutoFit/>
          </a:bodyPr>
          <a:lstStyle/>
          <a:p>
            <a:pPr>
              <a:spcBef>
                <a:spcPct val="50000"/>
              </a:spcBef>
            </a:pPr>
            <a:r>
              <a:rPr lang="en-US" altLang="zh-CN" sz="2200" dirty="0">
                <a:latin typeface="+mn-ea"/>
                <a:ea typeface="+mn-ea"/>
              </a:rPr>
              <a:t>*</a:t>
            </a:r>
          </a:p>
        </p:txBody>
      </p:sp>
      <p:sp>
        <p:nvSpPr>
          <p:cNvPr id="31" name="Rectangle 21"/>
          <p:cNvSpPr txBox="1">
            <a:spLocks noChangeArrowheads="1"/>
          </p:cNvSpPr>
          <p:nvPr/>
        </p:nvSpPr>
        <p:spPr>
          <a:xfrm>
            <a:off x="609600" y="304800"/>
            <a:ext cx="5867400" cy="5334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zh-CN" altLang="en-US" sz="2800" b="1" kern="0" dirty="0">
                <a:solidFill>
                  <a:srgbClr val="0000FF"/>
                </a:solidFill>
                <a:latin typeface="Times New Roman" pitchFamily="18" charset="0"/>
                <a:ea typeface="黑体" pitchFamily="2" charset="-122"/>
                <a:cs typeface="+mj-cs"/>
              </a:rPr>
              <a:t>最左推导举例</a:t>
            </a:r>
            <a:r>
              <a:rPr lang="en-US" altLang="zh-CN" sz="2800" b="1" kern="0" dirty="0">
                <a:solidFill>
                  <a:srgbClr val="0000FF"/>
                </a:solidFill>
                <a:latin typeface="Times New Roman" pitchFamily="18" charset="0"/>
                <a:ea typeface="黑体" pitchFamily="2" charset="-122"/>
                <a:cs typeface="+mj-cs"/>
              </a:rPr>
              <a:t>4</a:t>
            </a:r>
            <a:endParaRPr kumimoji="0" lang="zh-CN" altLang="en-US" sz="2800" b="1" i="0" u="none" strike="noStrike" kern="0" cap="none" spc="0" normalizeH="0" baseline="0" noProof="0" dirty="0">
              <a:ln>
                <a:noFill/>
              </a:ln>
              <a:solidFill>
                <a:srgbClr val="0000FF"/>
              </a:solidFill>
              <a:effectLst/>
              <a:uLnTx/>
              <a:uFillTx/>
              <a:latin typeface="Times New Roman" pitchFamily="18" charset="0"/>
              <a:ea typeface="黑体" pitchFamily="2" charset="-122"/>
              <a:cs typeface="+mj-cs"/>
            </a:endParaRPr>
          </a:p>
        </p:txBody>
      </p:sp>
      <p:sp>
        <p:nvSpPr>
          <p:cNvPr id="42" name="灯片编号占位符 1"/>
          <p:cNvSpPr>
            <a:spLocks noGrp="1"/>
          </p:cNvSpPr>
          <p:nvPr>
            <p:ph type="sldNum" sz="quarter" idx="12"/>
          </p:nvPr>
        </p:nvSpPr>
        <p:spPr>
          <a:xfrm>
            <a:off x="6477000" y="6248400"/>
            <a:ext cx="2133600" cy="244475"/>
          </a:xfrm>
          <a:noFill/>
        </p:spPr>
        <p:txBody>
          <a:bodyPr/>
          <a:lstStyle/>
          <a:p>
            <a:fld id="{839FBB37-DA21-41D7-80D2-273F8EEF57F0}" type="slidenum">
              <a:rPr lang="en-US" altLang="zh-CN" smtClean="0">
                <a:ea typeface="宋体" charset="-122"/>
              </a:rPr>
              <a:pPr/>
              <a:t>12</a:t>
            </a:fld>
            <a:endParaRPr lang="en-US" altLang="zh-CN" dirty="0">
              <a:ea typeface="宋体"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3317"/>
                                        </p:tgtEl>
                                        <p:attrNameLst>
                                          <p:attrName>style.visibility</p:attrName>
                                        </p:attrNameLst>
                                      </p:cBhvr>
                                      <p:to>
                                        <p:strVal val="visible"/>
                                      </p:to>
                                    </p:set>
                                    <p:animEffect transition="in" filter="box(in)">
                                      <p:cBhvr>
                                        <p:cTn id="7" dur="500"/>
                                        <p:tgtEl>
                                          <p:spTgt spid="13317"/>
                                        </p:tgtEl>
                                      </p:cBhvr>
                                    </p:animEffect>
                                  </p:childTnLst>
                                </p:cTn>
                              </p:par>
                              <p:par>
                                <p:cTn id="8" presetID="4" presetClass="entr" presetSubtype="16"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box(in)">
                                      <p:cBhvr>
                                        <p:cTn id="10" dur="500"/>
                                        <p:tgtEl>
                                          <p:spTgt spid="27"/>
                                        </p:tgtEl>
                                      </p:cBhvr>
                                    </p:animEffect>
                                  </p:childTnLst>
                                </p:cTn>
                              </p:par>
                            </p:childTnLst>
                          </p:cTn>
                        </p:par>
                      </p:childTnLst>
                    </p:cTn>
                  </p:par>
                  <p:par>
                    <p:cTn id="11" fill="hold">
                      <p:stCondLst>
                        <p:cond delay="indefinite"/>
                      </p:stCondLst>
                      <p:childTnLst>
                        <p:par>
                          <p:cTn id="12" fill="hold">
                            <p:stCondLst>
                              <p:cond delay="0"/>
                            </p:stCondLst>
                            <p:childTnLst>
                              <p:par>
                                <p:cTn id="13" presetID="4" presetClass="entr" presetSubtype="16"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box(in)">
                                      <p:cBhvr>
                                        <p:cTn id="15" dur="500"/>
                                        <p:tgtEl>
                                          <p:spTgt spid="28"/>
                                        </p:tgtEl>
                                      </p:cBhvr>
                                    </p:animEffect>
                                  </p:childTnLst>
                                </p:cTn>
                              </p:par>
                            </p:childTnLst>
                          </p:cTn>
                        </p:par>
                      </p:childTnLst>
                    </p:cTn>
                  </p:par>
                  <p:par>
                    <p:cTn id="16" fill="hold">
                      <p:stCondLst>
                        <p:cond delay="indefinite"/>
                      </p:stCondLst>
                      <p:childTnLst>
                        <p:par>
                          <p:cTn id="17" fill="hold">
                            <p:stCondLst>
                              <p:cond delay="0"/>
                            </p:stCondLst>
                            <p:childTnLst>
                              <p:par>
                                <p:cTn id="18" presetID="4" presetClass="entr" presetSubtype="16" fill="hold" grpId="0" nodeType="clickEffect">
                                  <p:stCondLst>
                                    <p:cond delay="0"/>
                                  </p:stCondLst>
                                  <p:childTnLst>
                                    <p:set>
                                      <p:cBhvr>
                                        <p:cTn id="19" dur="1" fill="hold">
                                          <p:stCondLst>
                                            <p:cond delay="0"/>
                                          </p:stCondLst>
                                        </p:cTn>
                                        <p:tgtEl>
                                          <p:spTgt spid="13328"/>
                                        </p:tgtEl>
                                        <p:attrNameLst>
                                          <p:attrName>style.visibility</p:attrName>
                                        </p:attrNameLst>
                                      </p:cBhvr>
                                      <p:to>
                                        <p:strVal val="visible"/>
                                      </p:to>
                                    </p:set>
                                    <p:animEffect transition="in" filter="box(in)">
                                      <p:cBhvr>
                                        <p:cTn id="20" dur="500"/>
                                        <p:tgtEl>
                                          <p:spTgt spid="13328"/>
                                        </p:tgtEl>
                                      </p:cBhvr>
                                    </p:animEffect>
                                  </p:childTnLst>
                                </p:cTn>
                              </p:par>
                              <p:par>
                                <p:cTn id="21" presetID="4" presetClass="entr" presetSubtype="16" fill="hold" grpId="0" nodeType="withEffect">
                                  <p:stCondLst>
                                    <p:cond delay="0"/>
                                  </p:stCondLst>
                                  <p:childTnLst>
                                    <p:set>
                                      <p:cBhvr>
                                        <p:cTn id="22" dur="1" fill="hold">
                                          <p:stCondLst>
                                            <p:cond delay="0"/>
                                          </p:stCondLst>
                                        </p:cTn>
                                        <p:tgtEl>
                                          <p:spTgt spid="13329"/>
                                        </p:tgtEl>
                                        <p:attrNameLst>
                                          <p:attrName>style.visibility</p:attrName>
                                        </p:attrNameLst>
                                      </p:cBhvr>
                                      <p:to>
                                        <p:strVal val="visible"/>
                                      </p:to>
                                    </p:set>
                                    <p:animEffect transition="in" filter="box(in)">
                                      <p:cBhvr>
                                        <p:cTn id="23" dur="500"/>
                                        <p:tgtEl>
                                          <p:spTgt spid="13329"/>
                                        </p:tgtEl>
                                      </p:cBhvr>
                                    </p:animEffect>
                                  </p:childTnLst>
                                </p:cTn>
                              </p:par>
                              <p:par>
                                <p:cTn id="24" presetID="4" presetClass="entr" presetSubtype="16" fill="hold" grpId="0" nodeType="withEffect">
                                  <p:stCondLst>
                                    <p:cond delay="0"/>
                                  </p:stCondLst>
                                  <p:childTnLst>
                                    <p:set>
                                      <p:cBhvr>
                                        <p:cTn id="25" dur="1" fill="hold">
                                          <p:stCondLst>
                                            <p:cond delay="0"/>
                                          </p:stCondLst>
                                        </p:cTn>
                                        <p:tgtEl>
                                          <p:spTgt spid="13330"/>
                                        </p:tgtEl>
                                        <p:attrNameLst>
                                          <p:attrName>style.visibility</p:attrName>
                                        </p:attrNameLst>
                                      </p:cBhvr>
                                      <p:to>
                                        <p:strVal val="visible"/>
                                      </p:to>
                                    </p:set>
                                    <p:animEffect transition="in" filter="box(in)">
                                      <p:cBhvr>
                                        <p:cTn id="26" dur="500"/>
                                        <p:tgtEl>
                                          <p:spTgt spid="13330"/>
                                        </p:tgtEl>
                                      </p:cBhvr>
                                    </p:animEffect>
                                  </p:childTnLst>
                                </p:cTn>
                              </p:par>
                              <p:par>
                                <p:cTn id="27" presetID="4" presetClass="entr" presetSubtype="16" fill="hold" grpId="0" nodeType="withEffect">
                                  <p:stCondLst>
                                    <p:cond delay="0"/>
                                  </p:stCondLst>
                                  <p:childTnLst>
                                    <p:set>
                                      <p:cBhvr>
                                        <p:cTn id="28" dur="1" fill="hold">
                                          <p:stCondLst>
                                            <p:cond delay="0"/>
                                          </p:stCondLst>
                                        </p:cTn>
                                        <p:tgtEl>
                                          <p:spTgt spid="13331"/>
                                        </p:tgtEl>
                                        <p:attrNameLst>
                                          <p:attrName>style.visibility</p:attrName>
                                        </p:attrNameLst>
                                      </p:cBhvr>
                                      <p:to>
                                        <p:strVal val="visible"/>
                                      </p:to>
                                    </p:set>
                                    <p:animEffect transition="in" filter="box(in)">
                                      <p:cBhvr>
                                        <p:cTn id="29" dur="500"/>
                                        <p:tgtEl>
                                          <p:spTgt spid="13331"/>
                                        </p:tgtEl>
                                      </p:cBhvr>
                                    </p:animEffect>
                                  </p:childTnLst>
                                </p:cTn>
                              </p:par>
                              <p:par>
                                <p:cTn id="30" presetID="4" presetClass="entr" presetSubtype="16" fill="hold" grpId="0" nodeType="withEffect">
                                  <p:stCondLst>
                                    <p:cond delay="0"/>
                                  </p:stCondLst>
                                  <p:childTnLst>
                                    <p:set>
                                      <p:cBhvr>
                                        <p:cTn id="31" dur="1" fill="hold">
                                          <p:stCondLst>
                                            <p:cond delay="0"/>
                                          </p:stCondLst>
                                        </p:cTn>
                                        <p:tgtEl>
                                          <p:spTgt spid="13338"/>
                                        </p:tgtEl>
                                        <p:attrNameLst>
                                          <p:attrName>style.visibility</p:attrName>
                                        </p:attrNameLst>
                                      </p:cBhvr>
                                      <p:to>
                                        <p:strVal val="visible"/>
                                      </p:to>
                                    </p:set>
                                    <p:animEffect transition="in" filter="box(in)">
                                      <p:cBhvr>
                                        <p:cTn id="32" dur="500"/>
                                        <p:tgtEl>
                                          <p:spTgt spid="13338"/>
                                        </p:tgtEl>
                                      </p:cBhvr>
                                    </p:animEffect>
                                  </p:childTnLst>
                                </p:cTn>
                              </p:par>
                            </p:childTnLst>
                          </p:cTn>
                        </p:par>
                      </p:childTnLst>
                    </p:cTn>
                  </p:par>
                  <p:par>
                    <p:cTn id="33" fill="hold">
                      <p:stCondLst>
                        <p:cond delay="indefinite"/>
                      </p:stCondLst>
                      <p:childTnLst>
                        <p:par>
                          <p:cTn id="34" fill="hold">
                            <p:stCondLst>
                              <p:cond delay="0"/>
                            </p:stCondLst>
                            <p:childTnLst>
                              <p:par>
                                <p:cTn id="35" presetID="4" presetClass="entr" presetSubtype="16" fill="hold" grpId="0" nodeType="clickEffect">
                                  <p:stCondLst>
                                    <p:cond delay="0"/>
                                  </p:stCondLst>
                                  <p:childTnLst>
                                    <p:set>
                                      <p:cBhvr>
                                        <p:cTn id="36" dur="1" fill="hold">
                                          <p:stCondLst>
                                            <p:cond delay="0"/>
                                          </p:stCondLst>
                                        </p:cTn>
                                        <p:tgtEl>
                                          <p:spTgt spid="32"/>
                                        </p:tgtEl>
                                        <p:attrNameLst>
                                          <p:attrName>style.visibility</p:attrName>
                                        </p:attrNameLst>
                                      </p:cBhvr>
                                      <p:to>
                                        <p:strVal val="visible"/>
                                      </p:to>
                                    </p:set>
                                    <p:animEffect transition="in" filter="box(in)">
                                      <p:cBhvr>
                                        <p:cTn id="37" dur="500"/>
                                        <p:tgtEl>
                                          <p:spTgt spid="32"/>
                                        </p:tgtEl>
                                      </p:cBhvr>
                                    </p:animEffect>
                                  </p:childTnLst>
                                </p:cTn>
                              </p:par>
                            </p:childTnLst>
                          </p:cTn>
                        </p:par>
                      </p:childTnLst>
                    </p:cTn>
                  </p:par>
                  <p:par>
                    <p:cTn id="38" fill="hold">
                      <p:stCondLst>
                        <p:cond delay="indefinite"/>
                      </p:stCondLst>
                      <p:childTnLst>
                        <p:par>
                          <p:cTn id="39" fill="hold">
                            <p:stCondLst>
                              <p:cond delay="0"/>
                            </p:stCondLst>
                            <p:childTnLst>
                              <p:par>
                                <p:cTn id="40" presetID="4" presetClass="entr" presetSubtype="16" fill="hold" grpId="0" nodeType="clickEffect">
                                  <p:stCondLst>
                                    <p:cond delay="0"/>
                                  </p:stCondLst>
                                  <p:childTnLst>
                                    <p:set>
                                      <p:cBhvr>
                                        <p:cTn id="41" dur="1" fill="hold">
                                          <p:stCondLst>
                                            <p:cond delay="0"/>
                                          </p:stCondLst>
                                        </p:cTn>
                                        <p:tgtEl>
                                          <p:spTgt spid="29"/>
                                        </p:tgtEl>
                                        <p:attrNameLst>
                                          <p:attrName>style.visibility</p:attrName>
                                        </p:attrNameLst>
                                      </p:cBhvr>
                                      <p:to>
                                        <p:strVal val="visible"/>
                                      </p:to>
                                    </p:set>
                                    <p:animEffect transition="in" filter="box(in)">
                                      <p:cBhvr>
                                        <p:cTn id="42" dur="500"/>
                                        <p:tgtEl>
                                          <p:spTgt spid="29"/>
                                        </p:tgtEl>
                                      </p:cBhvr>
                                    </p:animEffect>
                                  </p:childTnLst>
                                </p:cTn>
                              </p:par>
                              <p:par>
                                <p:cTn id="43" presetID="4" presetClass="exit" presetSubtype="16" fill="hold" grpId="1" nodeType="withEffect">
                                  <p:stCondLst>
                                    <p:cond delay="0"/>
                                  </p:stCondLst>
                                  <p:childTnLst>
                                    <p:animEffect transition="out" filter="box(in)">
                                      <p:cBhvr>
                                        <p:cTn id="44" dur="500"/>
                                        <p:tgtEl>
                                          <p:spTgt spid="13328"/>
                                        </p:tgtEl>
                                      </p:cBhvr>
                                    </p:animEffect>
                                    <p:set>
                                      <p:cBhvr>
                                        <p:cTn id="45" dur="1" fill="hold">
                                          <p:stCondLst>
                                            <p:cond delay="499"/>
                                          </p:stCondLst>
                                        </p:cTn>
                                        <p:tgtEl>
                                          <p:spTgt spid="13328"/>
                                        </p:tgtEl>
                                        <p:attrNameLst>
                                          <p:attrName>style.visibility</p:attrName>
                                        </p:attrNameLst>
                                      </p:cBhvr>
                                      <p:to>
                                        <p:strVal val="hidden"/>
                                      </p:to>
                                    </p:set>
                                  </p:childTnLst>
                                </p:cTn>
                              </p:par>
                              <p:par>
                                <p:cTn id="46" presetID="4" presetClass="exit" presetSubtype="16" fill="hold" grpId="1" nodeType="withEffect">
                                  <p:stCondLst>
                                    <p:cond delay="0"/>
                                  </p:stCondLst>
                                  <p:childTnLst>
                                    <p:animEffect transition="out" filter="box(in)">
                                      <p:cBhvr>
                                        <p:cTn id="47" dur="500"/>
                                        <p:tgtEl>
                                          <p:spTgt spid="13329"/>
                                        </p:tgtEl>
                                      </p:cBhvr>
                                    </p:animEffect>
                                    <p:set>
                                      <p:cBhvr>
                                        <p:cTn id="48" dur="1" fill="hold">
                                          <p:stCondLst>
                                            <p:cond delay="499"/>
                                          </p:stCondLst>
                                        </p:cTn>
                                        <p:tgtEl>
                                          <p:spTgt spid="13329"/>
                                        </p:tgtEl>
                                        <p:attrNameLst>
                                          <p:attrName>style.visibility</p:attrName>
                                        </p:attrNameLst>
                                      </p:cBhvr>
                                      <p:to>
                                        <p:strVal val="hidden"/>
                                      </p:to>
                                    </p:set>
                                  </p:childTnLst>
                                </p:cTn>
                              </p:par>
                              <p:par>
                                <p:cTn id="49" presetID="4" presetClass="exit" presetSubtype="16" fill="hold" grpId="1" nodeType="withEffect">
                                  <p:stCondLst>
                                    <p:cond delay="0"/>
                                  </p:stCondLst>
                                  <p:childTnLst>
                                    <p:animEffect transition="out" filter="box(in)">
                                      <p:cBhvr>
                                        <p:cTn id="50" dur="500"/>
                                        <p:tgtEl>
                                          <p:spTgt spid="13330"/>
                                        </p:tgtEl>
                                      </p:cBhvr>
                                    </p:animEffect>
                                    <p:set>
                                      <p:cBhvr>
                                        <p:cTn id="51" dur="1" fill="hold">
                                          <p:stCondLst>
                                            <p:cond delay="499"/>
                                          </p:stCondLst>
                                        </p:cTn>
                                        <p:tgtEl>
                                          <p:spTgt spid="13330"/>
                                        </p:tgtEl>
                                        <p:attrNameLst>
                                          <p:attrName>style.visibility</p:attrName>
                                        </p:attrNameLst>
                                      </p:cBhvr>
                                      <p:to>
                                        <p:strVal val="hidden"/>
                                      </p:to>
                                    </p:set>
                                  </p:childTnLst>
                                </p:cTn>
                              </p:par>
                              <p:par>
                                <p:cTn id="52" presetID="4" presetClass="exit" presetSubtype="16" fill="hold" grpId="1" nodeType="withEffect">
                                  <p:stCondLst>
                                    <p:cond delay="0"/>
                                  </p:stCondLst>
                                  <p:childTnLst>
                                    <p:animEffect transition="out" filter="box(in)">
                                      <p:cBhvr>
                                        <p:cTn id="53" dur="500"/>
                                        <p:tgtEl>
                                          <p:spTgt spid="13331"/>
                                        </p:tgtEl>
                                      </p:cBhvr>
                                    </p:animEffect>
                                    <p:set>
                                      <p:cBhvr>
                                        <p:cTn id="54" dur="1" fill="hold">
                                          <p:stCondLst>
                                            <p:cond delay="499"/>
                                          </p:stCondLst>
                                        </p:cTn>
                                        <p:tgtEl>
                                          <p:spTgt spid="13331"/>
                                        </p:tgtEl>
                                        <p:attrNameLst>
                                          <p:attrName>style.visibility</p:attrName>
                                        </p:attrNameLst>
                                      </p:cBhvr>
                                      <p:to>
                                        <p:strVal val="hidden"/>
                                      </p:to>
                                    </p:set>
                                  </p:childTnLst>
                                </p:cTn>
                              </p:par>
                              <p:par>
                                <p:cTn id="55" presetID="4" presetClass="exit" presetSubtype="16" fill="hold" grpId="1" nodeType="withEffect">
                                  <p:stCondLst>
                                    <p:cond delay="0"/>
                                  </p:stCondLst>
                                  <p:childTnLst>
                                    <p:animEffect transition="out" filter="box(in)">
                                      <p:cBhvr>
                                        <p:cTn id="56" dur="500"/>
                                        <p:tgtEl>
                                          <p:spTgt spid="13338"/>
                                        </p:tgtEl>
                                      </p:cBhvr>
                                    </p:animEffect>
                                    <p:set>
                                      <p:cBhvr>
                                        <p:cTn id="57" dur="1" fill="hold">
                                          <p:stCondLst>
                                            <p:cond delay="499"/>
                                          </p:stCondLst>
                                        </p:cTn>
                                        <p:tgtEl>
                                          <p:spTgt spid="13338"/>
                                        </p:tgtEl>
                                        <p:attrNameLst>
                                          <p:attrName>style.visibility</p:attrName>
                                        </p:attrNameLst>
                                      </p:cBhvr>
                                      <p:to>
                                        <p:strVal val="hidden"/>
                                      </p:to>
                                    </p:set>
                                  </p:childTnLst>
                                </p:cTn>
                              </p:par>
                            </p:childTnLst>
                          </p:cTn>
                        </p:par>
                        <p:par>
                          <p:cTn id="58" fill="hold">
                            <p:stCondLst>
                              <p:cond delay="500"/>
                            </p:stCondLst>
                            <p:childTnLst>
                              <p:par>
                                <p:cTn id="59" presetID="4" presetClass="exit" presetSubtype="16" fill="hold" grpId="1" nodeType="afterEffect">
                                  <p:stCondLst>
                                    <p:cond delay="0"/>
                                  </p:stCondLst>
                                  <p:childTnLst>
                                    <p:animEffect transition="out" filter="box(in)">
                                      <p:cBhvr>
                                        <p:cTn id="60" dur="500"/>
                                        <p:tgtEl>
                                          <p:spTgt spid="32"/>
                                        </p:tgtEl>
                                      </p:cBhvr>
                                    </p:animEffect>
                                    <p:set>
                                      <p:cBhvr>
                                        <p:cTn id="61" dur="1" fill="hold">
                                          <p:stCondLst>
                                            <p:cond delay="499"/>
                                          </p:stCondLst>
                                        </p:cTn>
                                        <p:tgtEl>
                                          <p:spTgt spid="32"/>
                                        </p:tgtEl>
                                        <p:attrNameLst>
                                          <p:attrName>style.visibility</p:attrName>
                                        </p:attrNameLst>
                                      </p:cBhvr>
                                      <p:to>
                                        <p:strVal val="hidden"/>
                                      </p:to>
                                    </p:set>
                                  </p:childTnLst>
                                </p:cTn>
                              </p:par>
                            </p:childTnLst>
                          </p:cTn>
                        </p:par>
                      </p:childTnLst>
                    </p:cTn>
                  </p:par>
                  <p:par>
                    <p:cTn id="62" fill="hold">
                      <p:stCondLst>
                        <p:cond delay="indefinite"/>
                      </p:stCondLst>
                      <p:childTnLst>
                        <p:par>
                          <p:cTn id="63" fill="hold">
                            <p:stCondLst>
                              <p:cond delay="0"/>
                            </p:stCondLst>
                            <p:childTnLst>
                              <p:par>
                                <p:cTn id="64" presetID="4" presetClass="entr" presetSubtype="16" fill="hold" grpId="0" nodeType="clickEffect">
                                  <p:stCondLst>
                                    <p:cond delay="0"/>
                                  </p:stCondLst>
                                  <p:childTnLst>
                                    <p:set>
                                      <p:cBhvr>
                                        <p:cTn id="65" dur="1" fill="hold">
                                          <p:stCondLst>
                                            <p:cond delay="0"/>
                                          </p:stCondLst>
                                        </p:cTn>
                                        <p:tgtEl>
                                          <p:spTgt spid="30"/>
                                        </p:tgtEl>
                                        <p:attrNameLst>
                                          <p:attrName>style.visibility</p:attrName>
                                        </p:attrNameLst>
                                      </p:cBhvr>
                                      <p:to>
                                        <p:strVal val="visible"/>
                                      </p:to>
                                    </p:set>
                                    <p:animEffect transition="in" filter="box(in)">
                                      <p:cBhvr>
                                        <p:cTn id="66" dur="500"/>
                                        <p:tgtEl>
                                          <p:spTgt spid="30"/>
                                        </p:tgtEl>
                                      </p:cBhvr>
                                    </p:animEffect>
                                  </p:childTnLst>
                                </p:cTn>
                              </p:par>
                            </p:childTnLst>
                          </p:cTn>
                        </p:par>
                      </p:childTnLst>
                    </p:cTn>
                  </p:par>
                  <p:par>
                    <p:cTn id="67" fill="hold">
                      <p:stCondLst>
                        <p:cond delay="indefinite"/>
                      </p:stCondLst>
                      <p:childTnLst>
                        <p:par>
                          <p:cTn id="68" fill="hold">
                            <p:stCondLst>
                              <p:cond delay="0"/>
                            </p:stCondLst>
                            <p:childTnLst>
                              <p:par>
                                <p:cTn id="69" presetID="4" presetClass="entr" presetSubtype="16" fill="hold" grpId="0" nodeType="clickEffect">
                                  <p:stCondLst>
                                    <p:cond delay="0"/>
                                  </p:stCondLst>
                                  <p:childTnLst>
                                    <p:set>
                                      <p:cBhvr>
                                        <p:cTn id="70" dur="1" fill="hold">
                                          <p:stCondLst>
                                            <p:cond delay="0"/>
                                          </p:stCondLst>
                                        </p:cTn>
                                        <p:tgtEl>
                                          <p:spTgt spid="34"/>
                                        </p:tgtEl>
                                        <p:attrNameLst>
                                          <p:attrName>style.visibility</p:attrName>
                                        </p:attrNameLst>
                                      </p:cBhvr>
                                      <p:to>
                                        <p:strVal val="visible"/>
                                      </p:to>
                                    </p:set>
                                    <p:animEffect transition="in" filter="box(in)">
                                      <p:cBhvr>
                                        <p:cTn id="71" dur="500"/>
                                        <p:tgtEl>
                                          <p:spTgt spid="34"/>
                                        </p:tgtEl>
                                      </p:cBhvr>
                                    </p:animEffect>
                                  </p:childTnLst>
                                </p:cTn>
                              </p:par>
                              <p:par>
                                <p:cTn id="72" presetID="4" presetClass="entr" presetSubtype="16" fill="hold" grpId="0" nodeType="withEffect">
                                  <p:stCondLst>
                                    <p:cond delay="0"/>
                                  </p:stCondLst>
                                  <p:childTnLst>
                                    <p:set>
                                      <p:cBhvr>
                                        <p:cTn id="73" dur="1" fill="hold">
                                          <p:stCondLst>
                                            <p:cond delay="0"/>
                                          </p:stCondLst>
                                        </p:cTn>
                                        <p:tgtEl>
                                          <p:spTgt spid="13319"/>
                                        </p:tgtEl>
                                        <p:attrNameLst>
                                          <p:attrName>style.visibility</p:attrName>
                                        </p:attrNameLst>
                                      </p:cBhvr>
                                      <p:to>
                                        <p:strVal val="visible"/>
                                      </p:to>
                                    </p:set>
                                    <p:animEffect transition="in" filter="box(in)">
                                      <p:cBhvr>
                                        <p:cTn id="74" dur="500"/>
                                        <p:tgtEl>
                                          <p:spTgt spid="13319"/>
                                        </p:tgtEl>
                                      </p:cBhvr>
                                    </p:animEffect>
                                  </p:childTnLst>
                                </p:cTn>
                              </p:par>
                            </p:childTnLst>
                          </p:cTn>
                        </p:par>
                      </p:childTnLst>
                    </p:cTn>
                  </p:par>
                  <p:par>
                    <p:cTn id="75" fill="hold">
                      <p:stCondLst>
                        <p:cond delay="indefinite"/>
                      </p:stCondLst>
                      <p:childTnLst>
                        <p:par>
                          <p:cTn id="76" fill="hold">
                            <p:stCondLst>
                              <p:cond delay="0"/>
                            </p:stCondLst>
                            <p:childTnLst>
                              <p:par>
                                <p:cTn id="77" presetID="4" presetClass="entr" presetSubtype="16" fill="hold" grpId="0" nodeType="clickEffect">
                                  <p:stCondLst>
                                    <p:cond delay="0"/>
                                  </p:stCondLst>
                                  <p:childTnLst>
                                    <p:set>
                                      <p:cBhvr>
                                        <p:cTn id="78" dur="1" fill="hold">
                                          <p:stCondLst>
                                            <p:cond delay="0"/>
                                          </p:stCondLst>
                                        </p:cTn>
                                        <p:tgtEl>
                                          <p:spTgt spid="35"/>
                                        </p:tgtEl>
                                        <p:attrNameLst>
                                          <p:attrName>style.visibility</p:attrName>
                                        </p:attrNameLst>
                                      </p:cBhvr>
                                      <p:to>
                                        <p:strVal val="visible"/>
                                      </p:to>
                                    </p:set>
                                    <p:animEffect transition="in" filter="box(in)">
                                      <p:cBhvr>
                                        <p:cTn id="79" dur="500"/>
                                        <p:tgtEl>
                                          <p:spTgt spid="35"/>
                                        </p:tgtEl>
                                      </p:cBhvr>
                                    </p:animEffect>
                                  </p:childTnLst>
                                </p:cTn>
                              </p:par>
                            </p:childTnLst>
                          </p:cTn>
                        </p:par>
                      </p:childTnLst>
                    </p:cTn>
                  </p:par>
                  <p:par>
                    <p:cTn id="80" fill="hold">
                      <p:stCondLst>
                        <p:cond delay="indefinite"/>
                      </p:stCondLst>
                      <p:childTnLst>
                        <p:par>
                          <p:cTn id="81" fill="hold">
                            <p:stCondLst>
                              <p:cond delay="0"/>
                            </p:stCondLst>
                            <p:childTnLst>
                              <p:par>
                                <p:cTn id="82" presetID="4" presetClass="entr" presetSubtype="16" fill="hold" grpId="0" nodeType="clickEffect">
                                  <p:stCondLst>
                                    <p:cond delay="0"/>
                                  </p:stCondLst>
                                  <p:childTnLst>
                                    <p:set>
                                      <p:cBhvr>
                                        <p:cTn id="83" dur="1" fill="hold">
                                          <p:stCondLst>
                                            <p:cond delay="0"/>
                                          </p:stCondLst>
                                        </p:cTn>
                                        <p:tgtEl>
                                          <p:spTgt spid="36"/>
                                        </p:tgtEl>
                                        <p:attrNameLst>
                                          <p:attrName>style.visibility</p:attrName>
                                        </p:attrNameLst>
                                      </p:cBhvr>
                                      <p:to>
                                        <p:strVal val="visible"/>
                                      </p:to>
                                    </p:set>
                                    <p:animEffect transition="in" filter="box(in)">
                                      <p:cBhvr>
                                        <p:cTn id="84" dur="500"/>
                                        <p:tgtEl>
                                          <p:spTgt spid="36"/>
                                        </p:tgtEl>
                                      </p:cBhvr>
                                    </p:animEffect>
                                  </p:childTnLst>
                                </p:cTn>
                              </p:par>
                            </p:childTnLst>
                          </p:cTn>
                        </p:par>
                      </p:childTnLst>
                    </p:cTn>
                  </p:par>
                  <p:par>
                    <p:cTn id="85" fill="hold">
                      <p:stCondLst>
                        <p:cond delay="indefinite"/>
                      </p:stCondLst>
                      <p:childTnLst>
                        <p:par>
                          <p:cTn id="86" fill="hold">
                            <p:stCondLst>
                              <p:cond delay="0"/>
                            </p:stCondLst>
                            <p:childTnLst>
                              <p:par>
                                <p:cTn id="87" presetID="4" presetClass="entr" presetSubtype="16" fill="hold" grpId="0" nodeType="clickEffect">
                                  <p:stCondLst>
                                    <p:cond delay="0"/>
                                  </p:stCondLst>
                                  <p:childTnLst>
                                    <p:set>
                                      <p:cBhvr>
                                        <p:cTn id="88" dur="1" fill="hold">
                                          <p:stCondLst>
                                            <p:cond delay="0"/>
                                          </p:stCondLst>
                                        </p:cTn>
                                        <p:tgtEl>
                                          <p:spTgt spid="39"/>
                                        </p:tgtEl>
                                        <p:attrNameLst>
                                          <p:attrName>style.visibility</p:attrName>
                                        </p:attrNameLst>
                                      </p:cBhvr>
                                      <p:to>
                                        <p:strVal val="visible"/>
                                      </p:to>
                                    </p:set>
                                    <p:animEffect transition="in" filter="box(in)">
                                      <p:cBhvr>
                                        <p:cTn id="89" dur="500"/>
                                        <p:tgtEl>
                                          <p:spTgt spid="39"/>
                                        </p:tgtEl>
                                      </p:cBhvr>
                                    </p:animEffect>
                                  </p:childTnLst>
                                </p:cTn>
                              </p:par>
                              <p:par>
                                <p:cTn id="90" presetID="4" presetClass="entr" presetSubtype="16" fill="hold" grpId="0" nodeType="withEffect">
                                  <p:stCondLst>
                                    <p:cond delay="0"/>
                                  </p:stCondLst>
                                  <p:childTnLst>
                                    <p:set>
                                      <p:cBhvr>
                                        <p:cTn id="91" dur="1" fill="hold">
                                          <p:stCondLst>
                                            <p:cond delay="0"/>
                                          </p:stCondLst>
                                        </p:cTn>
                                        <p:tgtEl>
                                          <p:spTgt spid="40"/>
                                        </p:tgtEl>
                                        <p:attrNameLst>
                                          <p:attrName>style.visibility</p:attrName>
                                        </p:attrNameLst>
                                      </p:cBhvr>
                                      <p:to>
                                        <p:strVal val="visible"/>
                                      </p:to>
                                    </p:set>
                                    <p:animEffect transition="in" filter="box(in)">
                                      <p:cBhvr>
                                        <p:cTn id="92" dur="500"/>
                                        <p:tgtEl>
                                          <p:spTgt spid="40"/>
                                        </p:tgtEl>
                                      </p:cBhvr>
                                    </p:animEffect>
                                  </p:childTnLst>
                                </p:cTn>
                              </p:par>
                              <p:par>
                                <p:cTn id="93" presetID="4" presetClass="entr" presetSubtype="16" fill="hold" grpId="0" nodeType="withEffect">
                                  <p:stCondLst>
                                    <p:cond delay="0"/>
                                  </p:stCondLst>
                                  <p:childTnLst>
                                    <p:set>
                                      <p:cBhvr>
                                        <p:cTn id="94" dur="1" fill="hold">
                                          <p:stCondLst>
                                            <p:cond delay="0"/>
                                          </p:stCondLst>
                                        </p:cTn>
                                        <p:tgtEl>
                                          <p:spTgt spid="41"/>
                                        </p:tgtEl>
                                        <p:attrNameLst>
                                          <p:attrName>style.visibility</p:attrName>
                                        </p:attrNameLst>
                                      </p:cBhvr>
                                      <p:to>
                                        <p:strVal val="visible"/>
                                      </p:to>
                                    </p:set>
                                    <p:animEffect transition="in" filter="box(in)">
                                      <p:cBhvr>
                                        <p:cTn id="95" dur="500"/>
                                        <p:tgtEl>
                                          <p:spTgt spid="41"/>
                                        </p:tgtEl>
                                      </p:cBhvr>
                                    </p:animEffect>
                                  </p:childTnLst>
                                </p:cTn>
                              </p:par>
                              <p:par>
                                <p:cTn id="96" presetID="4" presetClass="entr" presetSubtype="16" fill="hold" grpId="0" nodeType="withEffect">
                                  <p:stCondLst>
                                    <p:cond delay="0"/>
                                  </p:stCondLst>
                                  <p:childTnLst>
                                    <p:set>
                                      <p:cBhvr>
                                        <p:cTn id="97" dur="1" fill="hold">
                                          <p:stCondLst>
                                            <p:cond delay="0"/>
                                          </p:stCondLst>
                                        </p:cTn>
                                        <p:tgtEl>
                                          <p:spTgt spid="43"/>
                                        </p:tgtEl>
                                        <p:attrNameLst>
                                          <p:attrName>style.visibility</p:attrName>
                                        </p:attrNameLst>
                                      </p:cBhvr>
                                      <p:to>
                                        <p:strVal val="visible"/>
                                      </p:to>
                                    </p:set>
                                    <p:animEffect transition="in" filter="box(in)">
                                      <p:cBhvr>
                                        <p:cTn id="98" dur="500"/>
                                        <p:tgtEl>
                                          <p:spTgt spid="43"/>
                                        </p:tgtEl>
                                      </p:cBhvr>
                                    </p:animEffect>
                                  </p:childTnLst>
                                </p:cTn>
                              </p:par>
                            </p:childTnLst>
                          </p:cTn>
                        </p:par>
                      </p:childTnLst>
                    </p:cTn>
                  </p:par>
                  <p:par>
                    <p:cTn id="99" fill="hold">
                      <p:stCondLst>
                        <p:cond delay="indefinite"/>
                      </p:stCondLst>
                      <p:childTnLst>
                        <p:par>
                          <p:cTn id="100" fill="hold">
                            <p:stCondLst>
                              <p:cond delay="0"/>
                            </p:stCondLst>
                            <p:childTnLst>
                              <p:par>
                                <p:cTn id="101" presetID="4" presetClass="entr" presetSubtype="16" fill="hold" grpId="0" nodeType="clickEffect">
                                  <p:stCondLst>
                                    <p:cond delay="0"/>
                                  </p:stCondLst>
                                  <p:childTnLst>
                                    <p:set>
                                      <p:cBhvr>
                                        <p:cTn id="102" dur="1" fill="hold">
                                          <p:stCondLst>
                                            <p:cond delay="0"/>
                                          </p:stCondLst>
                                        </p:cTn>
                                        <p:tgtEl>
                                          <p:spTgt spid="33"/>
                                        </p:tgtEl>
                                        <p:attrNameLst>
                                          <p:attrName>style.visibility</p:attrName>
                                        </p:attrNameLst>
                                      </p:cBhvr>
                                      <p:to>
                                        <p:strVal val="visible"/>
                                      </p:to>
                                    </p:set>
                                    <p:animEffect transition="in" filter="box(in)">
                                      <p:cBhvr>
                                        <p:cTn id="103" dur="500"/>
                                        <p:tgtEl>
                                          <p:spTgt spid="33"/>
                                        </p:tgtEl>
                                      </p:cBhvr>
                                    </p:animEffect>
                                  </p:childTnLst>
                                </p:cTn>
                              </p:par>
                            </p:childTnLst>
                          </p:cTn>
                        </p:par>
                      </p:childTnLst>
                    </p:cTn>
                  </p:par>
                  <p:par>
                    <p:cTn id="104" fill="hold">
                      <p:stCondLst>
                        <p:cond delay="indefinite"/>
                      </p:stCondLst>
                      <p:childTnLst>
                        <p:par>
                          <p:cTn id="105" fill="hold">
                            <p:stCondLst>
                              <p:cond delay="0"/>
                            </p:stCondLst>
                            <p:childTnLst>
                              <p:par>
                                <p:cTn id="106" presetID="4" presetClass="entr" presetSubtype="16" fill="hold" grpId="0" nodeType="clickEffect">
                                  <p:stCondLst>
                                    <p:cond delay="0"/>
                                  </p:stCondLst>
                                  <p:childTnLst>
                                    <p:set>
                                      <p:cBhvr>
                                        <p:cTn id="107" dur="1" fill="hold">
                                          <p:stCondLst>
                                            <p:cond delay="0"/>
                                          </p:stCondLst>
                                        </p:cTn>
                                        <p:tgtEl>
                                          <p:spTgt spid="37"/>
                                        </p:tgtEl>
                                        <p:attrNameLst>
                                          <p:attrName>style.visibility</p:attrName>
                                        </p:attrNameLst>
                                      </p:cBhvr>
                                      <p:to>
                                        <p:strVal val="visible"/>
                                      </p:to>
                                    </p:set>
                                    <p:animEffect transition="in" filter="box(in)">
                                      <p:cBhvr>
                                        <p:cTn id="108" dur="500"/>
                                        <p:tgtEl>
                                          <p:spTgt spid="37"/>
                                        </p:tgtEl>
                                      </p:cBhvr>
                                    </p:animEffect>
                                  </p:childTnLst>
                                </p:cTn>
                              </p:par>
                            </p:childTnLst>
                          </p:cTn>
                        </p:par>
                      </p:childTnLst>
                    </p:cTn>
                  </p:par>
                  <p:par>
                    <p:cTn id="109" fill="hold">
                      <p:stCondLst>
                        <p:cond delay="indefinite"/>
                      </p:stCondLst>
                      <p:childTnLst>
                        <p:par>
                          <p:cTn id="110" fill="hold">
                            <p:stCondLst>
                              <p:cond delay="0"/>
                            </p:stCondLst>
                            <p:childTnLst>
                              <p:par>
                                <p:cTn id="111" presetID="4" presetClass="entr" presetSubtype="16" fill="hold" grpId="0" nodeType="clickEffect">
                                  <p:stCondLst>
                                    <p:cond delay="0"/>
                                  </p:stCondLst>
                                  <p:childTnLst>
                                    <p:set>
                                      <p:cBhvr>
                                        <p:cTn id="112" dur="1" fill="hold">
                                          <p:stCondLst>
                                            <p:cond delay="0"/>
                                          </p:stCondLst>
                                        </p:cTn>
                                        <p:tgtEl>
                                          <p:spTgt spid="38"/>
                                        </p:tgtEl>
                                        <p:attrNameLst>
                                          <p:attrName>style.visibility</p:attrName>
                                        </p:attrNameLst>
                                      </p:cBhvr>
                                      <p:to>
                                        <p:strVal val="visible"/>
                                      </p:to>
                                    </p:set>
                                    <p:animEffect transition="in" filter="box(in)">
                                      <p:cBhvr>
                                        <p:cTn id="113"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7" grpId="0"/>
      <p:bldP spid="13319" grpId="0"/>
      <p:bldP spid="13328" grpId="0" animBg="1"/>
      <p:bldP spid="13328" grpId="1" animBg="1"/>
      <p:bldP spid="13329" grpId="0"/>
      <p:bldP spid="13329" grpId="1"/>
      <p:bldP spid="13330" grpId="0"/>
      <p:bldP spid="13330" grpId="1"/>
      <p:bldP spid="13331" grpId="0"/>
      <p:bldP spid="13331" grpId="1"/>
      <p:bldP spid="13338" grpId="0"/>
      <p:bldP spid="13338" grpId="1"/>
      <p:bldP spid="27" grpId="0"/>
      <p:bldP spid="28" grpId="0"/>
      <p:bldP spid="29" grpId="0"/>
      <p:bldP spid="30" grpId="0"/>
      <p:bldP spid="32" grpId="0"/>
      <p:bldP spid="32" grpId="1"/>
      <p:bldP spid="33" grpId="0"/>
      <p:bldP spid="34" grpId="0"/>
      <p:bldP spid="35" grpId="0"/>
      <p:bldP spid="36" grpId="0"/>
      <p:bldP spid="37" grpId="0"/>
      <p:bldP spid="38" grpId="0"/>
      <p:bldP spid="39" grpId="0" animBg="1"/>
      <p:bldP spid="40" grpId="0"/>
      <p:bldP spid="41" grpId="0"/>
      <p:bldP spid="4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Text Box 5"/>
          <p:cNvSpPr txBox="1">
            <a:spLocks noChangeArrowheads="1"/>
          </p:cNvSpPr>
          <p:nvPr/>
        </p:nvSpPr>
        <p:spPr bwMode="auto">
          <a:xfrm>
            <a:off x="481012" y="2514600"/>
            <a:ext cx="7672388" cy="430887"/>
          </a:xfrm>
          <a:prstGeom prst="rect">
            <a:avLst/>
          </a:prstGeom>
          <a:noFill/>
          <a:ln w="9525">
            <a:noFill/>
            <a:miter lim="800000"/>
            <a:headEnd/>
            <a:tailEnd/>
          </a:ln>
        </p:spPr>
        <p:txBody>
          <a:bodyPr wrap="square">
            <a:spAutoFit/>
          </a:bodyPr>
          <a:lstStyle/>
          <a:p>
            <a:pPr>
              <a:spcBef>
                <a:spcPct val="50000"/>
              </a:spcBef>
            </a:pPr>
            <a:r>
              <a:rPr lang="zh-CN" altLang="en-US" sz="2200" b="1" dirty="0">
                <a:latin typeface="+mn-ea"/>
                <a:ea typeface="+mn-ea"/>
              </a:rPr>
              <a:t>定义 </a:t>
            </a:r>
            <a:r>
              <a:rPr lang="en-US" altLang="zh-CN" sz="2200" b="1" dirty="0">
                <a:latin typeface="+mn-ea"/>
                <a:ea typeface="+mn-ea"/>
              </a:rPr>
              <a:t>4.3 </a:t>
            </a:r>
            <a:r>
              <a:rPr lang="zh-CN" altLang="en-US" sz="2200" b="1" dirty="0">
                <a:latin typeface="+mn-ea"/>
                <a:ea typeface="+mn-ea"/>
              </a:rPr>
              <a:t>设文法</a:t>
            </a:r>
            <a:r>
              <a:rPr lang="en-US" altLang="zh-CN" sz="2200" b="1" dirty="0">
                <a:latin typeface="+mn-ea"/>
                <a:ea typeface="+mn-ea"/>
              </a:rPr>
              <a:t>G</a:t>
            </a:r>
            <a:r>
              <a:rPr lang="zh-CN" altLang="en-US" sz="2200" b="1" dirty="0">
                <a:latin typeface="+mn-ea"/>
                <a:ea typeface="+mn-ea"/>
              </a:rPr>
              <a:t>＝</a:t>
            </a:r>
            <a:r>
              <a:rPr lang="en-US" altLang="zh-CN" sz="2200" b="1" dirty="0">
                <a:latin typeface="+mn-ea"/>
                <a:ea typeface="+mn-ea"/>
              </a:rPr>
              <a:t>(V</a:t>
            </a:r>
            <a:r>
              <a:rPr lang="en-US" altLang="zh-CN" sz="2200" b="1" baseline="-30000" dirty="0">
                <a:latin typeface="+mn-ea"/>
                <a:ea typeface="+mn-ea"/>
              </a:rPr>
              <a:t>N</a:t>
            </a:r>
            <a:r>
              <a:rPr lang="en-US" altLang="zh-CN" sz="2200" b="1" dirty="0">
                <a:latin typeface="+mn-ea"/>
                <a:ea typeface="+mn-ea"/>
              </a:rPr>
              <a:t>,V</a:t>
            </a:r>
            <a:r>
              <a:rPr lang="en-US" altLang="zh-CN" sz="2200" b="1" baseline="-30000" dirty="0">
                <a:latin typeface="+mn-ea"/>
                <a:ea typeface="+mn-ea"/>
              </a:rPr>
              <a:t>T</a:t>
            </a:r>
            <a:r>
              <a:rPr lang="en-US" altLang="zh-CN" sz="2200" b="1" dirty="0">
                <a:latin typeface="+mn-ea"/>
                <a:ea typeface="+mn-ea"/>
              </a:rPr>
              <a:t>,P,S)</a:t>
            </a:r>
            <a:r>
              <a:rPr lang="zh-CN" altLang="en-US" sz="2200" b="1" dirty="0">
                <a:latin typeface="+mn-ea"/>
                <a:ea typeface="+mn-ea"/>
              </a:rPr>
              <a:t>，</a:t>
            </a:r>
            <a:r>
              <a:rPr lang="en-US" altLang="zh-CN" sz="2200" b="1" dirty="0">
                <a:latin typeface="+mn-ea"/>
                <a:ea typeface="+mn-ea"/>
              </a:rPr>
              <a:t>A∈V</a:t>
            </a:r>
            <a:r>
              <a:rPr lang="en-US" altLang="zh-CN" sz="2200" b="1" baseline="-30000" dirty="0">
                <a:latin typeface="+mn-ea"/>
                <a:ea typeface="+mn-ea"/>
              </a:rPr>
              <a:t>N </a:t>
            </a:r>
            <a:r>
              <a:rPr lang="zh-CN" altLang="en-US" sz="2200" b="1" dirty="0">
                <a:latin typeface="+mn-ea"/>
                <a:ea typeface="+mn-ea"/>
              </a:rPr>
              <a:t>，</a:t>
            </a:r>
            <a:r>
              <a:rPr lang="en-US" altLang="zh-CN" sz="2200" b="1" dirty="0" err="1">
                <a:latin typeface="+mn-ea"/>
                <a:ea typeface="+mn-ea"/>
              </a:rPr>
              <a:t>A→α∈P</a:t>
            </a:r>
            <a:r>
              <a:rPr lang="zh-CN" altLang="en-US" sz="2200" b="1" dirty="0">
                <a:latin typeface="+mn-ea"/>
                <a:ea typeface="+mn-ea"/>
              </a:rPr>
              <a:t>，则 </a:t>
            </a:r>
          </a:p>
        </p:txBody>
      </p:sp>
      <p:sp>
        <p:nvSpPr>
          <p:cNvPr id="14340" name="Text Box 20"/>
          <p:cNvSpPr txBox="1">
            <a:spLocks noChangeArrowheads="1"/>
          </p:cNvSpPr>
          <p:nvPr/>
        </p:nvSpPr>
        <p:spPr bwMode="auto">
          <a:xfrm>
            <a:off x="481012" y="3367088"/>
            <a:ext cx="2409825" cy="430887"/>
          </a:xfrm>
          <a:prstGeom prst="rect">
            <a:avLst/>
          </a:prstGeom>
          <a:noFill/>
          <a:ln w="9525">
            <a:noFill/>
            <a:miter lim="800000"/>
            <a:headEnd/>
            <a:tailEnd/>
          </a:ln>
        </p:spPr>
        <p:txBody>
          <a:bodyPr>
            <a:spAutoFit/>
          </a:bodyPr>
          <a:lstStyle/>
          <a:p>
            <a:pPr>
              <a:spcBef>
                <a:spcPct val="50000"/>
              </a:spcBef>
            </a:pPr>
            <a:r>
              <a:rPr lang="en-US" altLang="zh-CN" sz="2200" b="1">
                <a:solidFill>
                  <a:srgbClr val="FF6600"/>
                </a:solidFill>
                <a:latin typeface="+mn-ea"/>
                <a:ea typeface="+mn-ea"/>
                <a:sym typeface="Symbol" pitchFamily="18" charset="2"/>
              </a:rPr>
              <a:t>SELECT(A→α)</a:t>
            </a:r>
            <a:r>
              <a:rPr lang="en-US" altLang="zh-CN" sz="2200" b="1">
                <a:latin typeface="+mn-ea"/>
                <a:ea typeface="+mn-ea"/>
                <a:sym typeface="Symbol" pitchFamily="18" charset="2"/>
              </a:rPr>
              <a:t>=</a:t>
            </a:r>
            <a:endParaRPr lang="en-US" altLang="zh-CN" sz="2200" b="1">
              <a:latin typeface="+mn-ea"/>
              <a:ea typeface="+mn-ea"/>
            </a:endParaRPr>
          </a:p>
        </p:txBody>
      </p:sp>
      <p:sp>
        <p:nvSpPr>
          <p:cNvPr id="14341" name="Text Box 21"/>
          <p:cNvSpPr txBox="1">
            <a:spLocks noChangeArrowheads="1"/>
          </p:cNvSpPr>
          <p:nvPr/>
        </p:nvSpPr>
        <p:spPr bwMode="auto">
          <a:xfrm>
            <a:off x="2798762" y="3143250"/>
            <a:ext cx="5811838" cy="430887"/>
          </a:xfrm>
          <a:prstGeom prst="rect">
            <a:avLst/>
          </a:prstGeom>
          <a:noFill/>
          <a:ln w="9525">
            <a:noFill/>
            <a:miter lim="800000"/>
            <a:headEnd/>
            <a:tailEnd/>
          </a:ln>
        </p:spPr>
        <p:txBody>
          <a:bodyPr wrap="square">
            <a:spAutoFit/>
          </a:bodyPr>
          <a:lstStyle/>
          <a:p>
            <a:pPr algn="l">
              <a:spcBef>
                <a:spcPct val="50000"/>
              </a:spcBef>
            </a:pPr>
            <a:r>
              <a:rPr lang="en-US" altLang="zh-CN" sz="2200" b="1" dirty="0">
                <a:latin typeface="+mn-ea"/>
                <a:ea typeface="+mn-ea"/>
              </a:rPr>
              <a:t>FIRST(α</a:t>
            </a:r>
            <a:r>
              <a:rPr lang="zh-CN" altLang="en-US" sz="2200" b="1" dirty="0">
                <a:latin typeface="+mn-ea"/>
                <a:ea typeface="+mn-ea"/>
              </a:rPr>
              <a:t>）                    </a:t>
            </a:r>
            <a:r>
              <a:rPr lang="en-US" altLang="zh-CN" sz="2200" b="1" dirty="0">
                <a:latin typeface="+mn-ea"/>
                <a:ea typeface="+mn-ea"/>
              </a:rPr>
              <a:t>(</a:t>
            </a:r>
            <a:r>
              <a:rPr lang="en-US" altLang="zh-CN" sz="2200" b="1" dirty="0" err="1">
                <a:latin typeface="+mn-ea"/>
                <a:ea typeface="+mn-ea"/>
              </a:rPr>
              <a:t>α</a:t>
            </a:r>
            <a:r>
              <a:rPr lang="en-US" altLang="zh-CN" sz="2200" b="1" dirty="0" err="1">
                <a:latin typeface="+mn-ea"/>
                <a:ea typeface="+mn-ea"/>
                <a:sym typeface="Symbol" pitchFamily="18" charset="2"/>
              </a:rPr>
              <a:t></a:t>
            </a:r>
            <a:r>
              <a:rPr lang="en-US" altLang="zh-CN" sz="2200" b="1" dirty="0" err="1">
                <a:latin typeface="+mn-ea"/>
                <a:ea typeface="+mn-ea"/>
              </a:rPr>
              <a:t>ε</a:t>
            </a:r>
            <a:r>
              <a:rPr lang="en-US" altLang="zh-CN" sz="2200" b="1" dirty="0">
                <a:latin typeface="+mn-ea"/>
                <a:ea typeface="+mn-ea"/>
                <a:sym typeface="Symbol" pitchFamily="18" charset="2"/>
              </a:rPr>
              <a:t>)</a:t>
            </a:r>
          </a:p>
        </p:txBody>
      </p:sp>
      <p:sp>
        <p:nvSpPr>
          <p:cNvPr id="14342" name="Text Box 22"/>
          <p:cNvSpPr txBox="1">
            <a:spLocks noChangeArrowheads="1"/>
          </p:cNvSpPr>
          <p:nvPr/>
        </p:nvSpPr>
        <p:spPr bwMode="auto">
          <a:xfrm>
            <a:off x="2733674" y="3660775"/>
            <a:ext cx="5648325" cy="430887"/>
          </a:xfrm>
          <a:prstGeom prst="rect">
            <a:avLst/>
          </a:prstGeom>
          <a:noFill/>
          <a:ln w="9525">
            <a:noFill/>
            <a:miter lim="800000"/>
            <a:headEnd/>
            <a:tailEnd/>
          </a:ln>
        </p:spPr>
        <p:txBody>
          <a:bodyPr wrap="square">
            <a:spAutoFit/>
          </a:bodyPr>
          <a:lstStyle/>
          <a:p>
            <a:pPr algn="l">
              <a:spcBef>
                <a:spcPct val="50000"/>
              </a:spcBef>
            </a:pPr>
            <a:r>
              <a:rPr lang="en-US" altLang="zh-CN" sz="2200" b="1" dirty="0">
                <a:latin typeface="+mn-ea"/>
                <a:ea typeface="+mn-ea"/>
                <a:sym typeface="Symbol" pitchFamily="18" charset="2"/>
              </a:rPr>
              <a:t>(FIRST(α)</a:t>
            </a:r>
            <a:r>
              <a:rPr lang="zh-CN" altLang="en-US" sz="2200" b="1" dirty="0">
                <a:latin typeface="+mn-ea"/>
                <a:ea typeface="+mn-ea"/>
                <a:sym typeface="Symbol" pitchFamily="18" charset="2"/>
              </a:rPr>
              <a:t>－</a:t>
            </a:r>
            <a:r>
              <a:rPr lang="en-US" altLang="zh-CN" sz="2200" b="1" dirty="0">
                <a:latin typeface="+mn-ea"/>
                <a:ea typeface="+mn-ea"/>
                <a:sym typeface="Symbol" pitchFamily="18" charset="2"/>
              </a:rPr>
              <a:t>{ε})∪FOLLOW(A)  (</a:t>
            </a:r>
            <a:r>
              <a:rPr lang="en-US" altLang="zh-CN" sz="2200" b="1" dirty="0" err="1">
                <a:latin typeface="+mn-ea"/>
                <a:ea typeface="+mn-ea"/>
                <a:sym typeface="Symbol" pitchFamily="18" charset="2"/>
              </a:rPr>
              <a:t>α</a:t>
            </a:r>
            <a:r>
              <a:rPr lang="en-US" altLang="zh-CN" sz="2200" b="1" dirty="0" err="1">
                <a:latin typeface="+mn-ea"/>
                <a:ea typeface="+mn-ea"/>
              </a:rPr>
              <a:t>ε</a:t>
            </a:r>
            <a:r>
              <a:rPr lang="en-US" altLang="zh-CN" sz="2200" b="1" dirty="0">
                <a:latin typeface="+mn-ea"/>
                <a:ea typeface="+mn-ea"/>
                <a:sym typeface="Symbol" pitchFamily="18" charset="2"/>
              </a:rPr>
              <a:t>)</a:t>
            </a:r>
          </a:p>
        </p:txBody>
      </p:sp>
      <p:sp>
        <p:nvSpPr>
          <p:cNvPr id="14343" name="AutoShape 24"/>
          <p:cNvSpPr>
            <a:spLocks/>
          </p:cNvSpPr>
          <p:nvPr/>
        </p:nvSpPr>
        <p:spPr bwMode="auto">
          <a:xfrm>
            <a:off x="2754312" y="3338592"/>
            <a:ext cx="76200" cy="609600"/>
          </a:xfrm>
          <a:prstGeom prst="leftBrace">
            <a:avLst>
              <a:gd name="adj1" fmla="val 66667"/>
              <a:gd name="adj2" fmla="val 50000"/>
            </a:avLst>
          </a:prstGeom>
          <a:noFill/>
          <a:ln w="31750">
            <a:solidFill>
              <a:schemeClr val="tx1"/>
            </a:solidFill>
            <a:miter lim="800000"/>
            <a:headEnd/>
            <a:tailEnd/>
          </a:ln>
        </p:spPr>
        <p:txBody>
          <a:bodyPr wrap="none" anchor="ctr"/>
          <a:lstStyle/>
          <a:p>
            <a:endParaRPr lang="zh-CN" altLang="en-US" sz="2200">
              <a:latin typeface="+mn-ea"/>
              <a:ea typeface="+mn-ea"/>
            </a:endParaRPr>
          </a:p>
        </p:txBody>
      </p:sp>
      <p:sp>
        <p:nvSpPr>
          <p:cNvPr id="14344" name="Rectangle 25"/>
          <p:cNvSpPr>
            <a:spLocks noChangeArrowheads="1"/>
          </p:cNvSpPr>
          <p:nvPr/>
        </p:nvSpPr>
        <p:spPr bwMode="auto">
          <a:xfrm>
            <a:off x="609600" y="4800600"/>
            <a:ext cx="7780338" cy="914400"/>
          </a:xfrm>
          <a:prstGeom prst="rect">
            <a:avLst/>
          </a:prstGeom>
          <a:solidFill>
            <a:srgbClr val="CCCCFF">
              <a:alpha val="50195"/>
            </a:srgbClr>
          </a:solidFill>
          <a:ln w="9525">
            <a:noFill/>
            <a:miter lim="800000"/>
            <a:headEnd/>
            <a:tailEnd/>
          </a:ln>
        </p:spPr>
        <p:txBody>
          <a:bodyPr wrap="none" anchor="ctr"/>
          <a:lstStyle/>
          <a:p>
            <a:endParaRPr lang="zh-CN" altLang="en-US" sz="2200">
              <a:latin typeface="+mn-ea"/>
              <a:ea typeface="+mn-ea"/>
            </a:endParaRPr>
          </a:p>
        </p:txBody>
      </p:sp>
      <p:sp>
        <p:nvSpPr>
          <p:cNvPr id="33818" name="Text Box 26"/>
          <p:cNvSpPr txBox="1">
            <a:spLocks noChangeArrowheads="1"/>
          </p:cNvSpPr>
          <p:nvPr/>
        </p:nvSpPr>
        <p:spPr bwMode="auto">
          <a:xfrm>
            <a:off x="658813" y="4724400"/>
            <a:ext cx="7673975" cy="910186"/>
          </a:xfrm>
          <a:prstGeom prst="rect">
            <a:avLst/>
          </a:prstGeom>
          <a:noFill/>
          <a:ln w="9525">
            <a:noFill/>
            <a:miter lim="800000"/>
            <a:headEnd/>
            <a:tailEnd/>
          </a:ln>
          <a:effectLst/>
        </p:spPr>
        <p:txBody>
          <a:bodyPr>
            <a:spAutoFit/>
          </a:bodyPr>
          <a:lstStyle/>
          <a:p>
            <a:pPr indent="519113" algn="l">
              <a:lnSpc>
                <a:spcPct val="130000"/>
              </a:lnSpc>
              <a:spcBef>
                <a:spcPct val="50000"/>
              </a:spcBef>
              <a:defRPr/>
            </a:pPr>
            <a:r>
              <a:rPr lang="en-US" altLang="zh-CN" sz="2200" b="1" dirty="0">
                <a:solidFill>
                  <a:srgbClr val="CC6600"/>
                </a:solidFill>
                <a:latin typeface="+mn-ea"/>
                <a:ea typeface="+mn-ea"/>
                <a:sym typeface="Symbol" pitchFamily="18" charset="2"/>
              </a:rPr>
              <a:t>SELECT(</a:t>
            </a:r>
            <a:r>
              <a:rPr lang="en-US" altLang="zh-CN" sz="2200" b="1" dirty="0" err="1">
                <a:solidFill>
                  <a:srgbClr val="CC6600"/>
                </a:solidFill>
                <a:latin typeface="+mn-ea"/>
                <a:ea typeface="+mn-ea"/>
                <a:sym typeface="Symbol" pitchFamily="18" charset="2"/>
              </a:rPr>
              <a:t>A→α</a:t>
            </a:r>
            <a:r>
              <a:rPr lang="en-US" altLang="zh-CN" sz="2200" b="1" dirty="0">
                <a:solidFill>
                  <a:srgbClr val="CC6600"/>
                </a:solidFill>
                <a:latin typeface="+mn-ea"/>
                <a:ea typeface="+mn-ea"/>
                <a:sym typeface="Symbol" pitchFamily="18" charset="2"/>
              </a:rPr>
              <a:t>)</a:t>
            </a:r>
            <a:r>
              <a:rPr lang="zh-CN" altLang="en-US" sz="2200" b="1" dirty="0">
                <a:solidFill>
                  <a:srgbClr val="CC6600"/>
                </a:solidFill>
                <a:latin typeface="+mn-ea"/>
                <a:ea typeface="+mn-ea"/>
                <a:sym typeface="Symbol" pitchFamily="18" charset="2"/>
              </a:rPr>
              <a:t>称为规则</a:t>
            </a:r>
            <a:r>
              <a:rPr lang="en-US" altLang="zh-CN" sz="2200" b="1" dirty="0" err="1">
                <a:solidFill>
                  <a:srgbClr val="CC6600"/>
                </a:solidFill>
                <a:latin typeface="+mn-ea"/>
                <a:ea typeface="+mn-ea"/>
                <a:sym typeface="Symbol" pitchFamily="18" charset="2"/>
              </a:rPr>
              <a:t>A→α</a:t>
            </a:r>
            <a:r>
              <a:rPr lang="zh-CN" altLang="en-US" sz="2200" b="1" dirty="0">
                <a:solidFill>
                  <a:srgbClr val="CC6600"/>
                </a:solidFill>
                <a:latin typeface="+mn-ea"/>
                <a:ea typeface="+mn-ea"/>
                <a:sym typeface="Symbol" pitchFamily="18" charset="2"/>
              </a:rPr>
              <a:t>的选择集。它</a:t>
            </a:r>
            <a:r>
              <a:rPr lang="zh-CN" altLang="en-US" sz="2200" b="1" dirty="0">
                <a:solidFill>
                  <a:srgbClr val="CC6600"/>
                </a:solidFill>
                <a:effectLst>
                  <a:outerShdw blurRad="38100" dist="38100" dir="2700000" algn="tl">
                    <a:srgbClr val="C0C0C0"/>
                  </a:outerShdw>
                </a:effectLst>
                <a:latin typeface="+mn-ea"/>
                <a:ea typeface="+mn-ea"/>
              </a:rPr>
              <a:t>是</a:t>
            </a:r>
            <a:r>
              <a:rPr lang="en-US" altLang="zh-CN" sz="2200" b="1" dirty="0">
                <a:solidFill>
                  <a:srgbClr val="CC6600"/>
                </a:solidFill>
                <a:effectLst>
                  <a:outerShdw blurRad="38100" dist="38100" dir="2700000" algn="tl">
                    <a:srgbClr val="C0C0C0"/>
                  </a:outerShdw>
                </a:effectLst>
                <a:latin typeface="+mn-ea"/>
                <a:ea typeface="+mn-ea"/>
              </a:rPr>
              <a:t>FIRST(α)</a:t>
            </a:r>
            <a:r>
              <a:rPr lang="zh-CN" altLang="en-US" sz="2200" b="1" dirty="0">
                <a:solidFill>
                  <a:srgbClr val="CC6600"/>
                </a:solidFill>
                <a:effectLst>
                  <a:outerShdw blurRad="38100" dist="38100" dir="2700000" algn="tl">
                    <a:srgbClr val="C0C0C0"/>
                  </a:outerShdw>
                </a:effectLst>
                <a:latin typeface="+mn-ea"/>
                <a:ea typeface="+mn-ea"/>
              </a:rPr>
              <a:t>和</a:t>
            </a:r>
            <a:r>
              <a:rPr lang="en-US" altLang="zh-CN" sz="2200" b="1" dirty="0">
                <a:solidFill>
                  <a:srgbClr val="CC6600"/>
                </a:solidFill>
                <a:latin typeface="+mn-ea"/>
                <a:ea typeface="+mn-ea"/>
              </a:rPr>
              <a:t>FOLLOW(A)</a:t>
            </a:r>
            <a:r>
              <a:rPr lang="zh-CN" altLang="en-US" sz="2200" b="1" dirty="0">
                <a:solidFill>
                  <a:srgbClr val="CC6600"/>
                </a:solidFill>
                <a:latin typeface="+mn-ea"/>
                <a:ea typeface="+mn-ea"/>
              </a:rPr>
              <a:t>组成，是</a:t>
            </a:r>
            <a:r>
              <a:rPr lang="zh-CN" altLang="en-US" sz="2200" b="1" dirty="0">
                <a:solidFill>
                  <a:srgbClr val="CC6600"/>
                </a:solidFill>
                <a:effectLst>
                  <a:outerShdw blurRad="38100" dist="38100" dir="2700000" algn="tl">
                    <a:srgbClr val="C0C0C0"/>
                  </a:outerShdw>
                </a:effectLst>
                <a:latin typeface="+mn-ea"/>
                <a:ea typeface="+mn-ea"/>
              </a:rPr>
              <a:t>终结符号集</a:t>
            </a:r>
            <a:r>
              <a:rPr lang="en-US" altLang="zh-CN" sz="2200" b="1" dirty="0">
                <a:solidFill>
                  <a:srgbClr val="CC6600"/>
                </a:solidFill>
                <a:latin typeface="+mn-ea"/>
                <a:ea typeface="+mn-ea"/>
              </a:rPr>
              <a:t>V</a:t>
            </a:r>
            <a:r>
              <a:rPr lang="en-US" altLang="zh-CN" sz="2200" b="1" baseline="-6000" dirty="0">
                <a:solidFill>
                  <a:srgbClr val="CC6600"/>
                </a:solidFill>
                <a:latin typeface="+mn-ea"/>
                <a:ea typeface="+mn-ea"/>
              </a:rPr>
              <a:t>T</a:t>
            </a:r>
            <a:r>
              <a:rPr lang="zh-CN" altLang="en-US" sz="2200" b="1" dirty="0">
                <a:solidFill>
                  <a:srgbClr val="CC6600"/>
                </a:solidFill>
                <a:effectLst>
                  <a:outerShdw blurRad="38100" dist="38100" dir="2700000" algn="tl">
                    <a:srgbClr val="C0C0C0"/>
                  </a:outerShdw>
                </a:effectLst>
                <a:latin typeface="+mn-ea"/>
                <a:ea typeface="+mn-ea"/>
              </a:rPr>
              <a:t>的子集。</a:t>
            </a:r>
          </a:p>
        </p:txBody>
      </p:sp>
      <p:sp>
        <p:nvSpPr>
          <p:cNvPr id="14346" name="Text Box 28"/>
          <p:cNvSpPr txBox="1">
            <a:spLocks noChangeArrowheads="1"/>
          </p:cNvSpPr>
          <p:nvPr/>
        </p:nvSpPr>
        <p:spPr bwMode="auto">
          <a:xfrm>
            <a:off x="457200" y="1125538"/>
            <a:ext cx="8023225" cy="1257204"/>
          </a:xfrm>
          <a:prstGeom prst="rect">
            <a:avLst/>
          </a:prstGeom>
          <a:noFill/>
          <a:ln w="9525">
            <a:noFill/>
            <a:miter lim="800000"/>
            <a:headEnd/>
            <a:tailEnd/>
          </a:ln>
        </p:spPr>
        <p:txBody>
          <a:bodyPr>
            <a:spAutoFit/>
          </a:bodyPr>
          <a:lstStyle/>
          <a:p>
            <a:pPr indent="519113" algn="l">
              <a:lnSpc>
                <a:spcPct val="120000"/>
              </a:lnSpc>
              <a:spcBef>
                <a:spcPct val="50000"/>
              </a:spcBef>
            </a:pPr>
            <a:r>
              <a:rPr lang="zh-CN" altLang="en-US" sz="2200" b="1" dirty="0">
                <a:solidFill>
                  <a:srgbClr val="CC6600"/>
                </a:solidFill>
                <a:latin typeface="+mn-ea"/>
                <a:ea typeface="+mn-ea"/>
              </a:rPr>
              <a:t>使用统一的方法来选择使用规则，即当某规则右部能推导出空时，将其</a:t>
            </a:r>
            <a:r>
              <a:rPr lang="en-US" altLang="zh-CN" sz="2200" b="1" dirty="0">
                <a:solidFill>
                  <a:srgbClr val="CC6600"/>
                </a:solidFill>
                <a:latin typeface="+mn-ea"/>
                <a:ea typeface="+mn-ea"/>
              </a:rPr>
              <a:t>FIRST</a:t>
            </a:r>
            <a:r>
              <a:rPr lang="zh-CN" altLang="en-US" sz="2200" b="1" dirty="0">
                <a:solidFill>
                  <a:srgbClr val="CC6600"/>
                </a:solidFill>
                <a:latin typeface="+mn-ea"/>
                <a:ea typeface="+mn-ea"/>
              </a:rPr>
              <a:t>和</a:t>
            </a:r>
            <a:r>
              <a:rPr lang="en-US" altLang="zh-CN" sz="2200" b="1" dirty="0">
                <a:solidFill>
                  <a:srgbClr val="CC6600"/>
                </a:solidFill>
                <a:latin typeface="+mn-ea"/>
                <a:ea typeface="+mn-ea"/>
              </a:rPr>
              <a:t>FOLLOW</a:t>
            </a:r>
            <a:r>
              <a:rPr lang="zh-CN" altLang="en-US" sz="2200" b="1" dirty="0">
                <a:solidFill>
                  <a:srgbClr val="CC6600"/>
                </a:solidFill>
                <a:latin typeface="+mn-ea"/>
                <a:ea typeface="+mn-ea"/>
              </a:rPr>
              <a:t>这</a:t>
            </a:r>
            <a:r>
              <a:rPr lang="en-US" altLang="zh-CN" sz="2200" b="1" dirty="0">
                <a:solidFill>
                  <a:srgbClr val="CC6600"/>
                </a:solidFill>
                <a:latin typeface="+mn-ea"/>
                <a:ea typeface="+mn-ea"/>
              </a:rPr>
              <a:t>2</a:t>
            </a:r>
            <a:r>
              <a:rPr lang="zh-CN" altLang="en-US" sz="2200" b="1" dirty="0">
                <a:solidFill>
                  <a:srgbClr val="CC6600"/>
                </a:solidFill>
                <a:latin typeface="+mn-ea"/>
                <a:ea typeface="+mn-ea"/>
              </a:rPr>
              <a:t>个集合合并考虑，以确定在什么情况下选择该规则。</a:t>
            </a:r>
          </a:p>
        </p:txBody>
      </p:sp>
      <p:sp>
        <p:nvSpPr>
          <p:cNvPr id="14347" name="Text Box 29"/>
          <p:cNvSpPr txBox="1">
            <a:spLocks noChangeArrowheads="1"/>
          </p:cNvSpPr>
          <p:nvPr/>
        </p:nvSpPr>
        <p:spPr bwMode="auto">
          <a:xfrm>
            <a:off x="7467600" y="3048000"/>
            <a:ext cx="381000" cy="430887"/>
          </a:xfrm>
          <a:prstGeom prst="rect">
            <a:avLst/>
          </a:prstGeom>
          <a:noFill/>
          <a:ln w="9525">
            <a:noFill/>
            <a:miter lim="800000"/>
            <a:headEnd/>
            <a:tailEnd/>
          </a:ln>
        </p:spPr>
        <p:txBody>
          <a:bodyPr>
            <a:spAutoFit/>
          </a:bodyPr>
          <a:lstStyle/>
          <a:p>
            <a:pPr>
              <a:spcBef>
                <a:spcPct val="50000"/>
              </a:spcBef>
            </a:pPr>
            <a:r>
              <a:rPr lang="en-US" altLang="zh-CN" sz="2200" dirty="0">
                <a:latin typeface="+mn-ea"/>
                <a:ea typeface="+mn-ea"/>
              </a:rPr>
              <a:t>*</a:t>
            </a:r>
          </a:p>
        </p:txBody>
      </p:sp>
      <p:sp>
        <p:nvSpPr>
          <p:cNvPr id="14348" name="Text Box 30"/>
          <p:cNvSpPr txBox="1">
            <a:spLocks noChangeArrowheads="1"/>
          </p:cNvSpPr>
          <p:nvPr/>
        </p:nvSpPr>
        <p:spPr bwMode="auto">
          <a:xfrm>
            <a:off x="7391400" y="3548063"/>
            <a:ext cx="381000" cy="430887"/>
          </a:xfrm>
          <a:prstGeom prst="rect">
            <a:avLst/>
          </a:prstGeom>
          <a:noFill/>
          <a:ln w="9525">
            <a:noFill/>
            <a:miter lim="800000"/>
            <a:headEnd/>
            <a:tailEnd/>
          </a:ln>
        </p:spPr>
        <p:txBody>
          <a:bodyPr>
            <a:spAutoFit/>
          </a:bodyPr>
          <a:lstStyle/>
          <a:p>
            <a:pPr>
              <a:spcBef>
                <a:spcPct val="50000"/>
              </a:spcBef>
            </a:pPr>
            <a:r>
              <a:rPr lang="en-US" altLang="zh-CN" sz="2200" dirty="0">
                <a:latin typeface="+mn-ea"/>
                <a:ea typeface="+mn-ea"/>
              </a:rPr>
              <a:t>*</a:t>
            </a:r>
          </a:p>
        </p:txBody>
      </p:sp>
      <p:sp>
        <p:nvSpPr>
          <p:cNvPr id="14349" name="Text Box 31"/>
          <p:cNvSpPr txBox="1">
            <a:spLocks noChangeArrowheads="1"/>
          </p:cNvSpPr>
          <p:nvPr/>
        </p:nvSpPr>
        <p:spPr bwMode="auto">
          <a:xfrm>
            <a:off x="7467600" y="3159125"/>
            <a:ext cx="381000" cy="430887"/>
          </a:xfrm>
          <a:prstGeom prst="rect">
            <a:avLst/>
          </a:prstGeom>
          <a:noFill/>
          <a:ln w="9525">
            <a:noFill/>
            <a:miter lim="800000"/>
            <a:headEnd/>
            <a:tailEnd/>
          </a:ln>
        </p:spPr>
        <p:txBody>
          <a:bodyPr>
            <a:spAutoFit/>
          </a:bodyPr>
          <a:lstStyle/>
          <a:p>
            <a:pPr>
              <a:spcBef>
                <a:spcPct val="50000"/>
              </a:spcBef>
            </a:pPr>
            <a:r>
              <a:rPr lang="en-US" altLang="zh-CN" sz="2200" dirty="0">
                <a:latin typeface="+mn-ea"/>
                <a:ea typeface="+mn-ea"/>
              </a:rPr>
              <a:t>\</a:t>
            </a:r>
          </a:p>
        </p:txBody>
      </p:sp>
      <p:sp>
        <p:nvSpPr>
          <p:cNvPr id="14" name="Rectangle 21"/>
          <p:cNvSpPr txBox="1">
            <a:spLocks noChangeArrowheads="1"/>
          </p:cNvSpPr>
          <p:nvPr/>
        </p:nvSpPr>
        <p:spPr>
          <a:xfrm>
            <a:off x="609600" y="304800"/>
            <a:ext cx="5867400" cy="5334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800" b="1" kern="0" dirty="0">
                <a:solidFill>
                  <a:srgbClr val="0000FF"/>
                </a:solidFill>
                <a:latin typeface="Times New Roman" pitchFamily="18" charset="0"/>
                <a:ea typeface="黑体" pitchFamily="2" charset="-122"/>
                <a:cs typeface="+mj-cs"/>
              </a:rPr>
              <a:t>SELECT</a:t>
            </a:r>
            <a:r>
              <a:rPr lang="zh-CN" altLang="en-US" sz="2800" b="1" kern="0" noProof="0" dirty="0">
                <a:solidFill>
                  <a:srgbClr val="0000FF"/>
                </a:solidFill>
                <a:latin typeface="Times New Roman" pitchFamily="18" charset="0"/>
                <a:ea typeface="黑体" pitchFamily="2" charset="-122"/>
                <a:cs typeface="+mj-cs"/>
              </a:rPr>
              <a:t>集的定义</a:t>
            </a:r>
            <a:endParaRPr kumimoji="0" lang="zh-CN" altLang="en-US" sz="2800" b="1" i="0" u="none" strike="noStrike" kern="0" cap="none" spc="0" normalizeH="0" baseline="0" noProof="0" dirty="0">
              <a:ln>
                <a:noFill/>
              </a:ln>
              <a:solidFill>
                <a:srgbClr val="0000FF"/>
              </a:solidFill>
              <a:effectLst/>
              <a:uLnTx/>
              <a:uFillTx/>
              <a:latin typeface="Times New Roman" pitchFamily="18" charset="0"/>
              <a:ea typeface="黑体" pitchFamily="2" charset="-122"/>
              <a:cs typeface="+mj-cs"/>
            </a:endParaRPr>
          </a:p>
        </p:txBody>
      </p:sp>
      <p:sp>
        <p:nvSpPr>
          <p:cNvPr id="15" name="灯片编号占位符 1"/>
          <p:cNvSpPr>
            <a:spLocks noGrp="1"/>
          </p:cNvSpPr>
          <p:nvPr>
            <p:ph type="sldNum" sz="quarter" idx="12"/>
          </p:nvPr>
        </p:nvSpPr>
        <p:spPr>
          <a:xfrm>
            <a:off x="6477000" y="6248400"/>
            <a:ext cx="2133600" cy="244475"/>
          </a:xfrm>
          <a:noFill/>
        </p:spPr>
        <p:txBody>
          <a:bodyPr/>
          <a:lstStyle/>
          <a:p>
            <a:fld id="{839FBB37-DA21-41D7-80D2-273F8EEF57F0}" type="slidenum">
              <a:rPr lang="en-US" altLang="zh-CN" smtClean="0">
                <a:ea typeface="宋体" charset="-122"/>
              </a:rPr>
              <a:pPr/>
              <a:t>13</a:t>
            </a:fld>
            <a:endParaRPr lang="en-US" altLang="zh-CN" dirty="0">
              <a:ea typeface="宋体" charset="-122"/>
            </a:endParaRP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灯片编号占位符 1"/>
          <p:cNvSpPr>
            <a:spLocks noGrp="1"/>
          </p:cNvSpPr>
          <p:nvPr>
            <p:ph type="sldNum" sz="quarter" idx="12"/>
          </p:nvPr>
        </p:nvSpPr>
        <p:spPr>
          <a:noFill/>
        </p:spPr>
        <p:txBody>
          <a:bodyPr/>
          <a:lstStyle/>
          <a:p>
            <a:fld id="{CA63F7A3-1304-471F-8EC1-95E17FBB66B7}" type="slidenum">
              <a:rPr lang="en-US" altLang="zh-CN" smtClean="0">
                <a:ea typeface="宋体" charset="-122"/>
              </a:rPr>
              <a:pPr/>
              <a:t>14</a:t>
            </a:fld>
            <a:endParaRPr lang="en-US" altLang="zh-CN">
              <a:ea typeface="宋体" charset="-122"/>
            </a:endParaRPr>
          </a:p>
        </p:txBody>
      </p:sp>
      <p:sp>
        <p:nvSpPr>
          <p:cNvPr id="15363" name="Text Box 2"/>
          <p:cNvSpPr txBox="1">
            <a:spLocks noChangeArrowheads="1"/>
          </p:cNvSpPr>
          <p:nvPr/>
        </p:nvSpPr>
        <p:spPr bwMode="auto">
          <a:xfrm>
            <a:off x="533400" y="907363"/>
            <a:ext cx="7696200" cy="1988237"/>
          </a:xfrm>
          <a:prstGeom prst="rect">
            <a:avLst/>
          </a:prstGeom>
          <a:noFill/>
          <a:ln w="9525">
            <a:noFill/>
            <a:miter lim="800000"/>
            <a:headEnd/>
            <a:tailEnd/>
          </a:ln>
        </p:spPr>
        <p:txBody>
          <a:bodyPr>
            <a:spAutoFit/>
          </a:bodyPr>
          <a:lstStyle/>
          <a:p>
            <a:pPr marL="660400" indent="-660400">
              <a:lnSpc>
                <a:spcPct val="130000"/>
              </a:lnSpc>
              <a:spcBef>
                <a:spcPct val="20000"/>
              </a:spcBef>
            </a:pPr>
            <a:r>
              <a:rPr lang="zh-CN" altLang="en-US" sz="2200" b="1" dirty="0">
                <a:latin typeface="+mn-ea"/>
                <a:ea typeface="+mn-ea"/>
              </a:rPr>
              <a:t>定义 </a:t>
            </a:r>
            <a:r>
              <a:rPr lang="en-US" altLang="zh-CN" sz="2200" b="1" dirty="0">
                <a:latin typeface="+mn-ea"/>
                <a:ea typeface="+mn-ea"/>
              </a:rPr>
              <a:t>4.4  </a:t>
            </a:r>
            <a:r>
              <a:rPr lang="zh-CN" altLang="en-US" sz="2200" b="1" dirty="0">
                <a:latin typeface="+mn-ea"/>
                <a:ea typeface="+mn-ea"/>
              </a:rPr>
              <a:t>文法</a:t>
            </a:r>
            <a:r>
              <a:rPr lang="en-US" altLang="zh-CN" sz="2200" b="1" dirty="0">
                <a:latin typeface="+mn-ea"/>
                <a:ea typeface="+mn-ea"/>
              </a:rPr>
              <a:t>G</a:t>
            </a:r>
            <a:r>
              <a:rPr lang="zh-CN" altLang="en-US" sz="2200" b="1" dirty="0">
                <a:latin typeface="+mn-ea"/>
                <a:ea typeface="+mn-ea"/>
              </a:rPr>
              <a:t>是</a:t>
            </a:r>
            <a:r>
              <a:rPr lang="en-US" altLang="zh-CN" sz="2200" b="1" dirty="0">
                <a:solidFill>
                  <a:srgbClr val="FF6600"/>
                </a:solidFill>
                <a:latin typeface="+mn-ea"/>
                <a:ea typeface="+mn-ea"/>
              </a:rPr>
              <a:t>LL(1)</a:t>
            </a:r>
            <a:r>
              <a:rPr lang="zh-CN" altLang="en-US" sz="2200" b="1" dirty="0">
                <a:solidFill>
                  <a:srgbClr val="FF6600"/>
                </a:solidFill>
                <a:latin typeface="+mn-ea"/>
                <a:ea typeface="+mn-ea"/>
              </a:rPr>
              <a:t>文法</a:t>
            </a:r>
            <a:r>
              <a:rPr lang="zh-CN" altLang="en-US" sz="2200" b="1" dirty="0">
                <a:latin typeface="+mn-ea"/>
                <a:ea typeface="+mn-ea"/>
              </a:rPr>
              <a:t>的充分必要条件是文法</a:t>
            </a:r>
            <a:r>
              <a:rPr lang="en-US" altLang="zh-CN" sz="2200" b="1" dirty="0">
                <a:latin typeface="+mn-ea"/>
                <a:ea typeface="+mn-ea"/>
              </a:rPr>
              <a:t>G</a:t>
            </a:r>
            <a:r>
              <a:rPr lang="zh-CN" altLang="en-US" sz="2200" b="1" dirty="0">
                <a:latin typeface="+mn-ea"/>
                <a:ea typeface="+mn-ea"/>
              </a:rPr>
              <a:t>每个</a:t>
            </a:r>
            <a:r>
              <a:rPr lang="en-US" altLang="zh-CN" sz="2200" b="1" dirty="0">
                <a:latin typeface="+mn-ea"/>
                <a:ea typeface="+mn-ea"/>
              </a:rPr>
              <a:t>U→α</a:t>
            </a:r>
            <a:r>
              <a:rPr lang="en-US" altLang="zh-CN" sz="2200" b="1" baseline="-30000" dirty="0">
                <a:latin typeface="+mn-ea"/>
                <a:ea typeface="+mn-ea"/>
              </a:rPr>
              <a:t>1</a:t>
            </a:r>
            <a:r>
              <a:rPr lang="en-US" altLang="zh-CN" sz="2200" b="1" dirty="0">
                <a:latin typeface="+mn-ea"/>
                <a:ea typeface="+mn-ea"/>
              </a:rPr>
              <a:t>︱α</a:t>
            </a:r>
            <a:r>
              <a:rPr lang="en-US" altLang="zh-CN" sz="2200" b="1" baseline="-30000" dirty="0">
                <a:latin typeface="+mn-ea"/>
                <a:ea typeface="+mn-ea"/>
              </a:rPr>
              <a:t>2</a:t>
            </a:r>
            <a:r>
              <a:rPr lang="en-US" altLang="zh-CN" sz="2200" b="1" dirty="0">
                <a:latin typeface="+mn-ea"/>
                <a:ea typeface="+mn-ea"/>
              </a:rPr>
              <a:t>︱···︱</a:t>
            </a:r>
            <a:r>
              <a:rPr lang="en-US" altLang="zh-CN" sz="2200" b="1" dirty="0" err="1">
                <a:latin typeface="+mn-ea"/>
                <a:ea typeface="+mn-ea"/>
              </a:rPr>
              <a:t>α</a:t>
            </a:r>
            <a:r>
              <a:rPr lang="en-US" altLang="zh-CN" sz="2200" b="1" baseline="-30000" dirty="0" err="1">
                <a:latin typeface="+mn-ea"/>
                <a:ea typeface="+mn-ea"/>
              </a:rPr>
              <a:t>n</a:t>
            </a:r>
            <a:r>
              <a:rPr lang="zh-CN" altLang="en-US" sz="2200" b="1" dirty="0">
                <a:latin typeface="+mn-ea"/>
                <a:ea typeface="+mn-ea"/>
              </a:rPr>
              <a:t>规则，满足下列条件：</a:t>
            </a:r>
          </a:p>
          <a:p>
            <a:pPr marL="660400" indent="-660400" algn="ctr">
              <a:lnSpc>
                <a:spcPct val="130000"/>
              </a:lnSpc>
              <a:spcBef>
                <a:spcPct val="20000"/>
              </a:spcBef>
            </a:pPr>
            <a:r>
              <a:rPr lang="en-US" altLang="zh-CN" sz="2200" b="1" dirty="0">
                <a:latin typeface="+mn-ea"/>
                <a:ea typeface="+mn-ea"/>
              </a:rPr>
              <a:t>SELECT(</a:t>
            </a:r>
            <a:r>
              <a:rPr lang="en-US" altLang="zh-CN" sz="2200" b="1" dirty="0" err="1">
                <a:latin typeface="+mn-ea"/>
                <a:ea typeface="+mn-ea"/>
              </a:rPr>
              <a:t>U→α</a:t>
            </a:r>
            <a:r>
              <a:rPr lang="en-US" altLang="zh-CN" sz="2200" b="1" baseline="-10000" dirty="0" err="1">
                <a:latin typeface="+mn-ea"/>
                <a:ea typeface="+mn-ea"/>
              </a:rPr>
              <a:t>i</a:t>
            </a:r>
            <a:r>
              <a:rPr lang="en-US" altLang="zh-CN" sz="2200" b="1" dirty="0">
                <a:latin typeface="+mn-ea"/>
                <a:ea typeface="+mn-ea"/>
              </a:rPr>
              <a:t>)∩SELECT(</a:t>
            </a:r>
            <a:r>
              <a:rPr lang="en-US" altLang="zh-CN" sz="2200" b="1" dirty="0" err="1">
                <a:latin typeface="+mn-ea"/>
                <a:ea typeface="+mn-ea"/>
              </a:rPr>
              <a:t>U→α</a:t>
            </a:r>
            <a:r>
              <a:rPr lang="en-US" altLang="zh-CN" sz="2200" b="1" baseline="-10000" dirty="0" err="1">
                <a:latin typeface="+mn-ea"/>
                <a:ea typeface="+mn-ea"/>
              </a:rPr>
              <a:t>j</a:t>
            </a:r>
            <a:r>
              <a:rPr lang="en-US" altLang="zh-CN" sz="2200" b="1" dirty="0">
                <a:latin typeface="+mn-ea"/>
                <a:ea typeface="+mn-ea"/>
              </a:rPr>
              <a:t>)</a:t>
            </a:r>
            <a:r>
              <a:rPr lang="zh-CN" altLang="en-US" sz="2200" b="1" dirty="0">
                <a:latin typeface="+mn-ea"/>
                <a:ea typeface="+mn-ea"/>
              </a:rPr>
              <a:t>＝</a:t>
            </a:r>
            <a:r>
              <a:rPr lang="en-US" altLang="zh-CN" sz="2200" b="1" dirty="0">
                <a:latin typeface="+mn-ea"/>
                <a:ea typeface="+mn-ea"/>
              </a:rPr>
              <a:t>Φ</a:t>
            </a:r>
          </a:p>
          <a:p>
            <a:pPr marL="660400" indent="-660400" algn="ctr">
              <a:lnSpc>
                <a:spcPct val="130000"/>
              </a:lnSpc>
              <a:spcBef>
                <a:spcPct val="20000"/>
              </a:spcBef>
            </a:pPr>
            <a:r>
              <a:rPr lang="zh-CN" altLang="en-US" sz="2200" b="1" dirty="0">
                <a:latin typeface="+mn-ea"/>
                <a:ea typeface="+mn-ea"/>
              </a:rPr>
              <a:t>（</a:t>
            </a:r>
            <a:r>
              <a:rPr lang="en-US" altLang="zh-CN" sz="2200" b="1" dirty="0" err="1">
                <a:latin typeface="+mn-ea"/>
                <a:ea typeface="+mn-ea"/>
              </a:rPr>
              <a:t>i≠j</a:t>
            </a:r>
            <a:r>
              <a:rPr lang="en-US" altLang="zh-CN" sz="2200" b="1" dirty="0">
                <a:latin typeface="+mn-ea"/>
                <a:ea typeface="+mn-ea"/>
              </a:rPr>
              <a:t> </a:t>
            </a:r>
            <a:r>
              <a:rPr lang="zh-CN" altLang="en-US" sz="2200" b="1" dirty="0">
                <a:latin typeface="+mn-ea"/>
                <a:ea typeface="+mn-ea"/>
              </a:rPr>
              <a:t>，</a:t>
            </a:r>
            <a:r>
              <a:rPr lang="en-US" altLang="zh-CN" sz="2200" b="1" dirty="0">
                <a:latin typeface="+mn-ea"/>
                <a:ea typeface="+mn-ea"/>
              </a:rPr>
              <a:t>1≤i≤n</a:t>
            </a:r>
            <a:r>
              <a:rPr lang="zh-CN" altLang="en-US" sz="2200" b="1" dirty="0">
                <a:latin typeface="+mn-ea"/>
                <a:ea typeface="+mn-ea"/>
              </a:rPr>
              <a:t>，</a:t>
            </a:r>
            <a:r>
              <a:rPr lang="en-US" altLang="zh-CN" sz="2200" b="1" dirty="0">
                <a:latin typeface="+mn-ea"/>
                <a:ea typeface="+mn-ea"/>
              </a:rPr>
              <a:t>1≤j≤n</a:t>
            </a:r>
            <a:r>
              <a:rPr lang="zh-CN" altLang="en-US" sz="2200" b="1" dirty="0">
                <a:latin typeface="+mn-ea"/>
                <a:ea typeface="+mn-ea"/>
              </a:rPr>
              <a:t>） </a:t>
            </a:r>
          </a:p>
        </p:txBody>
      </p:sp>
      <p:sp>
        <p:nvSpPr>
          <p:cNvPr id="15364" name="Rectangle 3"/>
          <p:cNvSpPr>
            <a:spLocks noChangeArrowheads="1"/>
          </p:cNvSpPr>
          <p:nvPr/>
        </p:nvSpPr>
        <p:spPr bwMode="auto">
          <a:xfrm>
            <a:off x="381000" y="2971800"/>
            <a:ext cx="4330700" cy="430887"/>
          </a:xfrm>
          <a:prstGeom prst="rect">
            <a:avLst/>
          </a:prstGeom>
          <a:noFill/>
          <a:ln w="9525">
            <a:noFill/>
            <a:miter lim="800000"/>
            <a:headEnd/>
            <a:tailEnd/>
          </a:ln>
        </p:spPr>
        <p:txBody>
          <a:bodyPr>
            <a:spAutoFit/>
          </a:bodyPr>
          <a:lstStyle/>
          <a:p>
            <a:r>
              <a:rPr lang="zh-CN" altLang="en-US" sz="2200" b="1" dirty="0">
                <a:latin typeface="+mn-ea"/>
                <a:ea typeface="+mn-ea"/>
              </a:rPr>
              <a:t>确定的自顶向下语法分析思想：</a:t>
            </a:r>
          </a:p>
        </p:txBody>
      </p:sp>
      <p:sp>
        <p:nvSpPr>
          <p:cNvPr id="15365" name="Text Box 6"/>
          <p:cNvSpPr txBox="1">
            <a:spLocks noChangeArrowheads="1"/>
          </p:cNvSpPr>
          <p:nvPr/>
        </p:nvSpPr>
        <p:spPr bwMode="auto">
          <a:xfrm>
            <a:off x="381000" y="3429000"/>
            <a:ext cx="8196263" cy="2191369"/>
          </a:xfrm>
          <a:prstGeom prst="rect">
            <a:avLst/>
          </a:prstGeom>
          <a:noFill/>
          <a:ln w="9525">
            <a:noFill/>
            <a:miter lim="800000"/>
            <a:headEnd/>
            <a:tailEnd/>
          </a:ln>
        </p:spPr>
        <p:txBody>
          <a:bodyPr wrap="square">
            <a:spAutoFit/>
          </a:bodyPr>
          <a:lstStyle/>
          <a:p>
            <a:pPr indent="595313" algn="l">
              <a:lnSpc>
                <a:spcPct val="120000"/>
              </a:lnSpc>
              <a:spcBef>
                <a:spcPct val="20000"/>
              </a:spcBef>
            </a:pPr>
            <a:r>
              <a:rPr lang="zh-CN" altLang="en-US" sz="2200" b="1" dirty="0">
                <a:latin typeface="+mn-ea"/>
                <a:ea typeface="+mn-ea"/>
              </a:rPr>
              <a:t>假定文法</a:t>
            </a:r>
            <a:r>
              <a:rPr lang="en-US" altLang="zh-CN" sz="2200" b="1" dirty="0">
                <a:latin typeface="+mn-ea"/>
                <a:ea typeface="+mn-ea"/>
              </a:rPr>
              <a:t>G</a:t>
            </a:r>
            <a:r>
              <a:rPr lang="zh-CN" altLang="en-US" sz="2200" b="1" dirty="0">
                <a:latin typeface="+mn-ea"/>
                <a:ea typeface="+mn-ea"/>
              </a:rPr>
              <a:t>是</a:t>
            </a:r>
            <a:r>
              <a:rPr lang="en-US" altLang="zh-CN" sz="2200" b="1" dirty="0">
                <a:latin typeface="+mn-ea"/>
                <a:ea typeface="+mn-ea"/>
              </a:rPr>
              <a:t>LL(1)</a:t>
            </a:r>
            <a:r>
              <a:rPr lang="zh-CN" altLang="en-US" sz="2200" b="1" dirty="0">
                <a:latin typeface="+mn-ea"/>
                <a:ea typeface="+mn-ea"/>
              </a:rPr>
              <a:t>文法，在</a:t>
            </a:r>
            <a:r>
              <a:rPr lang="en-US" altLang="zh-CN" sz="2200" b="1" dirty="0" err="1">
                <a:latin typeface="+mn-ea"/>
                <a:ea typeface="+mn-ea"/>
              </a:rPr>
              <a:t>S</a:t>
            </a:r>
            <a:r>
              <a:rPr lang="en-US" altLang="zh-CN" sz="2200" b="1" dirty="0" err="1">
                <a:latin typeface="+mn-ea"/>
                <a:ea typeface="+mn-ea"/>
                <a:sym typeface="Symbol" pitchFamily="18" charset="2"/>
              </a:rPr>
              <a:t></a:t>
            </a:r>
            <a:r>
              <a:rPr lang="en-US" altLang="zh-CN" sz="2200" b="1" dirty="0" err="1">
                <a:latin typeface="+mn-ea"/>
                <a:ea typeface="+mn-ea"/>
              </a:rPr>
              <a:t>α</a:t>
            </a:r>
            <a:r>
              <a:rPr lang="en-US" altLang="zh-CN" sz="2200" b="1" dirty="0">
                <a:latin typeface="+mn-ea"/>
                <a:ea typeface="+mn-ea"/>
              </a:rPr>
              <a:t> </a:t>
            </a:r>
            <a:r>
              <a:rPr lang="zh-CN" altLang="en-US" sz="2200" b="1" dirty="0">
                <a:latin typeface="+mn-ea"/>
                <a:ea typeface="+mn-ea"/>
              </a:rPr>
              <a:t>最左推导过程中，遇到选用</a:t>
            </a:r>
            <a:r>
              <a:rPr lang="en-US" altLang="zh-CN" sz="2200" b="1" dirty="0">
                <a:latin typeface="+mn-ea"/>
                <a:ea typeface="+mn-ea"/>
              </a:rPr>
              <a:t>U</a:t>
            </a:r>
            <a:r>
              <a:rPr lang="zh-CN" altLang="en-US" sz="2200" b="1" dirty="0">
                <a:latin typeface="+mn-ea"/>
                <a:ea typeface="+mn-ea"/>
              </a:rPr>
              <a:t>规则时，如果输入串</a:t>
            </a:r>
            <a:r>
              <a:rPr lang="en-US" altLang="zh-CN" sz="2200" b="1" dirty="0">
                <a:latin typeface="+mn-ea"/>
                <a:ea typeface="+mn-ea"/>
              </a:rPr>
              <a:t>α </a:t>
            </a:r>
            <a:r>
              <a:rPr lang="zh-CN" altLang="en-US" sz="2200" b="1" dirty="0">
                <a:latin typeface="+mn-ea"/>
                <a:ea typeface="+mn-ea"/>
              </a:rPr>
              <a:t>的当前符号</a:t>
            </a:r>
            <a:r>
              <a:rPr lang="en-US" altLang="zh-CN" sz="2200" b="1" dirty="0">
                <a:latin typeface="+mn-ea"/>
                <a:ea typeface="+mn-ea"/>
              </a:rPr>
              <a:t>a</a:t>
            </a:r>
            <a:r>
              <a:rPr lang="zh-CN" altLang="en-US" sz="2200" b="1" dirty="0">
                <a:latin typeface="+mn-ea"/>
                <a:ea typeface="+mn-ea"/>
              </a:rPr>
              <a:t>，属于某个</a:t>
            </a:r>
            <a:r>
              <a:rPr lang="en-US" altLang="zh-CN" sz="2200" b="1" dirty="0">
                <a:latin typeface="+mn-ea"/>
                <a:ea typeface="+mn-ea"/>
              </a:rPr>
              <a:t>U</a:t>
            </a:r>
            <a:r>
              <a:rPr lang="zh-CN" altLang="en-US" sz="2200" b="1" dirty="0">
                <a:latin typeface="+mn-ea"/>
                <a:ea typeface="+mn-ea"/>
              </a:rPr>
              <a:t>规则的 </a:t>
            </a:r>
            <a:r>
              <a:rPr lang="en-US" altLang="zh-CN" sz="2200" b="1" dirty="0">
                <a:latin typeface="+mn-ea"/>
                <a:ea typeface="+mn-ea"/>
              </a:rPr>
              <a:t>SELECT(</a:t>
            </a:r>
            <a:r>
              <a:rPr lang="en-US" altLang="zh-CN" sz="2200" b="1" dirty="0" err="1">
                <a:latin typeface="+mn-ea"/>
                <a:ea typeface="+mn-ea"/>
              </a:rPr>
              <a:t>U→α</a:t>
            </a:r>
            <a:r>
              <a:rPr lang="en-US" altLang="zh-CN" sz="2200" b="1" baseline="-10000" dirty="0" err="1">
                <a:latin typeface="+mn-ea"/>
                <a:ea typeface="+mn-ea"/>
              </a:rPr>
              <a:t>i</a:t>
            </a:r>
            <a:r>
              <a:rPr lang="en-US" altLang="zh-CN" sz="2200" b="1" dirty="0">
                <a:latin typeface="+mn-ea"/>
                <a:ea typeface="+mn-ea"/>
              </a:rPr>
              <a:t>)</a:t>
            </a:r>
            <a:r>
              <a:rPr lang="zh-CN" altLang="en-US" sz="2200" b="1" dirty="0">
                <a:latin typeface="+mn-ea"/>
                <a:ea typeface="+mn-ea"/>
              </a:rPr>
              <a:t>，则采用</a:t>
            </a:r>
            <a:r>
              <a:rPr lang="en-US" altLang="zh-CN" sz="2200" b="1" dirty="0" err="1">
                <a:latin typeface="+mn-ea"/>
                <a:ea typeface="+mn-ea"/>
              </a:rPr>
              <a:t>U→α</a:t>
            </a:r>
            <a:r>
              <a:rPr lang="en-US" altLang="zh-CN" sz="2200" b="1" baseline="-10000" dirty="0" err="1">
                <a:latin typeface="+mn-ea"/>
                <a:ea typeface="+mn-ea"/>
              </a:rPr>
              <a:t>i</a:t>
            </a:r>
            <a:r>
              <a:rPr lang="zh-CN" altLang="en-US" sz="2200" b="1" dirty="0">
                <a:latin typeface="+mn-ea"/>
                <a:ea typeface="+mn-ea"/>
              </a:rPr>
              <a:t>进行唯一可能正确的推导。</a:t>
            </a:r>
          </a:p>
          <a:p>
            <a:pPr indent="595313" algn="l">
              <a:lnSpc>
                <a:spcPct val="120000"/>
              </a:lnSpc>
              <a:spcBef>
                <a:spcPct val="20000"/>
              </a:spcBef>
            </a:pPr>
            <a:r>
              <a:rPr lang="zh-CN" altLang="en-US" sz="2200" b="1" dirty="0">
                <a:latin typeface="+mn-ea"/>
                <a:ea typeface="+mn-ea"/>
              </a:rPr>
              <a:t>如果当前符号</a:t>
            </a:r>
            <a:r>
              <a:rPr lang="en-US" altLang="zh-CN" sz="2200" b="1" dirty="0">
                <a:latin typeface="+mn-ea"/>
                <a:ea typeface="+mn-ea"/>
              </a:rPr>
              <a:t>a</a:t>
            </a:r>
            <a:r>
              <a:rPr lang="zh-CN" altLang="en-US" sz="2200" b="1" dirty="0">
                <a:latin typeface="+mn-ea"/>
                <a:ea typeface="+mn-ea"/>
              </a:rPr>
              <a:t>，不属于任何一个</a:t>
            </a:r>
            <a:r>
              <a:rPr lang="en-US" altLang="zh-CN" sz="2200" b="1" dirty="0">
                <a:latin typeface="+mn-ea"/>
                <a:ea typeface="+mn-ea"/>
              </a:rPr>
              <a:t>U</a:t>
            </a:r>
            <a:r>
              <a:rPr lang="zh-CN" altLang="en-US" sz="2200" b="1" dirty="0">
                <a:latin typeface="+mn-ea"/>
                <a:ea typeface="+mn-ea"/>
              </a:rPr>
              <a:t>规则的 </a:t>
            </a:r>
            <a:r>
              <a:rPr lang="en-US" altLang="zh-CN" sz="2200" b="1" dirty="0">
                <a:latin typeface="+mn-ea"/>
                <a:ea typeface="+mn-ea"/>
              </a:rPr>
              <a:t>SELECT(</a:t>
            </a:r>
            <a:r>
              <a:rPr lang="en-US" altLang="zh-CN" sz="2200" b="1" dirty="0" err="1">
                <a:latin typeface="+mn-ea"/>
                <a:ea typeface="+mn-ea"/>
              </a:rPr>
              <a:t>U→α</a:t>
            </a:r>
            <a:r>
              <a:rPr lang="en-US" altLang="zh-CN" sz="2200" b="1" baseline="-10000" dirty="0" err="1">
                <a:latin typeface="+mn-ea"/>
                <a:ea typeface="+mn-ea"/>
              </a:rPr>
              <a:t>i</a:t>
            </a:r>
            <a:r>
              <a:rPr lang="en-US" altLang="zh-CN" sz="2200" b="1" dirty="0">
                <a:latin typeface="+mn-ea"/>
                <a:ea typeface="+mn-ea"/>
              </a:rPr>
              <a:t>)</a:t>
            </a:r>
            <a:r>
              <a:rPr lang="zh-CN" altLang="en-US" sz="2200" b="1" dirty="0">
                <a:latin typeface="+mn-ea"/>
                <a:ea typeface="+mn-ea"/>
              </a:rPr>
              <a:t>，则结束推导，同时断定</a:t>
            </a:r>
            <a:r>
              <a:rPr lang="en-US" altLang="zh-CN" sz="2200" b="1" dirty="0">
                <a:latin typeface="+mn-ea"/>
                <a:ea typeface="+mn-ea"/>
              </a:rPr>
              <a:t>α</a:t>
            </a:r>
            <a:r>
              <a:rPr lang="zh-CN" altLang="en-US" sz="2200" b="1" dirty="0">
                <a:latin typeface="+mn-ea"/>
                <a:ea typeface="+mn-ea"/>
              </a:rPr>
              <a:t>不是文法</a:t>
            </a:r>
            <a:r>
              <a:rPr lang="en-US" altLang="zh-CN" sz="2200" b="1" dirty="0">
                <a:latin typeface="+mn-ea"/>
                <a:ea typeface="+mn-ea"/>
              </a:rPr>
              <a:t>G</a:t>
            </a:r>
            <a:r>
              <a:rPr lang="zh-CN" altLang="en-US" sz="2200" b="1" dirty="0">
                <a:latin typeface="+mn-ea"/>
                <a:ea typeface="+mn-ea"/>
              </a:rPr>
              <a:t>的句子。</a:t>
            </a:r>
          </a:p>
        </p:txBody>
      </p:sp>
      <p:sp>
        <p:nvSpPr>
          <p:cNvPr id="15366" name="Text Box 7"/>
          <p:cNvSpPr txBox="1">
            <a:spLocks noChangeArrowheads="1"/>
          </p:cNvSpPr>
          <p:nvPr/>
        </p:nvSpPr>
        <p:spPr bwMode="auto">
          <a:xfrm>
            <a:off x="395208" y="4301117"/>
            <a:ext cx="7924800" cy="1717393"/>
          </a:xfrm>
          <a:prstGeom prst="rect">
            <a:avLst/>
          </a:prstGeom>
          <a:solidFill>
            <a:schemeClr val="accent5"/>
          </a:solidFill>
          <a:ln w="9525">
            <a:noFill/>
            <a:miter lim="800000"/>
            <a:headEnd/>
            <a:tailEnd/>
          </a:ln>
        </p:spPr>
        <p:txBody>
          <a:bodyPr wrap="square">
            <a:spAutoFit/>
          </a:bodyPr>
          <a:lstStyle/>
          <a:p>
            <a:pPr indent="508000" algn="l">
              <a:lnSpc>
                <a:spcPct val="120000"/>
              </a:lnSpc>
              <a:spcBef>
                <a:spcPct val="50000"/>
              </a:spcBef>
            </a:pPr>
            <a:r>
              <a:rPr lang="zh-CN" altLang="en-US" sz="2200" b="1" dirty="0">
                <a:latin typeface="+mn-ea"/>
                <a:ea typeface="+mn-ea"/>
              </a:rPr>
              <a:t>确定的自顶向下语法分析不必穷举所有的推导过程，避免了回溯现象，极大地提高了语法分析的效率。这里“确定的”意指选择规则的确定性。这类分析法，也称为不带回溯的自顶向下语法分析。</a:t>
            </a:r>
          </a:p>
        </p:txBody>
      </p:sp>
      <p:sp>
        <p:nvSpPr>
          <p:cNvPr id="15367" name="Text Box 5"/>
          <p:cNvSpPr txBox="1">
            <a:spLocks noChangeArrowheads="1"/>
          </p:cNvSpPr>
          <p:nvPr/>
        </p:nvSpPr>
        <p:spPr bwMode="auto">
          <a:xfrm>
            <a:off x="4556502" y="3307596"/>
            <a:ext cx="381000" cy="430887"/>
          </a:xfrm>
          <a:prstGeom prst="rect">
            <a:avLst/>
          </a:prstGeom>
          <a:noFill/>
          <a:ln w="9525">
            <a:noFill/>
            <a:miter lim="800000"/>
            <a:headEnd/>
            <a:tailEnd/>
          </a:ln>
        </p:spPr>
        <p:txBody>
          <a:bodyPr>
            <a:spAutoFit/>
          </a:bodyPr>
          <a:lstStyle/>
          <a:p>
            <a:pPr>
              <a:spcBef>
                <a:spcPct val="50000"/>
              </a:spcBef>
            </a:pPr>
            <a:r>
              <a:rPr lang="en-US" altLang="zh-CN" sz="2200" dirty="0">
                <a:latin typeface="+mn-ea"/>
                <a:ea typeface="+mn-ea"/>
              </a:rPr>
              <a:t>*</a:t>
            </a:r>
          </a:p>
        </p:txBody>
      </p:sp>
      <p:sp>
        <p:nvSpPr>
          <p:cNvPr id="8" name="Rectangle 21"/>
          <p:cNvSpPr txBox="1">
            <a:spLocks noChangeArrowheads="1"/>
          </p:cNvSpPr>
          <p:nvPr/>
        </p:nvSpPr>
        <p:spPr>
          <a:xfrm>
            <a:off x="609600" y="304800"/>
            <a:ext cx="5867400" cy="5334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800" b="1" kern="0" noProof="0" dirty="0">
                <a:solidFill>
                  <a:srgbClr val="0000FF"/>
                </a:solidFill>
                <a:latin typeface="Times New Roman" pitchFamily="18" charset="0"/>
                <a:ea typeface="黑体" pitchFamily="2" charset="-122"/>
                <a:cs typeface="+mj-cs"/>
              </a:rPr>
              <a:t>LL(1)</a:t>
            </a:r>
            <a:r>
              <a:rPr lang="zh-CN" altLang="en-US" sz="2800" b="1" kern="0" noProof="0" dirty="0">
                <a:solidFill>
                  <a:srgbClr val="0000FF"/>
                </a:solidFill>
                <a:latin typeface="Times New Roman" pitchFamily="18" charset="0"/>
                <a:ea typeface="黑体" pitchFamily="2" charset="-122"/>
                <a:cs typeface="+mj-cs"/>
              </a:rPr>
              <a:t>文法的定义</a:t>
            </a:r>
            <a:endParaRPr kumimoji="0" lang="zh-CN" altLang="en-US" sz="2800" b="1" i="0" u="none" strike="noStrike" kern="0" cap="none" spc="0" normalizeH="0" baseline="0" noProof="0" dirty="0">
              <a:ln>
                <a:noFill/>
              </a:ln>
              <a:solidFill>
                <a:srgbClr val="0000FF"/>
              </a:solidFill>
              <a:effectLst/>
              <a:uLnTx/>
              <a:uFillTx/>
              <a:latin typeface="Times New Roman" pitchFamily="18" charset="0"/>
              <a:ea typeface="黑体" pitchFamily="2" charset="-122"/>
              <a:cs typeface="+mj-cs"/>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5366"/>
                                        </p:tgtEl>
                                        <p:attrNameLst>
                                          <p:attrName>style.visibility</p:attrName>
                                        </p:attrNameLst>
                                      </p:cBhvr>
                                      <p:to>
                                        <p:strVal val="visible"/>
                                      </p:to>
                                    </p:set>
                                    <p:animEffect transition="in" filter="box(in)">
                                      <p:cBhvr>
                                        <p:cTn id="7" dur="500"/>
                                        <p:tgtEl>
                                          <p:spTgt spid="153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6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灯片编号占位符 1"/>
          <p:cNvSpPr>
            <a:spLocks noGrp="1"/>
          </p:cNvSpPr>
          <p:nvPr>
            <p:ph type="sldNum" sz="quarter" idx="12"/>
          </p:nvPr>
        </p:nvSpPr>
        <p:spPr>
          <a:noFill/>
        </p:spPr>
        <p:txBody>
          <a:bodyPr/>
          <a:lstStyle/>
          <a:p>
            <a:fld id="{E17E74D1-784B-48AD-9210-9F91B686FBB7}" type="slidenum">
              <a:rPr lang="en-US" altLang="zh-CN" smtClean="0">
                <a:ea typeface="宋体" charset="-122"/>
              </a:rPr>
              <a:pPr/>
              <a:t>15</a:t>
            </a:fld>
            <a:endParaRPr lang="en-US" altLang="zh-CN" dirty="0">
              <a:ea typeface="宋体" charset="-122"/>
            </a:endParaRPr>
          </a:p>
        </p:txBody>
      </p:sp>
      <p:sp>
        <p:nvSpPr>
          <p:cNvPr id="16387" name="Text Box 18"/>
          <p:cNvSpPr txBox="1">
            <a:spLocks noChangeArrowheads="1"/>
          </p:cNvSpPr>
          <p:nvPr/>
        </p:nvSpPr>
        <p:spPr bwMode="auto">
          <a:xfrm>
            <a:off x="838200" y="5250359"/>
            <a:ext cx="3335337" cy="769441"/>
          </a:xfrm>
          <a:prstGeom prst="rect">
            <a:avLst/>
          </a:prstGeom>
          <a:noFill/>
          <a:ln w="9525">
            <a:noFill/>
            <a:miter lim="800000"/>
            <a:headEnd/>
            <a:tailEnd/>
          </a:ln>
        </p:spPr>
        <p:txBody>
          <a:bodyPr wrap="square">
            <a:spAutoFit/>
          </a:bodyPr>
          <a:lstStyle/>
          <a:p>
            <a:pPr algn="just"/>
            <a:r>
              <a:rPr lang="zh-CN" altLang="en-US" sz="2200" b="1" dirty="0">
                <a:latin typeface="+mn-ea"/>
                <a:ea typeface="+mn-ea"/>
              </a:rPr>
              <a:t>输入串：</a:t>
            </a:r>
            <a:endParaRPr lang="en-US" altLang="zh-CN" sz="2200" b="1" dirty="0">
              <a:latin typeface="+mn-ea"/>
              <a:ea typeface="+mn-ea"/>
            </a:endParaRPr>
          </a:p>
          <a:p>
            <a:pPr algn="just"/>
            <a:r>
              <a:rPr lang="zh-CN" altLang="en-US" sz="2200" b="1" dirty="0">
                <a:latin typeface="+mn-ea"/>
                <a:ea typeface="+mn-ea"/>
              </a:rPr>
              <a:t>推  导：</a:t>
            </a:r>
            <a:r>
              <a:rPr lang="en-US" altLang="zh-CN" sz="2200" b="1" dirty="0">
                <a:latin typeface="+mn-ea"/>
                <a:ea typeface="+mn-ea"/>
              </a:rPr>
              <a:t>S</a:t>
            </a:r>
          </a:p>
        </p:txBody>
      </p:sp>
      <p:sp>
        <p:nvSpPr>
          <p:cNvPr id="16388" name="Rectangle 19"/>
          <p:cNvSpPr>
            <a:spLocks noChangeArrowheads="1"/>
          </p:cNvSpPr>
          <p:nvPr/>
        </p:nvSpPr>
        <p:spPr bwMode="auto">
          <a:xfrm>
            <a:off x="685800" y="4800600"/>
            <a:ext cx="2438400" cy="430887"/>
          </a:xfrm>
          <a:prstGeom prst="rect">
            <a:avLst/>
          </a:prstGeom>
          <a:noFill/>
          <a:ln w="9525">
            <a:noFill/>
            <a:miter lim="800000"/>
            <a:headEnd/>
            <a:tailEnd/>
          </a:ln>
        </p:spPr>
        <p:txBody>
          <a:bodyPr wrap="square">
            <a:spAutoFit/>
          </a:bodyPr>
          <a:lstStyle/>
          <a:p>
            <a:r>
              <a:rPr lang="zh-CN" altLang="en-US" sz="2200" b="1" dirty="0">
                <a:solidFill>
                  <a:srgbClr val="CC6600"/>
                </a:solidFill>
                <a:latin typeface="+mn-ea"/>
                <a:ea typeface="+mn-ea"/>
              </a:rPr>
              <a:t>语法分析过程：</a:t>
            </a:r>
          </a:p>
        </p:txBody>
      </p:sp>
      <p:sp>
        <p:nvSpPr>
          <p:cNvPr id="16389" name="Text Box 20"/>
          <p:cNvSpPr txBox="1">
            <a:spLocks noChangeArrowheads="1"/>
          </p:cNvSpPr>
          <p:nvPr/>
        </p:nvSpPr>
        <p:spPr bwMode="auto">
          <a:xfrm>
            <a:off x="5334000" y="4547681"/>
            <a:ext cx="2895600" cy="938719"/>
          </a:xfrm>
          <a:prstGeom prst="rect">
            <a:avLst/>
          </a:prstGeom>
          <a:solidFill>
            <a:schemeClr val="accent5"/>
          </a:solidFill>
          <a:ln w="9525">
            <a:noFill/>
            <a:miter lim="800000"/>
            <a:headEnd/>
            <a:tailEnd/>
          </a:ln>
        </p:spPr>
        <p:txBody>
          <a:bodyPr wrap="square">
            <a:spAutoFit/>
          </a:bodyPr>
          <a:lstStyle/>
          <a:p>
            <a:pPr algn="l">
              <a:spcBef>
                <a:spcPct val="50000"/>
              </a:spcBef>
            </a:pPr>
            <a:r>
              <a:rPr lang="en-US" altLang="zh-CN" sz="2200" dirty="0">
                <a:latin typeface="+mn-ea"/>
                <a:ea typeface="+mn-ea"/>
              </a:rPr>
              <a:t>∵p∈ SELECT(</a:t>
            </a:r>
            <a:r>
              <a:rPr lang="en-US" altLang="zh-CN" sz="2200" dirty="0" err="1">
                <a:latin typeface="+mn-ea"/>
                <a:ea typeface="+mn-ea"/>
              </a:rPr>
              <a:t>S→pA</a:t>
            </a:r>
            <a:r>
              <a:rPr lang="en-US" altLang="zh-CN" sz="2200" dirty="0">
                <a:latin typeface="+mn-ea"/>
                <a:ea typeface="+mn-ea"/>
              </a:rPr>
              <a:t>)</a:t>
            </a:r>
          </a:p>
          <a:p>
            <a:pPr algn="l">
              <a:spcBef>
                <a:spcPct val="50000"/>
              </a:spcBef>
            </a:pPr>
            <a:r>
              <a:rPr lang="en-US" altLang="zh-CN" sz="2200" b="1" dirty="0">
                <a:latin typeface="+mn-ea"/>
                <a:ea typeface="+mn-ea"/>
              </a:rPr>
              <a:t> ∴</a:t>
            </a:r>
            <a:r>
              <a:rPr lang="zh-CN" altLang="en-US" sz="2200" b="1" dirty="0">
                <a:latin typeface="+mn-ea"/>
                <a:ea typeface="+mn-ea"/>
              </a:rPr>
              <a:t>选择</a:t>
            </a:r>
            <a:r>
              <a:rPr lang="en-US" altLang="zh-CN" sz="2200" dirty="0" err="1">
                <a:latin typeface="+mn-ea"/>
                <a:ea typeface="+mn-ea"/>
              </a:rPr>
              <a:t>S→pA</a:t>
            </a:r>
            <a:endParaRPr lang="en-US" altLang="zh-CN" sz="2200" dirty="0">
              <a:latin typeface="+mn-ea"/>
              <a:ea typeface="+mn-ea"/>
            </a:endParaRPr>
          </a:p>
        </p:txBody>
      </p:sp>
      <p:sp>
        <p:nvSpPr>
          <p:cNvPr id="16390" name="Text Box 21"/>
          <p:cNvSpPr txBox="1">
            <a:spLocks noChangeArrowheads="1"/>
          </p:cNvSpPr>
          <p:nvPr/>
        </p:nvSpPr>
        <p:spPr bwMode="auto">
          <a:xfrm>
            <a:off x="381000" y="930275"/>
            <a:ext cx="8001000" cy="850939"/>
          </a:xfrm>
          <a:prstGeom prst="rect">
            <a:avLst/>
          </a:prstGeom>
          <a:noFill/>
          <a:ln w="9525">
            <a:noFill/>
            <a:miter lim="800000"/>
            <a:headEnd/>
            <a:tailEnd/>
          </a:ln>
        </p:spPr>
        <p:txBody>
          <a:bodyPr wrap="square">
            <a:spAutoFit/>
          </a:bodyPr>
          <a:lstStyle/>
          <a:p>
            <a:pPr indent="476250" algn="l">
              <a:lnSpc>
                <a:spcPct val="120000"/>
              </a:lnSpc>
              <a:spcBef>
                <a:spcPct val="20000"/>
              </a:spcBef>
            </a:pPr>
            <a:r>
              <a:rPr lang="zh-CN" altLang="en-US" sz="2200" b="1" dirty="0">
                <a:latin typeface="+mn-ea"/>
                <a:ea typeface="+mn-ea"/>
              </a:rPr>
              <a:t>例</a:t>
            </a:r>
            <a:r>
              <a:rPr lang="en-US" altLang="zh-CN" sz="2200" b="1" dirty="0">
                <a:latin typeface="+mn-ea"/>
                <a:ea typeface="+mn-ea"/>
              </a:rPr>
              <a:t>4.1  </a:t>
            </a:r>
            <a:r>
              <a:rPr lang="zh-CN" altLang="en-US" sz="2200" b="1" dirty="0">
                <a:latin typeface="+mn-ea"/>
                <a:ea typeface="+mn-ea"/>
              </a:rPr>
              <a:t>设文法</a:t>
            </a:r>
            <a:r>
              <a:rPr lang="en-US" altLang="zh-CN" sz="2200" b="1" dirty="0">
                <a:latin typeface="+mn-ea"/>
                <a:ea typeface="+mn-ea"/>
              </a:rPr>
              <a:t>G1[S]</a:t>
            </a:r>
            <a:r>
              <a:rPr lang="zh-CN" altLang="en-US" sz="2200" b="1" dirty="0">
                <a:latin typeface="+mn-ea"/>
                <a:ea typeface="+mn-ea"/>
              </a:rPr>
              <a:t>定义如下，考察输入串</a:t>
            </a:r>
            <a:r>
              <a:rPr lang="en-US" altLang="zh-CN" sz="2200" b="1" dirty="0" err="1">
                <a:latin typeface="+mn-ea"/>
                <a:ea typeface="+mn-ea"/>
              </a:rPr>
              <a:t>pccadd</a:t>
            </a:r>
            <a:r>
              <a:rPr lang="zh-CN" altLang="en-US" sz="2200" b="1" dirty="0">
                <a:latin typeface="+mn-ea"/>
                <a:ea typeface="+mn-ea"/>
              </a:rPr>
              <a:t>的确定的自顶向下语法分析过程。 </a:t>
            </a:r>
          </a:p>
        </p:txBody>
      </p:sp>
      <p:grpSp>
        <p:nvGrpSpPr>
          <p:cNvPr id="2" name="Group 22"/>
          <p:cNvGrpSpPr>
            <a:grpSpLocks/>
          </p:cNvGrpSpPr>
          <p:nvPr/>
        </p:nvGrpSpPr>
        <p:grpSpPr bwMode="auto">
          <a:xfrm>
            <a:off x="1295400" y="1678055"/>
            <a:ext cx="6019800" cy="381000"/>
            <a:chOff x="-2" y="-2"/>
            <a:chExt cx="1998" cy="580"/>
          </a:xfrm>
        </p:grpSpPr>
        <p:grpSp>
          <p:nvGrpSpPr>
            <p:cNvPr id="3" name="Group 23"/>
            <p:cNvGrpSpPr>
              <a:grpSpLocks/>
            </p:cNvGrpSpPr>
            <p:nvPr/>
          </p:nvGrpSpPr>
          <p:grpSpPr bwMode="auto">
            <a:xfrm>
              <a:off x="0" y="0"/>
              <a:ext cx="1994" cy="576"/>
              <a:chOff x="0" y="0"/>
              <a:chExt cx="1994" cy="576"/>
            </a:xfrm>
          </p:grpSpPr>
          <p:sp>
            <p:nvSpPr>
              <p:cNvPr id="16395" name="Rectangle 24"/>
              <p:cNvSpPr>
                <a:spLocks noChangeArrowheads="1"/>
              </p:cNvSpPr>
              <p:nvPr/>
            </p:nvSpPr>
            <p:spPr bwMode="auto">
              <a:xfrm>
                <a:off x="43" y="0"/>
                <a:ext cx="1908" cy="576"/>
              </a:xfrm>
              <a:prstGeom prst="rect">
                <a:avLst/>
              </a:prstGeom>
              <a:noFill/>
              <a:ln w="9525">
                <a:noFill/>
                <a:miter lim="800000"/>
                <a:headEnd/>
                <a:tailEnd/>
              </a:ln>
            </p:spPr>
            <p:txBody>
              <a:bodyPr/>
              <a:lstStyle/>
              <a:p>
                <a:r>
                  <a:rPr lang="en-US" altLang="zh-CN" sz="2200" b="1" dirty="0">
                    <a:latin typeface="+mn-ea"/>
                    <a:ea typeface="+mn-ea"/>
                  </a:rPr>
                  <a:t>G1[S]</a:t>
                </a:r>
                <a:r>
                  <a:rPr lang="zh-CN" altLang="en-US" sz="2200" b="1" dirty="0">
                    <a:latin typeface="+mn-ea"/>
                    <a:ea typeface="+mn-ea"/>
                  </a:rPr>
                  <a:t>：</a:t>
                </a:r>
                <a:r>
                  <a:rPr lang="en-US" altLang="zh-CN" sz="2200" b="1" dirty="0" err="1">
                    <a:latin typeface="+mn-ea"/>
                    <a:ea typeface="+mn-ea"/>
                  </a:rPr>
                  <a:t>S→pA︱qB</a:t>
                </a:r>
                <a:r>
                  <a:rPr lang="zh-CN" altLang="en-US" sz="2200" b="1" dirty="0">
                    <a:latin typeface="+mn-ea"/>
                    <a:ea typeface="+mn-ea"/>
                  </a:rPr>
                  <a:t>，</a:t>
                </a:r>
                <a:r>
                  <a:rPr lang="en-US" altLang="zh-CN" sz="2200" b="1" dirty="0" err="1">
                    <a:latin typeface="+mn-ea"/>
                    <a:ea typeface="+mn-ea"/>
                  </a:rPr>
                  <a:t>A→cAd︱a</a:t>
                </a:r>
                <a:r>
                  <a:rPr lang="zh-CN" altLang="en-US" sz="2200" b="1" dirty="0">
                    <a:latin typeface="+mn-ea"/>
                    <a:ea typeface="+mn-ea"/>
                  </a:rPr>
                  <a:t>，</a:t>
                </a:r>
                <a:r>
                  <a:rPr lang="en-US" altLang="zh-CN" sz="2200" b="1" dirty="0" err="1">
                    <a:latin typeface="+mn-ea"/>
                    <a:ea typeface="+mn-ea"/>
                  </a:rPr>
                  <a:t>B→dB︱b</a:t>
                </a:r>
                <a:endParaRPr lang="en-US" altLang="zh-CN" sz="2200" b="1" dirty="0">
                  <a:latin typeface="+mn-ea"/>
                  <a:ea typeface="+mn-ea"/>
                </a:endParaRPr>
              </a:p>
            </p:txBody>
          </p:sp>
          <p:sp>
            <p:nvSpPr>
              <p:cNvPr id="16396" name="Rectangle 25"/>
              <p:cNvSpPr>
                <a:spLocks noChangeArrowheads="1"/>
              </p:cNvSpPr>
              <p:nvPr/>
            </p:nvSpPr>
            <p:spPr bwMode="auto">
              <a:xfrm>
                <a:off x="0" y="0"/>
                <a:ext cx="1994" cy="576"/>
              </a:xfrm>
              <a:prstGeom prst="rect">
                <a:avLst/>
              </a:prstGeom>
              <a:noFill/>
              <a:ln w="7">
                <a:solidFill>
                  <a:srgbClr val="A0A0A0"/>
                </a:solidFill>
                <a:miter lim="800000"/>
                <a:headEnd/>
                <a:tailEnd/>
              </a:ln>
            </p:spPr>
            <p:txBody>
              <a:bodyPr wrap="none"/>
              <a:lstStyle/>
              <a:p>
                <a:endParaRPr lang="zh-CN" altLang="en-US" sz="2200">
                  <a:latin typeface="+mn-ea"/>
                  <a:ea typeface="+mn-ea"/>
                </a:endParaRPr>
              </a:p>
            </p:txBody>
          </p:sp>
        </p:grpSp>
        <p:sp>
          <p:nvSpPr>
            <p:cNvPr id="16394" name="Rectangle 26"/>
            <p:cNvSpPr>
              <a:spLocks noChangeArrowheads="1"/>
            </p:cNvSpPr>
            <p:nvPr/>
          </p:nvSpPr>
          <p:spPr bwMode="auto">
            <a:xfrm>
              <a:off x="-2" y="-2"/>
              <a:ext cx="1998" cy="580"/>
            </a:xfrm>
            <a:prstGeom prst="rect">
              <a:avLst/>
            </a:prstGeom>
            <a:noFill/>
            <a:ln w="6350">
              <a:solidFill>
                <a:srgbClr val="A0A0A0"/>
              </a:solidFill>
              <a:miter lim="800000"/>
              <a:headEnd/>
              <a:tailEnd/>
            </a:ln>
          </p:spPr>
          <p:txBody>
            <a:bodyPr wrap="none"/>
            <a:lstStyle/>
            <a:p>
              <a:endParaRPr lang="zh-CN" altLang="en-US" sz="2200">
                <a:latin typeface="+mn-ea"/>
                <a:ea typeface="+mn-ea"/>
              </a:endParaRPr>
            </a:p>
          </p:txBody>
        </p:sp>
      </p:grpSp>
      <p:sp>
        <p:nvSpPr>
          <p:cNvPr id="16392" name="Text Box 27"/>
          <p:cNvSpPr txBox="1">
            <a:spLocks noChangeArrowheads="1"/>
          </p:cNvSpPr>
          <p:nvPr/>
        </p:nvSpPr>
        <p:spPr bwMode="auto">
          <a:xfrm>
            <a:off x="1219200" y="2135255"/>
            <a:ext cx="6934200" cy="2665345"/>
          </a:xfrm>
          <a:prstGeom prst="rect">
            <a:avLst/>
          </a:prstGeom>
          <a:noFill/>
          <a:ln w="9525">
            <a:noFill/>
            <a:miter lim="800000"/>
            <a:headEnd/>
            <a:tailEnd/>
          </a:ln>
        </p:spPr>
        <p:txBody>
          <a:bodyPr wrap="square">
            <a:spAutoFit/>
          </a:bodyPr>
          <a:lstStyle/>
          <a:p>
            <a:pPr algn="l">
              <a:spcBef>
                <a:spcPct val="10000"/>
              </a:spcBef>
            </a:pPr>
            <a:r>
              <a:rPr lang="en-US" altLang="zh-CN" sz="2200" b="1" dirty="0">
                <a:latin typeface="+mn-ea"/>
                <a:ea typeface="+mn-ea"/>
              </a:rPr>
              <a:t>∵  SELECT(</a:t>
            </a:r>
            <a:r>
              <a:rPr lang="en-US" altLang="zh-CN" sz="2200" b="1" dirty="0" err="1">
                <a:latin typeface="+mn-ea"/>
                <a:ea typeface="+mn-ea"/>
              </a:rPr>
              <a:t>S→pA</a:t>
            </a:r>
            <a:r>
              <a:rPr lang="en-US" altLang="zh-CN" sz="2200" b="1" dirty="0">
                <a:latin typeface="+mn-ea"/>
                <a:ea typeface="+mn-ea"/>
              </a:rPr>
              <a:t>)={p} ,  SELECT(S→ </a:t>
            </a:r>
            <a:r>
              <a:rPr lang="en-US" altLang="zh-CN" sz="2200" b="1" dirty="0" err="1">
                <a:latin typeface="+mn-ea"/>
                <a:ea typeface="+mn-ea"/>
              </a:rPr>
              <a:t>qB</a:t>
            </a:r>
            <a:r>
              <a:rPr lang="en-US" altLang="zh-CN" sz="2200" b="1" dirty="0">
                <a:latin typeface="+mn-ea"/>
                <a:ea typeface="+mn-ea"/>
              </a:rPr>
              <a:t>)={q}</a:t>
            </a:r>
          </a:p>
          <a:p>
            <a:pPr algn="l">
              <a:spcBef>
                <a:spcPct val="10000"/>
              </a:spcBef>
            </a:pPr>
            <a:r>
              <a:rPr lang="en-US" altLang="zh-CN" sz="2200" b="1" dirty="0">
                <a:latin typeface="+mn-ea"/>
                <a:ea typeface="+mn-ea"/>
              </a:rPr>
              <a:t>    SELECT(</a:t>
            </a:r>
            <a:r>
              <a:rPr lang="en-US" altLang="zh-CN" sz="2200" b="1" dirty="0" err="1">
                <a:latin typeface="+mn-ea"/>
                <a:ea typeface="+mn-ea"/>
              </a:rPr>
              <a:t>A→cAd</a:t>
            </a:r>
            <a:r>
              <a:rPr lang="en-US" altLang="zh-CN" sz="2200" b="1" dirty="0">
                <a:latin typeface="+mn-ea"/>
                <a:ea typeface="+mn-ea"/>
              </a:rPr>
              <a:t>)={c} , SELECT(</a:t>
            </a:r>
            <a:r>
              <a:rPr lang="en-US" altLang="zh-CN" sz="2200" b="1" dirty="0" err="1">
                <a:latin typeface="+mn-ea"/>
                <a:ea typeface="+mn-ea"/>
              </a:rPr>
              <a:t>A→a</a:t>
            </a:r>
            <a:r>
              <a:rPr lang="en-US" altLang="zh-CN" sz="2200" b="1" dirty="0">
                <a:latin typeface="+mn-ea"/>
                <a:ea typeface="+mn-ea"/>
              </a:rPr>
              <a:t>)={a}</a:t>
            </a:r>
          </a:p>
          <a:p>
            <a:pPr algn="l">
              <a:spcBef>
                <a:spcPct val="10000"/>
              </a:spcBef>
            </a:pPr>
            <a:r>
              <a:rPr lang="en-US" altLang="zh-CN" sz="2200" b="1" dirty="0">
                <a:latin typeface="+mn-ea"/>
                <a:ea typeface="+mn-ea"/>
              </a:rPr>
              <a:t>    SELECT(</a:t>
            </a:r>
            <a:r>
              <a:rPr lang="en-US" altLang="zh-CN" sz="2200" b="1" dirty="0" err="1">
                <a:latin typeface="+mn-ea"/>
                <a:ea typeface="+mn-ea"/>
              </a:rPr>
              <a:t>B→dB</a:t>
            </a:r>
            <a:r>
              <a:rPr lang="en-US" altLang="zh-CN" sz="2200" b="1" dirty="0">
                <a:latin typeface="+mn-ea"/>
                <a:ea typeface="+mn-ea"/>
              </a:rPr>
              <a:t>)={d} ,  SELECT(</a:t>
            </a:r>
            <a:r>
              <a:rPr lang="en-US" altLang="zh-CN" sz="2200" b="1" dirty="0" err="1">
                <a:latin typeface="+mn-ea"/>
                <a:ea typeface="+mn-ea"/>
              </a:rPr>
              <a:t>B→b</a:t>
            </a:r>
            <a:r>
              <a:rPr lang="en-US" altLang="zh-CN" sz="2200" b="1" dirty="0">
                <a:latin typeface="+mn-ea"/>
                <a:ea typeface="+mn-ea"/>
              </a:rPr>
              <a:t>)={b}</a:t>
            </a:r>
          </a:p>
          <a:p>
            <a:pPr algn="l">
              <a:spcBef>
                <a:spcPct val="10000"/>
              </a:spcBef>
            </a:pPr>
            <a:r>
              <a:rPr lang="en-US" altLang="zh-CN" sz="2200" b="1" dirty="0">
                <a:latin typeface="+mn-ea"/>
                <a:ea typeface="+mn-ea"/>
              </a:rPr>
              <a:t>∴ SELECT(</a:t>
            </a:r>
            <a:r>
              <a:rPr lang="en-US" altLang="zh-CN" sz="2200" b="1" dirty="0" err="1">
                <a:latin typeface="+mn-ea"/>
                <a:ea typeface="+mn-ea"/>
              </a:rPr>
              <a:t>S→pA</a:t>
            </a:r>
            <a:r>
              <a:rPr lang="en-US" altLang="zh-CN" sz="2200" b="1" dirty="0">
                <a:latin typeface="+mn-ea"/>
                <a:ea typeface="+mn-ea"/>
              </a:rPr>
              <a:t>)∩SELECT(S→ </a:t>
            </a:r>
            <a:r>
              <a:rPr lang="en-US" altLang="zh-CN" sz="2200" b="1" dirty="0" err="1">
                <a:latin typeface="+mn-ea"/>
                <a:ea typeface="+mn-ea"/>
              </a:rPr>
              <a:t>qB</a:t>
            </a:r>
            <a:r>
              <a:rPr lang="en-US" altLang="zh-CN" sz="2200" b="1" dirty="0">
                <a:latin typeface="+mn-ea"/>
                <a:ea typeface="+mn-ea"/>
              </a:rPr>
              <a:t>)</a:t>
            </a:r>
            <a:r>
              <a:rPr lang="zh-CN" altLang="en-US" sz="2200" b="1" dirty="0">
                <a:latin typeface="+mn-ea"/>
                <a:ea typeface="+mn-ea"/>
              </a:rPr>
              <a:t>＝</a:t>
            </a:r>
            <a:r>
              <a:rPr lang="en-US" altLang="zh-CN" sz="2200" b="1" dirty="0">
                <a:latin typeface="+mn-ea"/>
                <a:ea typeface="+mn-ea"/>
              </a:rPr>
              <a:t>Φ  </a:t>
            </a:r>
          </a:p>
          <a:p>
            <a:pPr algn="l">
              <a:spcBef>
                <a:spcPct val="10000"/>
              </a:spcBef>
            </a:pPr>
            <a:r>
              <a:rPr lang="en-US" altLang="zh-CN" sz="2200" b="1" dirty="0">
                <a:latin typeface="+mn-ea"/>
                <a:ea typeface="+mn-ea"/>
              </a:rPr>
              <a:t>     SELECT(</a:t>
            </a:r>
            <a:r>
              <a:rPr lang="en-US" altLang="zh-CN" sz="2200" b="1" dirty="0" err="1">
                <a:latin typeface="+mn-ea"/>
                <a:ea typeface="+mn-ea"/>
              </a:rPr>
              <a:t>A→cAd</a:t>
            </a:r>
            <a:r>
              <a:rPr lang="en-US" altLang="zh-CN" sz="2200" b="1" dirty="0">
                <a:latin typeface="+mn-ea"/>
                <a:ea typeface="+mn-ea"/>
              </a:rPr>
              <a:t>)∩SELECT(</a:t>
            </a:r>
            <a:r>
              <a:rPr lang="en-US" altLang="zh-CN" sz="2200" b="1" dirty="0" err="1">
                <a:latin typeface="+mn-ea"/>
                <a:ea typeface="+mn-ea"/>
              </a:rPr>
              <a:t>A→a</a:t>
            </a:r>
            <a:r>
              <a:rPr lang="en-US" altLang="zh-CN" sz="2200" b="1" dirty="0">
                <a:latin typeface="+mn-ea"/>
                <a:ea typeface="+mn-ea"/>
              </a:rPr>
              <a:t>)</a:t>
            </a:r>
            <a:r>
              <a:rPr lang="zh-CN" altLang="en-US" sz="2200" b="1" dirty="0">
                <a:latin typeface="+mn-ea"/>
                <a:ea typeface="+mn-ea"/>
              </a:rPr>
              <a:t>＝</a:t>
            </a:r>
            <a:r>
              <a:rPr lang="en-US" altLang="zh-CN" sz="2200" b="1" dirty="0">
                <a:latin typeface="+mn-ea"/>
                <a:ea typeface="+mn-ea"/>
              </a:rPr>
              <a:t>Φ</a:t>
            </a:r>
          </a:p>
          <a:p>
            <a:pPr algn="l">
              <a:spcBef>
                <a:spcPct val="10000"/>
              </a:spcBef>
            </a:pPr>
            <a:r>
              <a:rPr lang="en-US" altLang="zh-CN" sz="2200" b="1" dirty="0">
                <a:latin typeface="+mn-ea"/>
                <a:ea typeface="+mn-ea"/>
              </a:rPr>
              <a:t>     SELECT(</a:t>
            </a:r>
            <a:r>
              <a:rPr lang="en-US" altLang="zh-CN" sz="2200" b="1" dirty="0" err="1">
                <a:latin typeface="+mn-ea"/>
                <a:ea typeface="+mn-ea"/>
              </a:rPr>
              <a:t>B→dB</a:t>
            </a:r>
            <a:r>
              <a:rPr lang="en-US" altLang="zh-CN" sz="2200" b="1" dirty="0">
                <a:latin typeface="+mn-ea"/>
                <a:ea typeface="+mn-ea"/>
              </a:rPr>
              <a:t>)∩SELECT(</a:t>
            </a:r>
            <a:r>
              <a:rPr lang="en-US" altLang="zh-CN" sz="2200" b="1" dirty="0" err="1">
                <a:latin typeface="+mn-ea"/>
                <a:ea typeface="+mn-ea"/>
              </a:rPr>
              <a:t>B→b</a:t>
            </a:r>
            <a:r>
              <a:rPr lang="en-US" altLang="zh-CN" sz="2200" b="1" dirty="0">
                <a:latin typeface="+mn-ea"/>
                <a:ea typeface="+mn-ea"/>
              </a:rPr>
              <a:t>) </a:t>
            </a:r>
            <a:r>
              <a:rPr lang="zh-CN" altLang="en-US" sz="2200" b="1" dirty="0">
                <a:latin typeface="+mn-ea"/>
                <a:ea typeface="+mn-ea"/>
              </a:rPr>
              <a:t>＝</a:t>
            </a:r>
            <a:r>
              <a:rPr lang="en-US" altLang="zh-CN" sz="2200" b="1" dirty="0">
                <a:latin typeface="+mn-ea"/>
                <a:ea typeface="+mn-ea"/>
              </a:rPr>
              <a:t>Φ</a:t>
            </a:r>
          </a:p>
          <a:p>
            <a:pPr algn="l">
              <a:spcBef>
                <a:spcPct val="10000"/>
              </a:spcBef>
            </a:pPr>
            <a:r>
              <a:rPr lang="zh-CN" altLang="en-US" sz="2200" b="1" dirty="0">
                <a:latin typeface="+mn-ea"/>
                <a:ea typeface="+mn-ea"/>
              </a:rPr>
              <a:t>即文法</a:t>
            </a:r>
            <a:r>
              <a:rPr lang="en-US" altLang="zh-CN" sz="2200" b="1" dirty="0">
                <a:latin typeface="+mn-ea"/>
                <a:ea typeface="+mn-ea"/>
              </a:rPr>
              <a:t>G1[S]</a:t>
            </a:r>
            <a:r>
              <a:rPr lang="zh-CN" altLang="en-US" sz="2200" b="1" dirty="0">
                <a:latin typeface="+mn-ea"/>
                <a:ea typeface="+mn-ea"/>
              </a:rPr>
              <a:t>是</a:t>
            </a:r>
            <a:r>
              <a:rPr lang="en-US" altLang="zh-CN" sz="2200" b="1" dirty="0">
                <a:latin typeface="+mn-ea"/>
                <a:ea typeface="+mn-ea"/>
              </a:rPr>
              <a:t>LL(1)</a:t>
            </a:r>
            <a:r>
              <a:rPr lang="zh-CN" altLang="en-US" sz="2200" b="1" dirty="0">
                <a:latin typeface="+mn-ea"/>
                <a:ea typeface="+mn-ea"/>
              </a:rPr>
              <a:t>文法。</a:t>
            </a:r>
          </a:p>
        </p:txBody>
      </p:sp>
      <p:sp>
        <p:nvSpPr>
          <p:cNvPr id="13" name="Text Box 12"/>
          <p:cNvSpPr txBox="1">
            <a:spLocks noChangeArrowheads="1"/>
          </p:cNvSpPr>
          <p:nvPr/>
        </p:nvSpPr>
        <p:spPr bwMode="auto">
          <a:xfrm>
            <a:off x="2133600" y="5593596"/>
            <a:ext cx="1295400" cy="430887"/>
          </a:xfrm>
          <a:prstGeom prst="rect">
            <a:avLst/>
          </a:prstGeom>
          <a:noFill/>
          <a:ln w="9525">
            <a:noFill/>
            <a:miter lim="800000"/>
            <a:headEnd/>
            <a:tailEnd/>
          </a:ln>
        </p:spPr>
        <p:txBody>
          <a:bodyPr wrap="square">
            <a:spAutoFit/>
          </a:bodyPr>
          <a:lstStyle/>
          <a:p>
            <a:pPr algn="just"/>
            <a:r>
              <a:rPr lang="en-US" altLang="zh-CN" sz="2200" b="1" dirty="0">
                <a:latin typeface="+mn-ea"/>
                <a:ea typeface="+mn-ea"/>
                <a:sym typeface="Symbol" pitchFamily="18" charset="2"/>
              </a:rPr>
              <a:t></a:t>
            </a:r>
            <a:r>
              <a:rPr lang="en-US" altLang="zh-CN" sz="2200" b="1" dirty="0" err="1">
                <a:latin typeface="+mn-ea"/>
                <a:ea typeface="+mn-ea"/>
              </a:rPr>
              <a:t>p</a:t>
            </a:r>
            <a:r>
              <a:rPr lang="en-US" altLang="zh-CN" sz="2200" b="1" dirty="0" err="1">
                <a:solidFill>
                  <a:srgbClr val="FF0000"/>
                </a:solidFill>
                <a:latin typeface="+mn-ea"/>
                <a:ea typeface="+mn-ea"/>
              </a:rPr>
              <a:t>A</a:t>
            </a:r>
            <a:r>
              <a:rPr lang="en-US" altLang="zh-CN" sz="2200" b="1" dirty="0">
                <a:latin typeface="+mn-ea"/>
                <a:ea typeface="+mn-ea"/>
              </a:rPr>
              <a:t> </a:t>
            </a:r>
          </a:p>
        </p:txBody>
      </p:sp>
      <p:sp>
        <p:nvSpPr>
          <p:cNvPr id="14" name="Text Box 18"/>
          <p:cNvSpPr txBox="1">
            <a:spLocks noChangeArrowheads="1"/>
          </p:cNvSpPr>
          <p:nvPr/>
        </p:nvSpPr>
        <p:spPr bwMode="auto">
          <a:xfrm>
            <a:off x="1998663" y="5181600"/>
            <a:ext cx="1257953" cy="430887"/>
          </a:xfrm>
          <a:prstGeom prst="rect">
            <a:avLst/>
          </a:prstGeom>
          <a:noFill/>
          <a:ln w="9525">
            <a:noFill/>
            <a:miter lim="800000"/>
            <a:headEnd/>
            <a:tailEnd/>
          </a:ln>
        </p:spPr>
        <p:txBody>
          <a:bodyPr wrap="square">
            <a:spAutoFit/>
          </a:bodyPr>
          <a:lstStyle/>
          <a:p>
            <a:pPr algn="just"/>
            <a:r>
              <a:rPr lang="en-US" altLang="zh-CN" sz="2200" b="1" dirty="0" err="1">
                <a:latin typeface="+mn-ea"/>
                <a:ea typeface="+mn-ea"/>
              </a:rPr>
              <a:t>pccadd</a:t>
            </a:r>
            <a:endParaRPr lang="en-US" altLang="zh-CN" sz="2200" b="1" dirty="0">
              <a:latin typeface="+mn-ea"/>
              <a:ea typeface="+mn-ea"/>
            </a:endParaRPr>
          </a:p>
        </p:txBody>
      </p:sp>
      <p:sp>
        <p:nvSpPr>
          <p:cNvPr id="15" name="Text Box 14"/>
          <p:cNvSpPr txBox="1">
            <a:spLocks noChangeArrowheads="1"/>
          </p:cNvSpPr>
          <p:nvPr/>
        </p:nvSpPr>
        <p:spPr bwMode="auto">
          <a:xfrm>
            <a:off x="5295900" y="4547681"/>
            <a:ext cx="3086100" cy="938719"/>
          </a:xfrm>
          <a:prstGeom prst="rect">
            <a:avLst/>
          </a:prstGeom>
          <a:solidFill>
            <a:schemeClr val="accent5"/>
          </a:solidFill>
          <a:ln w="9525">
            <a:noFill/>
            <a:miter lim="800000"/>
            <a:headEnd/>
            <a:tailEnd/>
          </a:ln>
        </p:spPr>
        <p:txBody>
          <a:bodyPr wrap="square">
            <a:spAutoFit/>
          </a:bodyPr>
          <a:lstStyle/>
          <a:p>
            <a:pPr algn="l">
              <a:spcBef>
                <a:spcPct val="50000"/>
              </a:spcBef>
            </a:pPr>
            <a:r>
              <a:rPr lang="en-US" altLang="zh-CN" sz="2200" dirty="0">
                <a:latin typeface="+mn-ea"/>
                <a:ea typeface="+mn-ea"/>
              </a:rPr>
              <a:t>∵c∈ SELECT(</a:t>
            </a:r>
            <a:r>
              <a:rPr lang="en-US" altLang="zh-CN" sz="2200" dirty="0" err="1">
                <a:latin typeface="+mn-ea"/>
                <a:ea typeface="+mn-ea"/>
              </a:rPr>
              <a:t>A→cAd</a:t>
            </a:r>
            <a:r>
              <a:rPr lang="en-US" altLang="zh-CN" sz="2200" dirty="0">
                <a:latin typeface="+mn-ea"/>
                <a:ea typeface="+mn-ea"/>
              </a:rPr>
              <a:t>)</a:t>
            </a:r>
            <a:r>
              <a:rPr lang="en-US" altLang="zh-CN" sz="2200" b="1" dirty="0">
                <a:latin typeface="+mn-ea"/>
                <a:ea typeface="+mn-ea"/>
              </a:rPr>
              <a:t> </a:t>
            </a:r>
          </a:p>
          <a:p>
            <a:pPr algn="l">
              <a:spcBef>
                <a:spcPct val="50000"/>
              </a:spcBef>
            </a:pPr>
            <a:r>
              <a:rPr lang="en-US" altLang="zh-CN" sz="2200" b="1" dirty="0">
                <a:latin typeface="+mn-ea"/>
                <a:ea typeface="+mn-ea"/>
              </a:rPr>
              <a:t>∴</a:t>
            </a:r>
            <a:r>
              <a:rPr lang="zh-CN" altLang="en-US" sz="2200" b="1" dirty="0">
                <a:latin typeface="+mn-ea"/>
                <a:ea typeface="+mn-ea"/>
              </a:rPr>
              <a:t>选择</a:t>
            </a:r>
            <a:r>
              <a:rPr lang="en-US" altLang="zh-CN" sz="2200" dirty="0" err="1">
                <a:latin typeface="+mn-ea"/>
                <a:ea typeface="+mn-ea"/>
              </a:rPr>
              <a:t>A→cAd</a:t>
            </a:r>
            <a:endParaRPr lang="en-US" altLang="zh-CN" sz="2200" dirty="0">
              <a:latin typeface="+mn-ea"/>
              <a:ea typeface="+mn-ea"/>
            </a:endParaRPr>
          </a:p>
        </p:txBody>
      </p:sp>
      <p:sp>
        <p:nvSpPr>
          <p:cNvPr id="16" name="Text Box 12"/>
          <p:cNvSpPr txBox="1">
            <a:spLocks noChangeArrowheads="1"/>
          </p:cNvSpPr>
          <p:nvPr/>
        </p:nvSpPr>
        <p:spPr bwMode="auto">
          <a:xfrm>
            <a:off x="2735442" y="5593596"/>
            <a:ext cx="1447800" cy="430887"/>
          </a:xfrm>
          <a:prstGeom prst="rect">
            <a:avLst/>
          </a:prstGeom>
          <a:noFill/>
          <a:ln w="9525">
            <a:noFill/>
            <a:miter lim="800000"/>
            <a:headEnd/>
            <a:tailEnd/>
          </a:ln>
        </p:spPr>
        <p:txBody>
          <a:bodyPr wrap="square">
            <a:spAutoFit/>
          </a:bodyPr>
          <a:lstStyle/>
          <a:p>
            <a:pPr algn="just"/>
            <a:r>
              <a:rPr lang="en-US" altLang="zh-CN" sz="2200" b="1" dirty="0">
                <a:latin typeface="+mn-ea"/>
                <a:ea typeface="+mn-ea"/>
                <a:sym typeface="Symbol" pitchFamily="18" charset="2"/>
              </a:rPr>
              <a:t></a:t>
            </a:r>
            <a:r>
              <a:rPr lang="en-US" altLang="zh-CN" sz="2200" b="1" dirty="0" err="1">
                <a:latin typeface="+mn-ea"/>
                <a:ea typeface="+mn-ea"/>
              </a:rPr>
              <a:t>pc</a:t>
            </a:r>
            <a:r>
              <a:rPr lang="en-US" altLang="zh-CN" sz="2200" b="1" dirty="0" err="1">
                <a:solidFill>
                  <a:srgbClr val="FF0000"/>
                </a:solidFill>
                <a:latin typeface="+mn-ea"/>
                <a:ea typeface="+mn-ea"/>
              </a:rPr>
              <a:t>A</a:t>
            </a:r>
            <a:r>
              <a:rPr lang="en-US" altLang="zh-CN" sz="2200" b="1" dirty="0" err="1">
                <a:latin typeface="+mn-ea"/>
                <a:ea typeface="+mn-ea"/>
              </a:rPr>
              <a:t>d</a:t>
            </a:r>
            <a:r>
              <a:rPr lang="en-US" altLang="zh-CN" sz="2200" b="1" dirty="0">
                <a:latin typeface="+mn-ea"/>
                <a:ea typeface="+mn-ea"/>
              </a:rPr>
              <a:t> </a:t>
            </a:r>
          </a:p>
        </p:txBody>
      </p:sp>
      <p:sp>
        <p:nvSpPr>
          <p:cNvPr id="17" name="Text Box 14"/>
          <p:cNvSpPr txBox="1">
            <a:spLocks noChangeArrowheads="1"/>
          </p:cNvSpPr>
          <p:nvPr/>
        </p:nvSpPr>
        <p:spPr bwMode="auto">
          <a:xfrm>
            <a:off x="5257800" y="4547681"/>
            <a:ext cx="3086100" cy="938719"/>
          </a:xfrm>
          <a:prstGeom prst="rect">
            <a:avLst/>
          </a:prstGeom>
          <a:solidFill>
            <a:schemeClr val="accent5"/>
          </a:solidFill>
          <a:ln w="9525">
            <a:noFill/>
            <a:miter lim="800000"/>
            <a:headEnd/>
            <a:tailEnd/>
          </a:ln>
        </p:spPr>
        <p:txBody>
          <a:bodyPr wrap="square">
            <a:spAutoFit/>
          </a:bodyPr>
          <a:lstStyle/>
          <a:p>
            <a:pPr algn="l">
              <a:spcBef>
                <a:spcPct val="50000"/>
              </a:spcBef>
            </a:pPr>
            <a:r>
              <a:rPr lang="en-US" altLang="zh-CN" sz="2200" dirty="0">
                <a:latin typeface="+mn-ea"/>
                <a:ea typeface="+mn-ea"/>
              </a:rPr>
              <a:t>∵c∈ SELECT(</a:t>
            </a:r>
            <a:r>
              <a:rPr lang="en-US" altLang="zh-CN" sz="2200" dirty="0" err="1">
                <a:latin typeface="+mn-ea"/>
                <a:ea typeface="+mn-ea"/>
              </a:rPr>
              <a:t>A→cAd</a:t>
            </a:r>
            <a:r>
              <a:rPr lang="en-US" altLang="zh-CN" sz="2200" dirty="0">
                <a:latin typeface="+mn-ea"/>
                <a:ea typeface="+mn-ea"/>
              </a:rPr>
              <a:t>)</a:t>
            </a:r>
            <a:r>
              <a:rPr lang="en-US" altLang="zh-CN" sz="2200" b="1" dirty="0">
                <a:latin typeface="+mn-ea"/>
                <a:ea typeface="+mn-ea"/>
              </a:rPr>
              <a:t> </a:t>
            </a:r>
          </a:p>
          <a:p>
            <a:pPr algn="l">
              <a:spcBef>
                <a:spcPct val="50000"/>
              </a:spcBef>
            </a:pPr>
            <a:r>
              <a:rPr lang="en-US" altLang="zh-CN" sz="2200" b="1" dirty="0">
                <a:latin typeface="+mn-ea"/>
                <a:ea typeface="+mn-ea"/>
              </a:rPr>
              <a:t>∴</a:t>
            </a:r>
            <a:r>
              <a:rPr lang="zh-CN" altLang="en-US" sz="2200" b="1" dirty="0">
                <a:latin typeface="+mn-ea"/>
                <a:ea typeface="+mn-ea"/>
              </a:rPr>
              <a:t>选择</a:t>
            </a:r>
            <a:r>
              <a:rPr lang="en-US" altLang="zh-CN" sz="2200" dirty="0" err="1">
                <a:latin typeface="+mn-ea"/>
                <a:ea typeface="+mn-ea"/>
              </a:rPr>
              <a:t>A→cAd</a:t>
            </a:r>
            <a:endParaRPr lang="en-US" altLang="zh-CN" sz="2200" dirty="0">
              <a:latin typeface="+mn-ea"/>
              <a:ea typeface="+mn-ea"/>
            </a:endParaRPr>
          </a:p>
        </p:txBody>
      </p:sp>
      <p:sp>
        <p:nvSpPr>
          <p:cNvPr id="18" name="Text Box 12"/>
          <p:cNvSpPr txBox="1">
            <a:spLocks noChangeArrowheads="1"/>
          </p:cNvSpPr>
          <p:nvPr/>
        </p:nvSpPr>
        <p:spPr bwMode="auto">
          <a:xfrm>
            <a:off x="3657600" y="5593596"/>
            <a:ext cx="1447800" cy="430887"/>
          </a:xfrm>
          <a:prstGeom prst="rect">
            <a:avLst/>
          </a:prstGeom>
          <a:noFill/>
          <a:ln w="9525">
            <a:noFill/>
            <a:miter lim="800000"/>
            <a:headEnd/>
            <a:tailEnd/>
          </a:ln>
        </p:spPr>
        <p:txBody>
          <a:bodyPr wrap="square">
            <a:spAutoFit/>
          </a:bodyPr>
          <a:lstStyle/>
          <a:p>
            <a:pPr algn="just"/>
            <a:r>
              <a:rPr lang="en-US" altLang="zh-CN" sz="2200" b="1" dirty="0">
                <a:latin typeface="+mn-ea"/>
                <a:ea typeface="+mn-ea"/>
                <a:sym typeface="Symbol" pitchFamily="18" charset="2"/>
              </a:rPr>
              <a:t></a:t>
            </a:r>
            <a:r>
              <a:rPr lang="en-US" altLang="zh-CN" sz="2200" b="1" dirty="0" err="1">
                <a:latin typeface="+mn-ea"/>
                <a:ea typeface="+mn-ea"/>
              </a:rPr>
              <a:t>pcc</a:t>
            </a:r>
            <a:r>
              <a:rPr lang="en-US" altLang="zh-CN" sz="2200" b="1" dirty="0" err="1">
                <a:solidFill>
                  <a:srgbClr val="FF0000"/>
                </a:solidFill>
                <a:latin typeface="+mn-ea"/>
                <a:ea typeface="+mn-ea"/>
              </a:rPr>
              <a:t>A</a:t>
            </a:r>
            <a:r>
              <a:rPr lang="en-US" altLang="zh-CN" sz="2200" b="1" dirty="0" err="1">
                <a:latin typeface="+mn-ea"/>
                <a:ea typeface="+mn-ea"/>
              </a:rPr>
              <a:t>dd</a:t>
            </a:r>
            <a:r>
              <a:rPr lang="en-US" altLang="zh-CN" sz="2200" b="1" dirty="0">
                <a:latin typeface="+mn-ea"/>
                <a:ea typeface="+mn-ea"/>
              </a:rPr>
              <a:t> </a:t>
            </a:r>
          </a:p>
        </p:txBody>
      </p:sp>
      <p:sp>
        <p:nvSpPr>
          <p:cNvPr id="19" name="Text Box 1044"/>
          <p:cNvSpPr txBox="1">
            <a:spLocks noChangeArrowheads="1"/>
          </p:cNvSpPr>
          <p:nvPr/>
        </p:nvSpPr>
        <p:spPr bwMode="auto">
          <a:xfrm>
            <a:off x="5257800" y="4523362"/>
            <a:ext cx="3048000" cy="938719"/>
          </a:xfrm>
          <a:prstGeom prst="rect">
            <a:avLst/>
          </a:prstGeom>
          <a:solidFill>
            <a:schemeClr val="accent5"/>
          </a:solidFill>
          <a:ln w="9525">
            <a:noFill/>
            <a:miter lim="800000"/>
            <a:headEnd/>
            <a:tailEnd/>
          </a:ln>
        </p:spPr>
        <p:txBody>
          <a:bodyPr wrap="square">
            <a:spAutoFit/>
          </a:bodyPr>
          <a:lstStyle/>
          <a:p>
            <a:pPr algn="l">
              <a:spcBef>
                <a:spcPct val="50000"/>
              </a:spcBef>
            </a:pPr>
            <a:r>
              <a:rPr lang="en-US" altLang="zh-CN" sz="2200" dirty="0">
                <a:latin typeface="+mn-ea"/>
                <a:ea typeface="+mn-ea"/>
              </a:rPr>
              <a:t>∵a∈ SELECT(A→ a ) </a:t>
            </a:r>
          </a:p>
          <a:p>
            <a:pPr algn="l">
              <a:spcBef>
                <a:spcPct val="50000"/>
              </a:spcBef>
            </a:pPr>
            <a:r>
              <a:rPr lang="en-US" altLang="zh-CN" sz="2200" dirty="0">
                <a:latin typeface="+mn-ea"/>
                <a:ea typeface="+mn-ea"/>
              </a:rPr>
              <a:t>∴</a:t>
            </a:r>
            <a:r>
              <a:rPr lang="zh-CN" altLang="en-US" sz="2200" b="1" dirty="0">
                <a:latin typeface="+mn-ea"/>
                <a:ea typeface="+mn-ea"/>
              </a:rPr>
              <a:t>选择</a:t>
            </a:r>
            <a:r>
              <a:rPr lang="en-US" altLang="zh-CN" sz="2200" dirty="0">
                <a:latin typeface="+mn-ea"/>
                <a:ea typeface="+mn-ea"/>
              </a:rPr>
              <a:t>A→ a</a:t>
            </a:r>
          </a:p>
        </p:txBody>
      </p:sp>
      <p:sp>
        <p:nvSpPr>
          <p:cNvPr id="20" name="Text Box 12"/>
          <p:cNvSpPr txBox="1">
            <a:spLocks noChangeArrowheads="1"/>
          </p:cNvSpPr>
          <p:nvPr/>
        </p:nvSpPr>
        <p:spPr bwMode="auto">
          <a:xfrm>
            <a:off x="4876800" y="5593596"/>
            <a:ext cx="1447800" cy="430887"/>
          </a:xfrm>
          <a:prstGeom prst="rect">
            <a:avLst/>
          </a:prstGeom>
          <a:noFill/>
          <a:ln w="9525">
            <a:noFill/>
            <a:miter lim="800000"/>
            <a:headEnd/>
            <a:tailEnd/>
          </a:ln>
        </p:spPr>
        <p:txBody>
          <a:bodyPr wrap="square">
            <a:spAutoFit/>
          </a:bodyPr>
          <a:lstStyle/>
          <a:p>
            <a:pPr algn="just"/>
            <a:r>
              <a:rPr lang="en-US" altLang="zh-CN" sz="2200" b="1" dirty="0">
                <a:latin typeface="+mn-ea"/>
                <a:ea typeface="+mn-ea"/>
                <a:sym typeface="Symbol" pitchFamily="18" charset="2"/>
              </a:rPr>
              <a:t></a:t>
            </a:r>
            <a:r>
              <a:rPr lang="en-US" altLang="zh-CN" sz="2200" b="1" dirty="0" err="1">
                <a:latin typeface="+mn-ea"/>
                <a:ea typeface="+mn-ea"/>
              </a:rPr>
              <a:t>pccadd</a:t>
            </a:r>
            <a:r>
              <a:rPr lang="en-US" altLang="zh-CN" sz="2200" b="1" dirty="0">
                <a:latin typeface="+mn-ea"/>
                <a:ea typeface="+mn-ea"/>
              </a:rPr>
              <a:t> </a:t>
            </a:r>
          </a:p>
        </p:txBody>
      </p:sp>
      <p:sp>
        <p:nvSpPr>
          <p:cNvPr id="21" name="Rectangle 21"/>
          <p:cNvSpPr txBox="1">
            <a:spLocks noChangeArrowheads="1"/>
          </p:cNvSpPr>
          <p:nvPr/>
        </p:nvSpPr>
        <p:spPr>
          <a:xfrm>
            <a:off x="609600" y="304800"/>
            <a:ext cx="5867400" cy="5334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800" b="1" kern="0" noProof="0" dirty="0">
                <a:solidFill>
                  <a:srgbClr val="0000FF"/>
                </a:solidFill>
                <a:latin typeface="Times New Roman" pitchFamily="18" charset="0"/>
                <a:ea typeface="黑体" pitchFamily="2" charset="-122"/>
                <a:cs typeface="+mj-cs"/>
              </a:rPr>
              <a:t>LL(1)</a:t>
            </a:r>
            <a:r>
              <a:rPr lang="zh-CN" altLang="en-US" sz="2800" b="1" kern="0" noProof="0" dirty="0">
                <a:solidFill>
                  <a:srgbClr val="0000FF"/>
                </a:solidFill>
                <a:latin typeface="Times New Roman" pitchFamily="18" charset="0"/>
                <a:ea typeface="黑体" pitchFamily="2" charset="-122"/>
                <a:cs typeface="+mj-cs"/>
              </a:rPr>
              <a:t>文法的</a:t>
            </a:r>
            <a:r>
              <a:rPr lang="zh-CN" altLang="en-US" sz="2800" b="1" kern="0" dirty="0">
                <a:solidFill>
                  <a:srgbClr val="0000FF"/>
                </a:solidFill>
                <a:latin typeface="Times New Roman" pitchFamily="18" charset="0"/>
                <a:ea typeface="黑体" pitchFamily="2" charset="-122"/>
                <a:cs typeface="+mj-cs"/>
              </a:rPr>
              <a:t>句型分析举例</a:t>
            </a:r>
            <a:endParaRPr kumimoji="0" lang="zh-CN" altLang="en-US" sz="2800" b="1" i="0" u="none" strike="noStrike" kern="0" cap="none" spc="0" normalizeH="0" baseline="0" noProof="0" dirty="0">
              <a:ln>
                <a:noFill/>
              </a:ln>
              <a:solidFill>
                <a:srgbClr val="0000FF"/>
              </a:solidFill>
              <a:effectLst/>
              <a:uLnTx/>
              <a:uFillTx/>
              <a:latin typeface="Times New Roman" pitchFamily="18" charset="0"/>
              <a:ea typeface="黑体" pitchFamily="2" charset="-122"/>
              <a:cs typeface="+mj-cs"/>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6389"/>
                                        </p:tgtEl>
                                        <p:attrNameLst>
                                          <p:attrName>style.visibility</p:attrName>
                                        </p:attrNameLst>
                                      </p:cBhvr>
                                      <p:to>
                                        <p:strVal val="visible"/>
                                      </p:to>
                                    </p:set>
                                    <p:animEffect transition="in" filter="box(in)">
                                      <p:cBhvr>
                                        <p:cTn id="7" dur="500"/>
                                        <p:tgtEl>
                                          <p:spTgt spid="16389"/>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box(in)">
                                      <p:cBhvr>
                                        <p:cTn id="12" dur="500"/>
                                        <p:tgtEl>
                                          <p:spTgt spid="13"/>
                                        </p:tgtEl>
                                      </p:cBhvr>
                                    </p:animEffect>
                                  </p:childTnLst>
                                </p:cTn>
                              </p:par>
                            </p:childTnLst>
                          </p:cTn>
                        </p:par>
                        <p:par>
                          <p:cTn id="13" fill="hold">
                            <p:stCondLst>
                              <p:cond delay="500"/>
                            </p:stCondLst>
                            <p:childTnLst>
                              <p:par>
                                <p:cTn id="14" presetID="4" presetClass="exit" presetSubtype="16" fill="hold" grpId="1" nodeType="afterEffect">
                                  <p:stCondLst>
                                    <p:cond delay="0"/>
                                  </p:stCondLst>
                                  <p:childTnLst>
                                    <p:animEffect transition="out" filter="box(in)">
                                      <p:cBhvr>
                                        <p:cTn id="15" dur="500"/>
                                        <p:tgtEl>
                                          <p:spTgt spid="16389"/>
                                        </p:tgtEl>
                                      </p:cBhvr>
                                    </p:animEffect>
                                    <p:set>
                                      <p:cBhvr>
                                        <p:cTn id="16" dur="1" fill="hold">
                                          <p:stCondLst>
                                            <p:cond delay="499"/>
                                          </p:stCondLst>
                                        </p:cTn>
                                        <p:tgtEl>
                                          <p:spTgt spid="16389"/>
                                        </p:tgtEl>
                                        <p:attrNameLst>
                                          <p:attrName>style.visibility</p:attrName>
                                        </p:attrNameLst>
                                      </p:cBhvr>
                                      <p:to>
                                        <p:strVal val="hidden"/>
                                      </p:to>
                                    </p:set>
                                  </p:childTnLst>
                                </p:cTn>
                              </p:par>
                            </p:childTnLst>
                          </p:cTn>
                        </p:par>
                        <p:par>
                          <p:cTn id="17" fill="hold">
                            <p:stCondLst>
                              <p:cond delay="1000"/>
                            </p:stCondLst>
                            <p:childTnLst>
                              <p:par>
                                <p:cTn id="18" presetID="0" presetClass="path" presetSubtype="0" accel="50000" decel="50000" fill="hold" grpId="0" nodeType="afterEffect">
                                  <p:stCondLst>
                                    <p:cond delay="0"/>
                                  </p:stCondLst>
                                  <p:childTnLst>
                                    <p:animMotion origin="layout" path="M 0.00174 4.04624E-6 L 0.04341 4.04624E-6 " pathEditMode="relative" rAng="0" ptsTypes="AA">
                                      <p:cBhvr>
                                        <p:cTn id="19" dur="500" fill="hold"/>
                                        <p:tgtEl>
                                          <p:spTgt spid="14"/>
                                        </p:tgtEl>
                                        <p:attrNameLst>
                                          <p:attrName>ppt_x</p:attrName>
                                          <p:attrName>ppt_y</p:attrName>
                                        </p:attrNameLst>
                                      </p:cBhvr>
                                      <p:rCtr x="21" y="0"/>
                                    </p:animMotion>
                                  </p:childTnLst>
                                </p:cTn>
                              </p:par>
                            </p:childTnLst>
                          </p:cTn>
                        </p:par>
                      </p:childTnLst>
                    </p:cTn>
                  </p:par>
                  <p:par>
                    <p:cTn id="20" fill="hold">
                      <p:stCondLst>
                        <p:cond delay="indefinite"/>
                      </p:stCondLst>
                      <p:childTnLst>
                        <p:par>
                          <p:cTn id="21" fill="hold">
                            <p:stCondLst>
                              <p:cond delay="0"/>
                            </p:stCondLst>
                            <p:childTnLst>
                              <p:par>
                                <p:cTn id="22" presetID="4" presetClass="entr" presetSubtype="16" fill="hold" grpId="0" nodeType="click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box(in)">
                                      <p:cBhvr>
                                        <p:cTn id="24" dur="500"/>
                                        <p:tgtEl>
                                          <p:spTgt spid="15"/>
                                        </p:tgtEl>
                                      </p:cBhvr>
                                    </p:animEffect>
                                  </p:childTnLst>
                                </p:cTn>
                              </p:par>
                            </p:childTnLst>
                          </p:cTn>
                        </p:par>
                      </p:childTnLst>
                    </p:cTn>
                  </p:par>
                  <p:par>
                    <p:cTn id="25" fill="hold">
                      <p:stCondLst>
                        <p:cond delay="indefinite"/>
                      </p:stCondLst>
                      <p:childTnLst>
                        <p:par>
                          <p:cTn id="26" fill="hold">
                            <p:stCondLst>
                              <p:cond delay="0"/>
                            </p:stCondLst>
                            <p:childTnLst>
                              <p:par>
                                <p:cTn id="27" presetID="4" presetClass="entr" presetSubtype="16" fill="hold" grpId="0" nodeType="click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box(in)">
                                      <p:cBhvr>
                                        <p:cTn id="29" dur="500"/>
                                        <p:tgtEl>
                                          <p:spTgt spid="16"/>
                                        </p:tgtEl>
                                      </p:cBhvr>
                                    </p:animEffect>
                                  </p:childTnLst>
                                </p:cTn>
                              </p:par>
                            </p:childTnLst>
                          </p:cTn>
                        </p:par>
                      </p:childTnLst>
                    </p:cTn>
                  </p:par>
                  <p:par>
                    <p:cTn id="30" fill="hold">
                      <p:stCondLst>
                        <p:cond delay="indefinite"/>
                      </p:stCondLst>
                      <p:childTnLst>
                        <p:par>
                          <p:cTn id="31" fill="hold">
                            <p:stCondLst>
                              <p:cond delay="0"/>
                            </p:stCondLst>
                            <p:childTnLst>
                              <p:par>
                                <p:cTn id="32" presetID="4" presetClass="exit" presetSubtype="16" fill="hold" grpId="1" nodeType="clickEffect">
                                  <p:stCondLst>
                                    <p:cond delay="0"/>
                                  </p:stCondLst>
                                  <p:childTnLst>
                                    <p:animEffect transition="out" filter="box(in)">
                                      <p:cBhvr>
                                        <p:cTn id="33" dur="500"/>
                                        <p:tgtEl>
                                          <p:spTgt spid="15"/>
                                        </p:tgtEl>
                                      </p:cBhvr>
                                    </p:animEffect>
                                    <p:set>
                                      <p:cBhvr>
                                        <p:cTn id="34" dur="1" fill="hold">
                                          <p:stCondLst>
                                            <p:cond delay="499"/>
                                          </p:stCondLst>
                                        </p:cTn>
                                        <p:tgtEl>
                                          <p:spTgt spid="15"/>
                                        </p:tgtEl>
                                        <p:attrNameLst>
                                          <p:attrName>style.visibility</p:attrName>
                                        </p:attrNameLst>
                                      </p:cBhvr>
                                      <p:to>
                                        <p:strVal val="hidden"/>
                                      </p:to>
                                    </p:set>
                                  </p:childTnLst>
                                </p:cTn>
                              </p:par>
                            </p:childTnLst>
                          </p:cTn>
                        </p:par>
                        <p:par>
                          <p:cTn id="35" fill="hold">
                            <p:stCondLst>
                              <p:cond delay="500"/>
                            </p:stCondLst>
                            <p:childTnLst>
                              <p:par>
                                <p:cTn id="36" presetID="0" presetClass="path" presetSubtype="0" accel="50000" decel="50000" fill="hold" grpId="1" nodeType="afterEffect">
                                  <p:stCondLst>
                                    <p:cond delay="0"/>
                                  </p:stCondLst>
                                  <p:childTnLst>
                                    <p:animMotion origin="layout" path="M 0.04149 -0.00024 L 0.10816 -0.00024 " pathEditMode="relative" rAng="0" ptsTypes="AA">
                                      <p:cBhvr>
                                        <p:cTn id="37" dur="2000" fill="hold"/>
                                        <p:tgtEl>
                                          <p:spTgt spid="14"/>
                                        </p:tgtEl>
                                        <p:attrNameLst>
                                          <p:attrName>ppt_x</p:attrName>
                                          <p:attrName>ppt_y</p:attrName>
                                        </p:attrNameLst>
                                      </p:cBhvr>
                                      <p:rCtr x="33" y="0"/>
                                    </p:animMotion>
                                  </p:childTnLst>
                                </p:cTn>
                              </p:par>
                            </p:childTnLst>
                          </p:cTn>
                        </p:par>
                      </p:childTnLst>
                    </p:cTn>
                  </p:par>
                  <p:par>
                    <p:cTn id="38" fill="hold">
                      <p:stCondLst>
                        <p:cond delay="indefinite"/>
                      </p:stCondLst>
                      <p:childTnLst>
                        <p:par>
                          <p:cTn id="39" fill="hold">
                            <p:stCondLst>
                              <p:cond delay="0"/>
                            </p:stCondLst>
                            <p:childTnLst>
                              <p:par>
                                <p:cTn id="40" presetID="4" presetClass="entr" presetSubtype="16" fill="hold" grpId="0" nodeType="click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box(in)">
                                      <p:cBhvr>
                                        <p:cTn id="42" dur="500"/>
                                        <p:tgtEl>
                                          <p:spTgt spid="17"/>
                                        </p:tgtEl>
                                      </p:cBhvr>
                                    </p:animEffect>
                                  </p:childTnLst>
                                </p:cTn>
                              </p:par>
                            </p:childTnLst>
                          </p:cTn>
                        </p:par>
                      </p:childTnLst>
                    </p:cTn>
                  </p:par>
                  <p:par>
                    <p:cTn id="43" fill="hold">
                      <p:stCondLst>
                        <p:cond delay="indefinite"/>
                      </p:stCondLst>
                      <p:childTnLst>
                        <p:par>
                          <p:cTn id="44" fill="hold">
                            <p:stCondLst>
                              <p:cond delay="0"/>
                            </p:stCondLst>
                            <p:childTnLst>
                              <p:par>
                                <p:cTn id="45" presetID="4" presetClass="entr" presetSubtype="16" fill="hold" grpId="0" nodeType="click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box(in)">
                                      <p:cBhvr>
                                        <p:cTn id="47" dur="500"/>
                                        <p:tgtEl>
                                          <p:spTgt spid="18"/>
                                        </p:tgtEl>
                                      </p:cBhvr>
                                    </p:animEffect>
                                  </p:childTnLst>
                                </p:cTn>
                              </p:par>
                            </p:childTnLst>
                          </p:cTn>
                        </p:par>
                        <p:par>
                          <p:cTn id="48" fill="hold">
                            <p:stCondLst>
                              <p:cond delay="500"/>
                            </p:stCondLst>
                            <p:childTnLst>
                              <p:par>
                                <p:cTn id="49" presetID="4" presetClass="exit" presetSubtype="16" fill="hold" grpId="1" nodeType="afterEffect">
                                  <p:stCondLst>
                                    <p:cond delay="0"/>
                                  </p:stCondLst>
                                  <p:childTnLst>
                                    <p:animEffect transition="out" filter="box(in)">
                                      <p:cBhvr>
                                        <p:cTn id="50" dur="500"/>
                                        <p:tgtEl>
                                          <p:spTgt spid="17"/>
                                        </p:tgtEl>
                                      </p:cBhvr>
                                    </p:animEffect>
                                    <p:set>
                                      <p:cBhvr>
                                        <p:cTn id="51" dur="1" fill="hold">
                                          <p:stCondLst>
                                            <p:cond delay="499"/>
                                          </p:stCondLst>
                                        </p:cTn>
                                        <p:tgtEl>
                                          <p:spTgt spid="17"/>
                                        </p:tgtEl>
                                        <p:attrNameLst>
                                          <p:attrName>style.visibility</p:attrName>
                                        </p:attrNameLst>
                                      </p:cBhvr>
                                      <p:to>
                                        <p:strVal val="hidden"/>
                                      </p:to>
                                    </p:set>
                                  </p:childTnLst>
                                </p:cTn>
                              </p:par>
                            </p:childTnLst>
                          </p:cTn>
                        </p:par>
                      </p:childTnLst>
                    </p:cTn>
                  </p:par>
                  <p:par>
                    <p:cTn id="52" fill="hold">
                      <p:stCondLst>
                        <p:cond delay="indefinite"/>
                      </p:stCondLst>
                      <p:childTnLst>
                        <p:par>
                          <p:cTn id="53" fill="hold">
                            <p:stCondLst>
                              <p:cond delay="0"/>
                            </p:stCondLst>
                            <p:childTnLst>
                              <p:par>
                                <p:cTn id="54" presetID="0" presetClass="path" presetSubtype="0" accel="50000" decel="50000" fill="hold" grpId="2" nodeType="clickEffect">
                                  <p:stCondLst>
                                    <p:cond delay="0"/>
                                  </p:stCondLst>
                                  <p:childTnLst>
                                    <p:animMotion origin="layout" path="M 0.11128 4.04624E-6 L 0.21128 4.04624E-6 " pathEditMode="relative" rAng="0" ptsTypes="AA">
                                      <p:cBhvr>
                                        <p:cTn id="55" dur="2000" fill="hold"/>
                                        <p:tgtEl>
                                          <p:spTgt spid="14"/>
                                        </p:tgtEl>
                                        <p:attrNameLst>
                                          <p:attrName>ppt_x</p:attrName>
                                          <p:attrName>ppt_y</p:attrName>
                                        </p:attrNameLst>
                                      </p:cBhvr>
                                      <p:rCtr x="50" y="0"/>
                                    </p:animMotion>
                                  </p:childTnLst>
                                </p:cTn>
                              </p:par>
                            </p:childTnLst>
                          </p:cTn>
                        </p:par>
                      </p:childTnLst>
                    </p:cTn>
                  </p:par>
                  <p:par>
                    <p:cTn id="56" fill="hold">
                      <p:stCondLst>
                        <p:cond delay="indefinite"/>
                      </p:stCondLst>
                      <p:childTnLst>
                        <p:par>
                          <p:cTn id="57" fill="hold">
                            <p:stCondLst>
                              <p:cond delay="0"/>
                            </p:stCondLst>
                            <p:childTnLst>
                              <p:par>
                                <p:cTn id="58" presetID="4" presetClass="entr" presetSubtype="16" fill="hold" grpId="0" nodeType="clickEffect">
                                  <p:stCondLst>
                                    <p:cond delay="0"/>
                                  </p:stCondLst>
                                  <p:childTnLst>
                                    <p:set>
                                      <p:cBhvr>
                                        <p:cTn id="59" dur="1" fill="hold">
                                          <p:stCondLst>
                                            <p:cond delay="0"/>
                                          </p:stCondLst>
                                        </p:cTn>
                                        <p:tgtEl>
                                          <p:spTgt spid="19"/>
                                        </p:tgtEl>
                                        <p:attrNameLst>
                                          <p:attrName>style.visibility</p:attrName>
                                        </p:attrNameLst>
                                      </p:cBhvr>
                                      <p:to>
                                        <p:strVal val="visible"/>
                                      </p:to>
                                    </p:set>
                                    <p:animEffect transition="in" filter="box(in)">
                                      <p:cBhvr>
                                        <p:cTn id="60" dur="500"/>
                                        <p:tgtEl>
                                          <p:spTgt spid="19"/>
                                        </p:tgtEl>
                                      </p:cBhvr>
                                    </p:animEffect>
                                  </p:childTnLst>
                                </p:cTn>
                              </p:par>
                            </p:childTnLst>
                          </p:cTn>
                        </p:par>
                      </p:childTnLst>
                    </p:cTn>
                  </p:par>
                  <p:par>
                    <p:cTn id="61" fill="hold">
                      <p:stCondLst>
                        <p:cond delay="indefinite"/>
                      </p:stCondLst>
                      <p:childTnLst>
                        <p:par>
                          <p:cTn id="62" fill="hold">
                            <p:stCondLst>
                              <p:cond delay="0"/>
                            </p:stCondLst>
                            <p:childTnLst>
                              <p:par>
                                <p:cTn id="63" presetID="4" presetClass="entr" presetSubtype="16" fill="hold" grpId="0" nodeType="clickEffect">
                                  <p:stCondLst>
                                    <p:cond delay="0"/>
                                  </p:stCondLst>
                                  <p:childTnLst>
                                    <p:set>
                                      <p:cBhvr>
                                        <p:cTn id="64" dur="1" fill="hold">
                                          <p:stCondLst>
                                            <p:cond delay="0"/>
                                          </p:stCondLst>
                                        </p:cTn>
                                        <p:tgtEl>
                                          <p:spTgt spid="20"/>
                                        </p:tgtEl>
                                        <p:attrNameLst>
                                          <p:attrName>style.visibility</p:attrName>
                                        </p:attrNameLst>
                                      </p:cBhvr>
                                      <p:to>
                                        <p:strVal val="visible"/>
                                      </p:to>
                                    </p:set>
                                    <p:animEffect transition="in" filter="box(in)">
                                      <p:cBhvr>
                                        <p:cTn id="6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9" grpId="0" animBg="1"/>
      <p:bldP spid="16389" grpId="1" animBg="1"/>
      <p:bldP spid="13" grpId="0"/>
      <p:bldP spid="14" grpId="0"/>
      <p:bldP spid="14" grpId="1"/>
      <p:bldP spid="14" grpId="2"/>
      <p:bldP spid="15" grpId="0" animBg="1"/>
      <p:bldP spid="15" grpId="1" animBg="1"/>
      <p:bldP spid="16" grpId="0"/>
      <p:bldP spid="17" grpId="0" animBg="1"/>
      <p:bldP spid="17" grpId="1" animBg="1"/>
      <p:bldP spid="18" grpId="0"/>
      <p:bldP spid="19" grpId="0" animBg="1"/>
      <p:bldP spid="2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11" name="Rectangle 13"/>
          <p:cNvSpPr>
            <a:spLocks noGrp="1" noChangeArrowheads="1"/>
          </p:cNvSpPr>
          <p:nvPr>
            <p:ph type="title"/>
          </p:nvPr>
        </p:nvSpPr>
        <p:spPr>
          <a:xfrm>
            <a:off x="406400" y="304800"/>
            <a:ext cx="3962400" cy="533400"/>
          </a:xfrm>
        </p:spPr>
        <p:txBody>
          <a:bodyPr/>
          <a:lstStyle/>
          <a:p>
            <a:pPr eaLnBrk="1" hangingPunct="1"/>
            <a:r>
              <a:rPr lang="en-US" altLang="zh-CN" sz="2800" b="1" dirty="0">
                <a:solidFill>
                  <a:srgbClr val="0000FF"/>
                </a:solidFill>
                <a:latin typeface="黑体" pitchFamily="49" charset="-122"/>
                <a:ea typeface="黑体" pitchFamily="49" charset="-122"/>
              </a:rPr>
              <a:t>4.2</a:t>
            </a:r>
            <a:r>
              <a:rPr lang="zh-CN" altLang="en-US" sz="2800" b="1" dirty="0">
                <a:solidFill>
                  <a:srgbClr val="0000FF"/>
                </a:solidFill>
                <a:latin typeface="黑体" pitchFamily="49" charset="-122"/>
                <a:ea typeface="黑体" pitchFamily="49" charset="-122"/>
              </a:rPr>
              <a:t>　</a:t>
            </a:r>
            <a:r>
              <a:rPr lang="en-US" altLang="zh-CN" sz="2800" b="1" dirty="0">
                <a:solidFill>
                  <a:srgbClr val="0000FF"/>
                </a:solidFill>
                <a:latin typeface="黑体" pitchFamily="49" charset="-122"/>
                <a:ea typeface="黑体" pitchFamily="49" charset="-122"/>
              </a:rPr>
              <a:t>LL(1)</a:t>
            </a:r>
            <a:r>
              <a:rPr lang="zh-CN" altLang="en-US" sz="2800" b="1" dirty="0">
                <a:solidFill>
                  <a:srgbClr val="0000FF"/>
                </a:solidFill>
                <a:latin typeface="黑体" pitchFamily="49" charset="-122"/>
                <a:ea typeface="黑体" pitchFamily="49" charset="-122"/>
              </a:rPr>
              <a:t>文法的判别</a:t>
            </a:r>
          </a:p>
        </p:txBody>
      </p:sp>
      <p:sp>
        <p:nvSpPr>
          <p:cNvPr id="21508" name="Text Box 10"/>
          <p:cNvSpPr txBox="1">
            <a:spLocks noChangeArrowheads="1"/>
          </p:cNvSpPr>
          <p:nvPr/>
        </p:nvSpPr>
        <p:spPr bwMode="auto">
          <a:xfrm>
            <a:off x="381000" y="2971800"/>
            <a:ext cx="4724400" cy="430887"/>
          </a:xfrm>
          <a:prstGeom prst="rect">
            <a:avLst/>
          </a:prstGeom>
          <a:noFill/>
          <a:ln w="9525">
            <a:noFill/>
            <a:miter lim="800000"/>
            <a:headEnd/>
            <a:tailEnd/>
          </a:ln>
        </p:spPr>
        <p:txBody>
          <a:bodyPr>
            <a:spAutoFit/>
          </a:bodyPr>
          <a:lstStyle/>
          <a:p>
            <a:pPr>
              <a:spcBef>
                <a:spcPct val="50000"/>
              </a:spcBef>
            </a:pPr>
            <a:r>
              <a:rPr lang="en-US" altLang="zh-CN" sz="2200" b="1" dirty="0">
                <a:solidFill>
                  <a:srgbClr val="CC0099"/>
                </a:solidFill>
                <a:latin typeface="+mn-ea"/>
                <a:ea typeface="+mn-ea"/>
              </a:rPr>
              <a:t>4.2.1</a:t>
            </a:r>
            <a:r>
              <a:rPr lang="zh-CN" altLang="en-US" sz="2200" b="1" dirty="0">
                <a:solidFill>
                  <a:srgbClr val="CC0099"/>
                </a:solidFill>
                <a:latin typeface="+mn-ea"/>
                <a:ea typeface="+mn-ea"/>
              </a:rPr>
              <a:t>　计算可推导</a:t>
            </a:r>
            <a:r>
              <a:rPr lang="en-US" altLang="zh-CN" sz="2200" b="1" dirty="0">
                <a:solidFill>
                  <a:srgbClr val="CC0099"/>
                </a:solidFill>
                <a:latin typeface="+mn-ea"/>
                <a:ea typeface="+mn-ea"/>
              </a:rPr>
              <a:t>ε</a:t>
            </a:r>
            <a:r>
              <a:rPr lang="zh-CN" altLang="en-US" sz="2200" b="1" dirty="0">
                <a:solidFill>
                  <a:srgbClr val="CC0099"/>
                </a:solidFill>
                <a:latin typeface="+mn-ea"/>
                <a:ea typeface="+mn-ea"/>
              </a:rPr>
              <a:t>的非终结符 </a:t>
            </a:r>
          </a:p>
        </p:txBody>
      </p:sp>
      <p:sp>
        <p:nvSpPr>
          <p:cNvPr id="21509" name="Text Box 11"/>
          <p:cNvSpPr txBox="1">
            <a:spLocks noChangeArrowheads="1"/>
          </p:cNvSpPr>
          <p:nvPr/>
        </p:nvSpPr>
        <p:spPr bwMode="auto">
          <a:xfrm>
            <a:off x="381000" y="1066800"/>
            <a:ext cx="8077200" cy="1809726"/>
          </a:xfrm>
          <a:prstGeom prst="rect">
            <a:avLst/>
          </a:prstGeom>
          <a:noFill/>
          <a:ln w="9525">
            <a:noFill/>
            <a:miter lim="800000"/>
            <a:headEnd/>
            <a:tailEnd/>
          </a:ln>
        </p:spPr>
        <p:txBody>
          <a:bodyPr>
            <a:spAutoFit/>
          </a:bodyPr>
          <a:lstStyle/>
          <a:p>
            <a:pPr indent="573088" algn="l">
              <a:lnSpc>
                <a:spcPct val="130000"/>
              </a:lnSpc>
              <a:spcBef>
                <a:spcPct val="50000"/>
              </a:spcBef>
            </a:pPr>
            <a:r>
              <a:rPr lang="zh-CN" altLang="en-US" sz="2200" b="1" dirty="0">
                <a:latin typeface="+mn-ea"/>
                <a:ea typeface="+mn-ea"/>
              </a:rPr>
              <a:t>采用确定的自顶向下语法分析方法，必须判别文法是否是</a:t>
            </a:r>
            <a:r>
              <a:rPr lang="en-US" altLang="zh-CN" sz="2200" b="1" dirty="0">
                <a:latin typeface="+mn-ea"/>
                <a:ea typeface="+mn-ea"/>
              </a:rPr>
              <a:t>LL(1</a:t>
            </a:r>
            <a:r>
              <a:rPr lang="zh-CN" altLang="en-US" sz="2200" b="1" dirty="0">
                <a:latin typeface="+mn-ea"/>
                <a:ea typeface="+mn-ea"/>
              </a:rPr>
              <a:t>）。判别的实质是</a:t>
            </a:r>
            <a:r>
              <a:rPr lang="en-US" altLang="zh-CN" sz="2200" b="1" dirty="0">
                <a:latin typeface="+mn-ea"/>
                <a:ea typeface="+mn-ea"/>
              </a:rPr>
              <a:t>SELECT</a:t>
            </a:r>
            <a:r>
              <a:rPr lang="zh-CN" altLang="en-US" sz="2200" b="1" dirty="0">
                <a:latin typeface="+mn-ea"/>
                <a:ea typeface="+mn-ea"/>
              </a:rPr>
              <a:t>集的计算，</a:t>
            </a:r>
            <a:r>
              <a:rPr lang="en-US" altLang="zh-CN" sz="2200" b="1" dirty="0">
                <a:latin typeface="+mn-ea"/>
                <a:ea typeface="+mn-ea"/>
              </a:rPr>
              <a:t>SELECT</a:t>
            </a:r>
            <a:r>
              <a:rPr lang="zh-CN" altLang="en-US" sz="2200" b="1" dirty="0">
                <a:latin typeface="+mn-ea"/>
                <a:ea typeface="+mn-ea"/>
              </a:rPr>
              <a:t>集的计算又归结于可推导</a:t>
            </a:r>
            <a:r>
              <a:rPr lang="en-US" altLang="zh-CN" sz="2200" b="1" dirty="0">
                <a:latin typeface="+mn-ea"/>
                <a:ea typeface="+mn-ea"/>
              </a:rPr>
              <a:t>ε</a:t>
            </a:r>
            <a:r>
              <a:rPr lang="zh-CN" altLang="en-US" sz="2200" b="1" dirty="0">
                <a:latin typeface="+mn-ea"/>
                <a:ea typeface="+mn-ea"/>
              </a:rPr>
              <a:t>的非终结符的计算、 </a:t>
            </a:r>
            <a:r>
              <a:rPr lang="en-US" altLang="zh-CN" sz="2200" b="1" dirty="0">
                <a:latin typeface="+mn-ea"/>
                <a:ea typeface="+mn-ea"/>
              </a:rPr>
              <a:t>FIRST</a:t>
            </a:r>
            <a:r>
              <a:rPr lang="zh-CN" altLang="en-US" sz="2200" b="1" dirty="0">
                <a:latin typeface="+mn-ea"/>
                <a:ea typeface="+mn-ea"/>
              </a:rPr>
              <a:t>集的计算和</a:t>
            </a:r>
            <a:r>
              <a:rPr lang="en-US" altLang="zh-CN" sz="2200" b="1" dirty="0">
                <a:latin typeface="+mn-ea"/>
                <a:ea typeface="+mn-ea"/>
              </a:rPr>
              <a:t>FOLLLOW</a:t>
            </a:r>
            <a:r>
              <a:rPr lang="zh-CN" altLang="en-US" sz="2200" b="1" dirty="0">
                <a:latin typeface="+mn-ea"/>
                <a:ea typeface="+mn-ea"/>
              </a:rPr>
              <a:t>集的计算。 </a:t>
            </a:r>
          </a:p>
        </p:txBody>
      </p:sp>
      <p:sp>
        <p:nvSpPr>
          <p:cNvPr id="21510" name="Text Box 12"/>
          <p:cNvSpPr txBox="1">
            <a:spLocks noChangeArrowheads="1"/>
          </p:cNvSpPr>
          <p:nvPr/>
        </p:nvSpPr>
        <p:spPr bwMode="auto">
          <a:xfrm>
            <a:off x="457200" y="3505200"/>
            <a:ext cx="8153400" cy="2571473"/>
          </a:xfrm>
          <a:prstGeom prst="rect">
            <a:avLst/>
          </a:prstGeom>
          <a:noFill/>
          <a:ln w="9525">
            <a:noFill/>
            <a:miter lim="800000"/>
            <a:headEnd/>
            <a:tailEnd/>
          </a:ln>
        </p:spPr>
        <p:txBody>
          <a:bodyPr>
            <a:spAutoFit/>
          </a:bodyPr>
          <a:lstStyle/>
          <a:p>
            <a:pPr indent="595313" algn="l">
              <a:lnSpc>
                <a:spcPct val="150000"/>
              </a:lnSpc>
              <a:spcBef>
                <a:spcPct val="50000"/>
              </a:spcBef>
            </a:pPr>
            <a:r>
              <a:rPr lang="zh-CN" altLang="en-US" sz="2200" b="1">
                <a:latin typeface="+mn-ea"/>
                <a:ea typeface="+mn-ea"/>
              </a:rPr>
              <a:t>对于一个文法，很容易证明以下事实：如果非终结符规则的每个右部至少含有一个终结符，则该非终结符不可以推导出</a:t>
            </a:r>
            <a:r>
              <a:rPr lang="en-US" altLang="zh-CN" sz="2200" b="1">
                <a:latin typeface="+mn-ea"/>
                <a:ea typeface="+mn-ea"/>
              </a:rPr>
              <a:t>ε</a:t>
            </a:r>
            <a:r>
              <a:rPr lang="zh-CN" altLang="en-US" sz="2200" b="1">
                <a:latin typeface="+mn-ea"/>
                <a:ea typeface="+mn-ea"/>
              </a:rPr>
              <a:t>；如果非终结符规则的某个右部，或者是</a:t>
            </a:r>
            <a:r>
              <a:rPr lang="en-US" altLang="zh-CN" sz="2200" b="1">
                <a:latin typeface="+mn-ea"/>
                <a:ea typeface="+mn-ea"/>
              </a:rPr>
              <a:t>ε</a:t>
            </a:r>
            <a:r>
              <a:rPr lang="zh-CN" altLang="en-US" sz="2200" b="1">
                <a:latin typeface="+mn-ea"/>
                <a:ea typeface="+mn-ea"/>
              </a:rPr>
              <a:t>，或者是均能推导出</a:t>
            </a:r>
            <a:r>
              <a:rPr lang="en-US" altLang="zh-CN" sz="2200" b="1">
                <a:latin typeface="+mn-ea"/>
                <a:ea typeface="+mn-ea"/>
              </a:rPr>
              <a:t>ε</a:t>
            </a:r>
            <a:r>
              <a:rPr lang="zh-CN" altLang="en-US" sz="2200" b="1">
                <a:latin typeface="+mn-ea"/>
                <a:ea typeface="+mn-ea"/>
              </a:rPr>
              <a:t>的非终结符串组成，则该非终结符能推导出</a:t>
            </a:r>
            <a:r>
              <a:rPr lang="en-US" altLang="zh-CN" sz="2200" b="1">
                <a:latin typeface="+mn-ea"/>
                <a:ea typeface="+mn-ea"/>
              </a:rPr>
              <a:t>ε</a:t>
            </a:r>
            <a:r>
              <a:rPr lang="zh-CN" altLang="en-US" sz="2200" b="1">
                <a:latin typeface="+mn-ea"/>
                <a:ea typeface="+mn-ea"/>
              </a:rPr>
              <a:t>。据此，可推导</a:t>
            </a:r>
            <a:r>
              <a:rPr lang="en-US" altLang="zh-CN" sz="2200" b="1">
                <a:latin typeface="+mn-ea"/>
                <a:ea typeface="+mn-ea"/>
              </a:rPr>
              <a:t>ε</a:t>
            </a:r>
            <a:r>
              <a:rPr lang="zh-CN" altLang="en-US" sz="2200" b="1">
                <a:latin typeface="+mn-ea"/>
                <a:ea typeface="+mn-ea"/>
              </a:rPr>
              <a:t>的非终结符计算方法如下。 </a:t>
            </a:r>
          </a:p>
        </p:txBody>
      </p:sp>
      <p:sp>
        <p:nvSpPr>
          <p:cNvPr id="8" name="灯片编号占位符 1"/>
          <p:cNvSpPr>
            <a:spLocks noGrp="1"/>
          </p:cNvSpPr>
          <p:nvPr>
            <p:ph type="sldNum" sz="quarter" idx="12"/>
          </p:nvPr>
        </p:nvSpPr>
        <p:spPr>
          <a:xfrm>
            <a:off x="6477000" y="6248400"/>
            <a:ext cx="2133600" cy="244475"/>
          </a:xfrm>
          <a:noFill/>
        </p:spPr>
        <p:txBody>
          <a:bodyPr/>
          <a:lstStyle/>
          <a:p>
            <a:fld id="{E17E74D1-784B-48AD-9210-9F91B686FBB7}" type="slidenum">
              <a:rPr lang="en-US" altLang="zh-CN" smtClean="0">
                <a:ea typeface="宋体" charset="-122"/>
              </a:rPr>
              <a:pPr/>
              <a:t>16</a:t>
            </a:fld>
            <a:endParaRPr lang="en-US" altLang="zh-CN" dirty="0">
              <a:ea typeface="宋体" charset="-122"/>
            </a:endParaRP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灯片编号占位符 1"/>
          <p:cNvSpPr>
            <a:spLocks noGrp="1"/>
          </p:cNvSpPr>
          <p:nvPr>
            <p:ph type="sldNum" sz="quarter" idx="12"/>
          </p:nvPr>
        </p:nvSpPr>
        <p:spPr>
          <a:noFill/>
        </p:spPr>
        <p:txBody>
          <a:bodyPr/>
          <a:lstStyle/>
          <a:p>
            <a:fld id="{DB6A4A9C-D786-4216-8D0B-7C03B54FD474}" type="slidenum">
              <a:rPr lang="en-US" altLang="zh-CN" smtClean="0">
                <a:ea typeface="宋体" charset="-122"/>
              </a:rPr>
              <a:pPr/>
              <a:t>17</a:t>
            </a:fld>
            <a:endParaRPr lang="en-US" altLang="zh-CN">
              <a:ea typeface="宋体" charset="-122"/>
            </a:endParaRPr>
          </a:p>
        </p:txBody>
      </p:sp>
      <p:sp>
        <p:nvSpPr>
          <p:cNvPr id="22531" name="Text Box 1026"/>
          <p:cNvSpPr txBox="1">
            <a:spLocks noChangeArrowheads="1"/>
          </p:cNvSpPr>
          <p:nvPr/>
        </p:nvSpPr>
        <p:spPr bwMode="auto">
          <a:xfrm>
            <a:off x="242808" y="860763"/>
            <a:ext cx="8305800" cy="4391972"/>
          </a:xfrm>
          <a:prstGeom prst="rect">
            <a:avLst/>
          </a:prstGeom>
          <a:noFill/>
          <a:ln w="9525">
            <a:noFill/>
            <a:miter lim="800000"/>
            <a:headEnd/>
            <a:tailEnd/>
          </a:ln>
        </p:spPr>
        <p:txBody>
          <a:bodyPr wrap="square">
            <a:spAutoFit/>
          </a:bodyPr>
          <a:lstStyle/>
          <a:p>
            <a:pPr algn="l">
              <a:lnSpc>
                <a:spcPct val="110000"/>
              </a:lnSpc>
              <a:spcBef>
                <a:spcPct val="10000"/>
              </a:spcBef>
            </a:pPr>
            <a:r>
              <a:rPr lang="zh-CN" altLang="en-US" sz="2200" b="1" dirty="0">
                <a:latin typeface="+mn-ea"/>
                <a:ea typeface="+mn-ea"/>
              </a:rPr>
              <a:t>设文法</a:t>
            </a:r>
            <a:r>
              <a:rPr lang="en-US" altLang="zh-CN" sz="2200" b="1" dirty="0">
                <a:latin typeface="+mn-ea"/>
                <a:ea typeface="+mn-ea"/>
              </a:rPr>
              <a:t>G</a:t>
            </a:r>
            <a:r>
              <a:rPr lang="zh-CN" altLang="en-US" sz="2200" b="1" dirty="0">
                <a:latin typeface="+mn-ea"/>
                <a:ea typeface="+mn-ea"/>
              </a:rPr>
              <a:t>＝（</a:t>
            </a:r>
            <a:r>
              <a:rPr lang="en-US" altLang="zh-CN" sz="2200" b="1" dirty="0">
                <a:latin typeface="+mn-ea"/>
                <a:ea typeface="+mn-ea"/>
              </a:rPr>
              <a:t>V</a:t>
            </a:r>
            <a:r>
              <a:rPr lang="en-US" altLang="zh-CN" sz="2200" b="1" baseline="-30000" dirty="0">
                <a:latin typeface="+mn-ea"/>
                <a:ea typeface="+mn-ea"/>
              </a:rPr>
              <a:t>N</a:t>
            </a:r>
            <a:r>
              <a:rPr lang="zh-CN" altLang="en-US" sz="2200" b="1" dirty="0">
                <a:latin typeface="+mn-ea"/>
                <a:ea typeface="+mn-ea"/>
              </a:rPr>
              <a:t>，</a:t>
            </a:r>
            <a:r>
              <a:rPr lang="en-US" altLang="zh-CN" sz="2200" b="1" dirty="0">
                <a:latin typeface="+mn-ea"/>
                <a:ea typeface="+mn-ea"/>
              </a:rPr>
              <a:t>V</a:t>
            </a:r>
            <a:r>
              <a:rPr lang="en-US" altLang="zh-CN" sz="2200" b="1" baseline="-30000" dirty="0">
                <a:latin typeface="+mn-ea"/>
                <a:ea typeface="+mn-ea"/>
              </a:rPr>
              <a:t>T</a:t>
            </a:r>
            <a:r>
              <a:rPr lang="zh-CN" altLang="en-US" sz="2200" b="1" dirty="0">
                <a:latin typeface="+mn-ea"/>
                <a:ea typeface="+mn-ea"/>
              </a:rPr>
              <a:t>，</a:t>
            </a:r>
            <a:r>
              <a:rPr lang="en-US" altLang="zh-CN" sz="2200" b="1" dirty="0">
                <a:latin typeface="+mn-ea"/>
                <a:ea typeface="+mn-ea"/>
              </a:rPr>
              <a:t>P</a:t>
            </a:r>
            <a:r>
              <a:rPr lang="zh-CN" altLang="en-US" sz="2200" b="1" dirty="0">
                <a:latin typeface="+mn-ea"/>
                <a:ea typeface="+mn-ea"/>
              </a:rPr>
              <a:t>，</a:t>
            </a:r>
            <a:r>
              <a:rPr lang="en-US" altLang="zh-CN" sz="2200" b="1" dirty="0">
                <a:latin typeface="+mn-ea"/>
                <a:ea typeface="+mn-ea"/>
              </a:rPr>
              <a:t>S</a:t>
            </a:r>
            <a:r>
              <a:rPr lang="zh-CN" altLang="en-US" sz="2200" b="1" dirty="0">
                <a:latin typeface="+mn-ea"/>
                <a:ea typeface="+mn-ea"/>
              </a:rPr>
              <a:t>），计算步骤是：</a:t>
            </a:r>
          </a:p>
          <a:p>
            <a:pPr algn="l">
              <a:lnSpc>
                <a:spcPct val="110000"/>
              </a:lnSpc>
              <a:spcBef>
                <a:spcPct val="10000"/>
              </a:spcBef>
            </a:pPr>
            <a:r>
              <a:rPr lang="zh-CN" altLang="en-US" sz="2200" b="1" dirty="0">
                <a:latin typeface="+mn-ea"/>
                <a:ea typeface="+mn-ea"/>
              </a:rPr>
              <a:t>　　⑴ </a:t>
            </a:r>
            <a:r>
              <a:rPr lang="en-US" altLang="zh-CN" sz="2200" b="1" dirty="0">
                <a:latin typeface="+mn-ea"/>
                <a:ea typeface="+mn-ea"/>
              </a:rPr>
              <a:t>X[]</a:t>
            </a:r>
            <a:r>
              <a:rPr lang="zh-CN" altLang="en-US" sz="2200" b="1" dirty="0">
                <a:latin typeface="+mn-ea"/>
                <a:ea typeface="+mn-ea"/>
              </a:rPr>
              <a:t>的每个数组元素置初值为“未定”；</a:t>
            </a:r>
          </a:p>
          <a:p>
            <a:pPr algn="l">
              <a:lnSpc>
                <a:spcPct val="110000"/>
              </a:lnSpc>
              <a:spcBef>
                <a:spcPct val="10000"/>
              </a:spcBef>
            </a:pPr>
            <a:r>
              <a:rPr lang="zh-CN" altLang="en-US" sz="2200" b="1" dirty="0">
                <a:latin typeface="+mn-ea"/>
                <a:ea typeface="+mn-ea"/>
              </a:rPr>
              <a:t>　　</a:t>
            </a:r>
            <a:r>
              <a:rPr lang="zh-CN" altLang="en-US" sz="2200" b="1" dirty="0">
                <a:solidFill>
                  <a:srgbClr val="0070C0"/>
                </a:solidFill>
                <a:latin typeface="+mn-ea"/>
                <a:ea typeface="+mn-ea"/>
              </a:rPr>
              <a:t>⑵ 删除规则所有右部至少含有一个终结符的规则。若删除后某非终结符</a:t>
            </a:r>
            <a:r>
              <a:rPr lang="en-US" altLang="zh-CN" sz="2200" b="1" dirty="0">
                <a:solidFill>
                  <a:srgbClr val="0070C0"/>
                </a:solidFill>
                <a:latin typeface="+mn-ea"/>
                <a:ea typeface="+mn-ea"/>
              </a:rPr>
              <a:t>A</a:t>
            </a:r>
            <a:r>
              <a:rPr lang="zh-CN" altLang="en-US" sz="2200" b="1" dirty="0">
                <a:solidFill>
                  <a:srgbClr val="0070C0"/>
                </a:solidFill>
                <a:latin typeface="+mn-ea"/>
                <a:ea typeface="+mn-ea"/>
              </a:rPr>
              <a:t>的所有规则都被删除，置</a:t>
            </a:r>
            <a:r>
              <a:rPr lang="en-US" altLang="zh-CN" sz="2200" b="1" dirty="0">
                <a:solidFill>
                  <a:srgbClr val="0070C0"/>
                </a:solidFill>
                <a:latin typeface="+mn-ea"/>
                <a:ea typeface="+mn-ea"/>
              </a:rPr>
              <a:t>X[A]</a:t>
            </a:r>
            <a:r>
              <a:rPr lang="zh-CN" altLang="en-US" sz="2200" b="1" dirty="0">
                <a:solidFill>
                  <a:srgbClr val="0070C0"/>
                </a:solidFill>
                <a:latin typeface="+mn-ea"/>
                <a:ea typeface="+mn-ea"/>
              </a:rPr>
              <a:t>为“否”；</a:t>
            </a:r>
          </a:p>
          <a:p>
            <a:pPr algn="l">
              <a:lnSpc>
                <a:spcPct val="110000"/>
              </a:lnSpc>
              <a:spcBef>
                <a:spcPct val="10000"/>
              </a:spcBef>
            </a:pPr>
            <a:r>
              <a:rPr lang="zh-CN" altLang="en-US" sz="2200" b="1" dirty="0">
                <a:solidFill>
                  <a:srgbClr val="0070C0"/>
                </a:solidFill>
                <a:latin typeface="+mn-ea"/>
                <a:ea typeface="+mn-ea"/>
              </a:rPr>
              <a:t>　　⑶ 对所有空规则（</a:t>
            </a:r>
            <a:r>
              <a:rPr lang="en-US" altLang="zh-CN" sz="2200" b="1" dirty="0" err="1">
                <a:solidFill>
                  <a:srgbClr val="0070C0"/>
                </a:solidFill>
                <a:latin typeface="+mn-ea"/>
                <a:ea typeface="+mn-ea"/>
              </a:rPr>
              <a:t>A→ε</a:t>
            </a:r>
            <a:r>
              <a:rPr lang="zh-CN" altLang="en-US" sz="2200" b="1" dirty="0">
                <a:solidFill>
                  <a:srgbClr val="0070C0"/>
                </a:solidFill>
                <a:latin typeface="+mn-ea"/>
                <a:ea typeface="+mn-ea"/>
              </a:rPr>
              <a:t>），置</a:t>
            </a:r>
            <a:r>
              <a:rPr lang="en-US" altLang="zh-CN" sz="2200" b="1" dirty="0">
                <a:solidFill>
                  <a:srgbClr val="0070C0"/>
                </a:solidFill>
                <a:latin typeface="+mn-ea"/>
                <a:ea typeface="+mn-ea"/>
              </a:rPr>
              <a:t>X[A]</a:t>
            </a:r>
            <a:r>
              <a:rPr lang="zh-CN" altLang="en-US" sz="2200" b="1" dirty="0">
                <a:solidFill>
                  <a:srgbClr val="0070C0"/>
                </a:solidFill>
                <a:latin typeface="+mn-ea"/>
                <a:ea typeface="+mn-ea"/>
              </a:rPr>
              <a:t>为“是”，并删除左部为</a:t>
            </a:r>
            <a:r>
              <a:rPr lang="en-US" altLang="zh-CN" sz="2200" b="1" dirty="0">
                <a:solidFill>
                  <a:srgbClr val="0070C0"/>
                </a:solidFill>
                <a:latin typeface="+mn-ea"/>
                <a:ea typeface="+mn-ea"/>
              </a:rPr>
              <a:t>A</a:t>
            </a:r>
            <a:r>
              <a:rPr lang="zh-CN" altLang="en-US" sz="2200" b="1" dirty="0">
                <a:solidFill>
                  <a:srgbClr val="0070C0"/>
                </a:solidFill>
                <a:latin typeface="+mn-ea"/>
                <a:ea typeface="+mn-ea"/>
              </a:rPr>
              <a:t>所有规则；</a:t>
            </a:r>
          </a:p>
          <a:p>
            <a:pPr algn="l">
              <a:lnSpc>
                <a:spcPct val="110000"/>
              </a:lnSpc>
              <a:spcBef>
                <a:spcPct val="10000"/>
              </a:spcBef>
            </a:pPr>
            <a:r>
              <a:rPr lang="zh-CN" altLang="en-US" sz="2200" b="1" dirty="0">
                <a:latin typeface="+mn-ea"/>
                <a:ea typeface="+mn-ea"/>
              </a:rPr>
              <a:t>　　⑷ 如果非终结符</a:t>
            </a:r>
            <a:r>
              <a:rPr lang="en-US" altLang="zh-CN" sz="2200" b="1" dirty="0">
                <a:latin typeface="+mn-ea"/>
                <a:ea typeface="+mn-ea"/>
              </a:rPr>
              <a:t>A</a:t>
            </a:r>
            <a:r>
              <a:rPr lang="zh-CN" altLang="en-US" sz="2200" b="1" dirty="0">
                <a:latin typeface="+mn-ea"/>
                <a:ea typeface="+mn-ea"/>
              </a:rPr>
              <a:t>的某规则右部均由</a:t>
            </a:r>
            <a:r>
              <a:rPr lang="en-US" altLang="zh-CN" sz="2200" b="1" dirty="0">
                <a:latin typeface="+mn-ea"/>
                <a:ea typeface="+mn-ea"/>
              </a:rPr>
              <a:t>X[]</a:t>
            </a:r>
            <a:r>
              <a:rPr lang="zh-CN" altLang="en-US" sz="2200" b="1" dirty="0">
                <a:latin typeface="+mn-ea"/>
                <a:ea typeface="+mn-ea"/>
              </a:rPr>
              <a:t>标记为“是”的非终结符组成，置</a:t>
            </a:r>
            <a:r>
              <a:rPr lang="en-US" altLang="zh-CN" sz="2200" b="1" dirty="0">
                <a:latin typeface="+mn-ea"/>
                <a:ea typeface="+mn-ea"/>
              </a:rPr>
              <a:t>X[A]</a:t>
            </a:r>
            <a:r>
              <a:rPr lang="zh-CN" altLang="en-US" sz="2200" b="1" dirty="0">
                <a:latin typeface="+mn-ea"/>
                <a:ea typeface="+mn-ea"/>
              </a:rPr>
              <a:t>为“是”，并删除左部为</a:t>
            </a:r>
            <a:r>
              <a:rPr lang="en-US" altLang="zh-CN" sz="2200" b="1" dirty="0">
                <a:latin typeface="+mn-ea"/>
                <a:ea typeface="+mn-ea"/>
              </a:rPr>
              <a:t>A</a:t>
            </a:r>
            <a:r>
              <a:rPr lang="zh-CN" altLang="en-US" sz="2200" b="1" dirty="0">
                <a:latin typeface="+mn-ea"/>
                <a:ea typeface="+mn-ea"/>
              </a:rPr>
              <a:t>所有规则； </a:t>
            </a:r>
          </a:p>
          <a:p>
            <a:pPr algn="l">
              <a:lnSpc>
                <a:spcPct val="110000"/>
              </a:lnSpc>
              <a:spcBef>
                <a:spcPct val="10000"/>
              </a:spcBef>
            </a:pPr>
            <a:r>
              <a:rPr lang="zh-CN" altLang="en-US" sz="2200" b="1" dirty="0">
                <a:latin typeface="+mn-ea"/>
                <a:ea typeface="+mn-ea"/>
              </a:rPr>
              <a:t>　　⑸ 删除右部含有</a:t>
            </a:r>
            <a:r>
              <a:rPr lang="en-US" altLang="zh-CN" sz="2200" b="1" dirty="0">
                <a:latin typeface="+mn-ea"/>
                <a:ea typeface="+mn-ea"/>
              </a:rPr>
              <a:t>X[]</a:t>
            </a:r>
            <a:r>
              <a:rPr lang="zh-CN" altLang="en-US" sz="2200" b="1" dirty="0">
                <a:latin typeface="+mn-ea"/>
                <a:ea typeface="+mn-ea"/>
              </a:rPr>
              <a:t>标记为“否”的非终结符的规则，若删除后某非终结符</a:t>
            </a:r>
            <a:r>
              <a:rPr lang="en-US" altLang="zh-CN" sz="2200" b="1" dirty="0">
                <a:latin typeface="+mn-ea"/>
                <a:ea typeface="+mn-ea"/>
              </a:rPr>
              <a:t>A</a:t>
            </a:r>
            <a:r>
              <a:rPr lang="zh-CN" altLang="en-US" sz="2200" b="1" dirty="0">
                <a:latin typeface="+mn-ea"/>
                <a:ea typeface="+mn-ea"/>
              </a:rPr>
              <a:t>的所有规则被删除，置</a:t>
            </a:r>
            <a:r>
              <a:rPr lang="en-US" altLang="zh-CN" sz="2200" b="1" dirty="0">
                <a:latin typeface="+mn-ea"/>
                <a:ea typeface="+mn-ea"/>
              </a:rPr>
              <a:t>X[A]</a:t>
            </a:r>
            <a:r>
              <a:rPr lang="zh-CN" altLang="en-US" sz="2200" b="1" dirty="0">
                <a:latin typeface="+mn-ea"/>
                <a:ea typeface="+mn-ea"/>
              </a:rPr>
              <a:t>为“否”；</a:t>
            </a:r>
          </a:p>
          <a:p>
            <a:pPr algn="l">
              <a:lnSpc>
                <a:spcPct val="110000"/>
              </a:lnSpc>
              <a:spcBef>
                <a:spcPct val="10000"/>
              </a:spcBef>
            </a:pPr>
            <a:r>
              <a:rPr lang="zh-CN" altLang="en-US" sz="2200" b="1" dirty="0">
                <a:latin typeface="+mn-ea"/>
                <a:ea typeface="+mn-ea"/>
              </a:rPr>
              <a:t>　　⑹ 重复⑷、⑸，直到</a:t>
            </a:r>
            <a:r>
              <a:rPr lang="en-US" altLang="zh-CN" sz="2200" b="1" dirty="0">
                <a:latin typeface="+mn-ea"/>
                <a:ea typeface="+mn-ea"/>
              </a:rPr>
              <a:t>X[]</a:t>
            </a:r>
            <a:r>
              <a:rPr lang="zh-CN" altLang="en-US" sz="2200" b="1" dirty="0">
                <a:latin typeface="+mn-ea"/>
                <a:ea typeface="+mn-ea"/>
              </a:rPr>
              <a:t>不再变化为止。</a:t>
            </a:r>
          </a:p>
        </p:txBody>
      </p:sp>
      <p:sp>
        <p:nvSpPr>
          <p:cNvPr id="22532" name="Rectangle 1027"/>
          <p:cNvSpPr>
            <a:spLocks noChangeArrowheads="1"/>
          </p:cNvSpPr>
          <p:nvPr/>
        </p:nvSpPr>
        <p:spPr bwMode="auto">
          <a:xfrm>
            <a:off x="259596" y="5134876"/>
            <a:ext cx="8153400" cy="978729"/>
          </a:xfrm>
          <a:prstGeom prst="rect">
            <a:avLst/>
          </a:prstGeom>
          <a:solidFill>
            <a:srgbClr val="CCCCFF"/>
          </a:solidFill>
          <a:ln w="9525">
            <a:noFill/>
            <a:miter lim="800000"/>
            <a:headEnd/>
            <a:tailEnd/>
          </a:ln>
        </p:spPr>
        <p:txBody>
          <a:bodyPr wrap="square">
            <a:spAutoFit/>
          </a:bodyPr>
          <a:lstStyle/>
          <a:p>
            <a:pPr indent="487363" algn="l">
              <a:lnSpc>
                <a:spcPct val="120000"/>
              </a:lnSpc>
              <a:spcBef>
                <a:spcPct val="10000"/>
              </a:spcBef>
            </a:pPr>
            <a:r>
              <a:rPr lang="en-US" altLang="zh-CN" sz="1600" b="1" dirty="0">
                <a:latin typeface="+mn-ea"/>
                <a:ea typeface="+mn-ea"/>
              </a:rPr>
              <a:t>X[]</a:t>
            </a:r>
            <a:r>
              <a:rPr lang="zh-CN" altLang="en-US" sz="1600" b="1" dirty="0">
                <a:latin typeface="+mn-ea"/>
                <a:ea typeface="+mn-ea"/>
              </a:rPr>
              <a:t>是一个非终结符为下标、元素个数为</a:t>
            </a:r>
            <a:r>
              <a:rPr lang="en-US" altLang="zh-CN" sz="1600" b="1" dirty="0">
                <a:latin typeface="+mn-ea"/>
                <a:ea typeface="+mn-ea"/>
              </a:rPr>
              <a:t>︱V</a:t>
            </a:r>
            <a:r>
              <a:rPr lang="en-US" altLang="zh-CN" sz="1600" b="1" baseline="-30000" dirty="0">
                <a:latin typeface="+mn-ea"/>
                <a:ea typeface="+mn-ea"/>
              </a:rPr>
              <a:t>N</a:t>
            </a:r>
            <a:r>
              <a:rPr lang="en-US" altLang="zh-CN" sz="1600" b="1" dirty="0">
                <a:latin typeface="+mn-ea"/>
                <a:ea typeface="+mn-ea"/>
              </a:rPr>
              <a:t>︱</a:t>
            </a:r>
            <a:r>
              <a:rPr lang="zh-CN" altLang="en-US" sz="1600" b="1" dirty="0">
                <a:latin typeface="+mn-ea"/>
                <a:ea typeface="+mn-ea"/>
              </a:rPr>
              <a:t>的一维数组。数组元素</a:t>
            </a:r>
            <a:r>
              <a:rPr lang="en-US" altLang="zh-CN" sz="1600" b="1" dirty="0">
                <a:latin typeface="+mn-ea"/>
                <a:ea typeface="+mn-ea"/>
              </a:rPr>
              <a:t>X[A]</a:t>
            </a:r>
            <a:r>
              <a:rPr lang="zh-CN" altLang="en-US" sz="1600" b="1" dirty="0">
                <a:latin typeface="+mn-ea"/>
                <a:ea typeface="+mn-ea"/>
              </a:rPr>
              <a:t>取值为“未定”、“否”和“是”，分别表示非终结符</a:t>
            </a:r>
            <a:r>
              <a:rPr lang="en-US" altLang="zh-CN" sz="1600" b="1" dirty="0">
                <a:latin typeface="+mn-ea"/>
                <a:ea typeface="+mn-ea"/>
              </a:rPr>
              <a:t>A</a:t>
            </a:r>
            <a:r>
              <a:rPr lang="zh-CN" altLang="en-US" sz="1600" b="1" dirty="0">
                <a:latin typeface="+mn-ea"/>
                <a:ea typeface="+mn-ea"/>
              </a:rPr>
              <a:t>还不确定能否可推导</a:t>
            </a:r>
            <a:r>
              <a:rPr lang="en-US" altLang="zh-CN" sz="1600" b="1" dirty="0">
                <a:latin typeface="+mn-ea"/>
                <a:ea typeface="+mn-ea"/>
              </a:rPr>
              <a:t>ε</a:t>
            </a:r>
            <a:r>
              <a:rPr lang="zh-CN" altLang="en-US" sz="1600" b="1" dirty="0">
                <a:latin typeface="+mn-ea"/>
                <a:ea typeface="+mn-ea"/>
              </a:rPr>
              <a:t>、确定不可推导</a:t>
            </a:r>
            <a:r>
              <a:rPr lang="en-US" altLang="zh-CN" sz="1600" b="1" dirty="0">
                <a:latin typeface="+mn-ea"/>
                <a:ea typeface="+mn-ea"/>
              </a:rPr>
              <a:t>ε</a:t>
            </a:r>
            <a:r>
              <a:rPr lang="zh-CN" altLang="en-US" sz="1600" b="1" dirty="0">
                <a:latin typeface="+mn-ea"/>
                <a:ea typeface="+mn-ea"/>
              </a:rPr>
              <a:t>和确定可推导</a:t>
            </a:r>
            <a:r>
              <a:rPr lang="en-US" altLang="zh-CN" sz="1600" b="1" dirty="0">
                <a:latin typeface="+mn-ea"/>
                <a:ea typeface="+mn-ea"/>
              </a:rPr>
              <a:t>ε</a:t>
            </a:r>
            <a:r>
              <a:rPr lang="zh-CN" altLang="en-US" sz="1600" b="1" dirty="0">
                <a:latin typeface="+mn-ea"/>
                <a:ea typeface="+mn-ea"/>
              </a:rPr>
              <a:t>。</a:t>
            </a:r>
          </a:p>
        </p:txBody>
      </p:sp>
      <p:sp>
        <p:nvSpPr>
          <p:cNvPr id="5" name="Text Box 10"/>
          <p:cNvSpPr txBox="1">
            <a:spLocks noChangeArrowheads="1"/>
          </p:cNvSpPr>
          <p:nvPr/>
        </p:nvSpPr>
        <p:spPr bwMode="auto">
          <a:xfrm>
            <a:off x="228600" y="304800"/>
            <a:ext cx="5715000" cy="523220"/>
          </a:xfrm>
          <a:prstGeom prst="rect">
            <a:avLst/>
          </a:prstGeom>
          <a:noFill/>
          <a:ln w="9525">
            <a:noFill/>
            <a:miter lim="800000"/>
            <a:headEnd/>
            <a:tailEnd/>
          </a:ln>
        </p:spPr>
        <p:txBody>
          <a:bodyPr wrap="square">
            <a:spAutoFit/>
          </a:bodyPr>
          <a:lstStyle/>
          <a:p>
            <a:pPr>
              <a:spcBef>
                <a:spcPct val="50000"/>
              </a:spcBef>
            </a:pPr>
            <a:r>
              <a:rPr lang="en-US" altLang="zh-CN" sz="2800" b="1" dirty="0">
                <a:solidFill>
                  <a:srgbClr val="CC0099"/>
                </a:solidFill>
                <a:latin typeface="黑体" pitchFamily="49" charset="-122"/>
                <a:ea typeface="黑体" pitchFamily="49" charset="-122"/>
              </a:rPr>
              <a:t>4.2.1</a:t>
            </a:r>
            <a:r>
              <a:rPr lang="zh-CN" altLang="en-US" sz="2800" b="1" dirty="0">
                <a:solidFill>
                  <a:srgbClr val="CC0099"/>
                </a:solidFill>
                <a:latin typeface="黑体" pitchFamily="49" charset="-122"/>
                <a:ea typeface="黑体" pitchFamily="49" charset="-122"/>
              </a:rPr>
              <a:t>　计算可推导</a:t>
            </a:r>
            <a:r>
              <a:rPr lang="en-US" altLang="zh-CN" sz="2800" b="1" dirty="0">
                <a:solidFill>
                  <a:srgbClr val="CC0099"/>
                </a:solidFill>
                <a:latin typeface="黑体" pitchFamily="49" charset="-122"/>
                <a:ea typeface="黑体" pitchFamily="49" charset="-122"/>
              </a:rPr>
              <a:t>ε</a:t>
            </a:r>
            <a:r>
              <a:rPr lang="zh-CN" altLang="en-US" sz="2800" b="1" dirty="0">
                <a:solidFill>
                  <a:srgbClr val="CC0099"/>
                </a:solidFill>
                <a:latin typeface="黑体" pitchFamily="49" charset="-122"/>
                <a:ea typeface="黑体" pitchFamily="49" charset="-122"/>
              </a:rPr>
              <a:t>的非终结符 </a:t>
            </a:r>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62" name="Rectangle 1036"/>
          <p:cNvSpPr>
            <a:spLocks noGrp="1" noChangeArrowheads="1"/>
          </p:cNvSpPr>
          <p:nvPr>
            <p:ph type="title"/>
          </p:nvPr>
        </p:nvSpPr>
        <p:spPr>
          <a:xfrm>
            <a:off x="533400" y="304800"/>
            <a:ext cx="4724400" cy="533400"/>
          </a:xfrm>
        </p:spPr>
        <p:txBody>
          <a:bodyPr/>
          <a:lstStyle/>
          <a:p>
            <a:pPr eaLnBrk="1" hangingPunct="1"/>
            <a:r>
              <a:rPr lang="en-US" altLang="zh-CN" sz="2800" b="1" dirty="0">
                <a:solidFill>
                  <a:srgbClr val="CC0099"/>
                </a:solidFill>
                <a:latin typeface="黑体" pitchFamily="49" charset="-122"/>
                <a:ea typeface="黑体" pitchFamily="49" charset="-122"/>
              </a:rPr>
              <a:t>4.2.2</a:t>
            </a:r>
            <a:r>
              <a:rPr lang="zh-CN" altLang="en-US" sz="2800" b="1" dirty="0">
                <a:solidFill>
                  <a:srgbClr val="CC0099"/>
                </a:solidFill>
                <a:latin typeface="黑体" pitchFamily="49" charset="-122"/>
                <a:ea typeface="黑体" pitchFamily="49" charset="-122"/>
              </a:rPr>
              <a:t>　计算</a:t>
            </a:r>
            <a:r>
              <a:rPr lang="en-US" altLang="zh-CN" sz="2800" b="1" dirty="0">
                <a:solidFill>
                  <a:srgbClr val="CC0099"/>
                </a:solidFill>
                <a:latin typeface="黑体" pitchFamily="49" charset="-122"/>
                <a:ea typeface="黑体" pitchFamily="49" charset="-122"/>
              </a:rPr>
              <a:t>FIRST(X)</a:t>
            </a:r>
            <a:r>
              <a:rPr lang="zh-CN" altLang="en-US" sz="2800" b="1" dirty="0">
                <a:solidFill>
                  <a:srgbClr val="CC0099"/>
                </a:solidFill>
                <a:latin typeface="黑体" pitchFamily="49" charset="-122"/>
                <a:ea typeface="黑体" pitchFamily="49" charset="-122"/>
              </a:rPr>
              <a:t>集</a:t>
            </a:r>
          </a:p>
        </p:txBody>
      </p:sp>
      <p:sp>
        <p:nvSpPr>
          <p:cNvPr id="23555" name="Text Box 1029"/>
          <p:cNvSpPr txBox="1">
            <a:spLocks noChangeArrowheads="1"/>
          </p:cNvSpPr>
          <p:nvPr/>
        </p:nvSpPr>
        <p:spPr bwMode="auto">
          <a:xfrm>
            <a:off x="228600" y="969077"/>
            <a:ext cx="8382000" cy="5035225"/>
          </a:xfrm>
          <a:prstGeom prst="rect">
            <a:avLst/>
          </a:prstGeom>
          <a:noFill/>
          <a:ln w="9525">
            <a:noFill/>
            <a:miter lim="800000"/>
            <a:headEnd/>
            <a:tailEnd/>
          </a:ln>
        </p:spPr>
        <p:txBody>
          <a:bodyPr wrap="square">
            <a:spAutoFit/>
          </a:bodyPr>
          <a:lstStyle/>
          <a:p>
            <a:pPr indent="465138" algn="l">
              <a:spcBef>
                <a:spcPct val="40000"/>
              </a:spcBef>
            </a:pPr>
            <a:r>
              <a:rPr lang="zh-CN" altLang="en-US" sz="2200" b="1" dirty="0">
                <a:latin typeface="+mn-ea"/>
                <a:ea typeface="+mn-ea"/>
              </a:rPr>
              <a:t>设文法</a:t>
            </a:r>
            <a:r>
              <a:rPr lang="en-US" altLang="zh-CN" sz="2200" b="1" dirty="0">
                <a:latin typeface="+mn-ea"/>
                <a:ea typeface="+mn-ea"/>
              </a:rPr>
              <a:t>G</a:t>
            </a:r>
            <a:r>
              <a:rPr lang="zh-CN" altLang="en-US" sz="2200" b="1" dirty="0">
                <a:latin typeface="+mn-ea"/>
                <a:ea typeface="+mn-ea"/>
              </a:rPr>
              <a:t>＝（</a:t>
            </a:r>
            <a:r>
              <a:rPr lang="en-US" altLang="zh-CN" sz="2200" b="1" dirty="0">
                <a:latin typeface="+mn-ea"/>
                <a:ea typeface="+mn-ea"/>
              </a:rPr>
              <a:t>V</a:t>
            </a:r>
            <a:r>
              <a:rPr lang="en-US" altLang="zh-CN" sz="2200" b="1" baseline="-30000" dirty="0">
                <a:latin typeface="+mn-ea"/>
                <a:ea typeface="+mn-ea"/>
              </a:rPr>
              <a:t>N</a:t>
            </a:r>
            <a:r>
              <a:rPr lang="zh-CN" altLang="en-US" sz="2200" b="1" dirty="0">
                <a:latin typeface="+mn-ea"/>
                <a:ea typeface="+mn-ea"/>
              </a:rPr>
              <a:t>，</a:t>
            </a:r>
            <a:r>
              <a:rPr lang="en-US" altLang="zh-CN" sz="2200" b="1" dirty="0">
                <a:latin typeface="+mn-ea"/>
                <a:ea typeface="+mn-ea"/>
              </a:rPr>
              <a:t>V</a:t>
            </a:r>
            <a:r>
              <a:rPr lang="en-US" altLang="zh-CN" sz="2200" b="1" baseline="-30000" dirty="0">
                <a:latin typeface="+mn-ea"/>
                <a:ea typeface="+mn-ea"/>
              </a:rPr>
              <a:t>T</a:t>
            </a:r>
            <a:r>
              <a:rPr lang="zh-CN" altLang="en-US" sz="2200" b="1" dirty="0">
                <a:latin typeface="+mn-ea"/>
                <a:ea typeface="+mn-ea"/>
              </a:rPr>
              <a:t>，</a:t>
            </a:r>
            <a:r>
              <a:rPr lang="en-US" altLang="zh-CN" sz="2200" b="1" dirty="0">
                <a:latin typeface="+mn-ea"/>
                <a:ea typeface="+mn-ea"/>
              </a:rPr>
              <a:t>P</a:t>
            </a:r>
            <a:r>
              <a:rPr lang="zh-CN" altLang="en-US" sz="2200" b="1" dirty="0">
                <a:latin typeface="+mn-ea"/>
                <a:ea typeface="+mn-ea"/>
              </a:rPr>
              <a:t>，</a:t>
            </a:r>
            <a:r>
              <a:rPr lang="en-US" altLang="zh-CN" sz="2200" b="1" dirty="0">
                <a:latin typeface="+mn-ea"/>
                <a:ea typeface="+mn-ea"/>
              </a:rPr>
              <a:t>S</a:t>
            </a:r>
            <a:r>
              <a:rPr lang="zh-CN" altLang="en-US" sz="2200" b="1" dirty="0">
                <a:latin typeface="+mn-ea"/>
                <a:ea typeface="+mn-ea"/>
              </a:rPr>
              <a:t>），</a:t>
            </a:r>
            <a:r>
              <a:rPr lang="en-US" altLang="zh-CN" sz="2200" b="1" dirty="0">
                <a:latin typeface="+mn-ea"/>
                <a:ea typeface="+mn-ea"/>
              </a:rPr>
              <a:t>X∈V</a:t>
            </a:r>
            <a:r>
              <a:rPr lang="en-US" altLang="zh-CN" sz="2200" b="1" baseline="-30000" dirty="0">
                <a:latin typeface="+mn-ea"/>
                <a:ea typeface="+mn-ea"/>
              </a:rPr>
              <a:t>N</a:t>
            </a:r>
            <a:r>
              <a:rPr lang="en-US" altLang="zh-CN" sz="2200" b="1" dirty="0">
                <a:latin typeface="+mn-ea"/>
                <a:ea typeface="+mn-ea"/>
              </a:rPr>
              <a:t>∪V</a:t>
            </a:r>
            <a:r>
              <a:rPr lang="en-US" altLang="zh-CN" sz="2200" b="1" baseline="-30000" dirty="0">
                <a:latin typeface="+mn-ea"/>
                <a:ea typeface="+mn-ea"/>
              </a:rPr>
              <a:t>T</a:t>
            </a:r>
            <a:r>
              <a:rPr lang="zh-CN" altLang="en-US" sz="2200" b="1" dirty="0">
                <a:latin typeface="+mn-ea"/>
                <a:ea typeface="+mn-ea"/>
              </a:rPr>
              <a:t>， </a:t>
            </a:r>
            <a:r>
              <a:rPr lang="en-US" altLang="zh-CN" sz="2200" b="1" dirty="0">
                <a:latin typeface="+mn-ea"/>
                <a:ea typeface="+mn-ea"/>
              </a:rPr>
              <a:t>FIRST(X)</a:t>
            </a:r>
            <a:r>
              <a:rPr lang="zh-CN" altLang="en-US" sz="2200" b="1" dirty="0">
                <a:latin typeface="+mn-ea"/>
                <a:ea typeface="+mn-ea"/>
              </a:rPr>
              <a:t>初值为空集。计算</a:t>
            </a:r>
            <a:r>
              <a:rPr lang="en-US" altLang="zh-CN" sz="2200" b="1" dirty="0">
                <a:latin typeface="+mn-ea"/>
                <a:ea typeface="+mn-ea"/>
              </a:rPr>
              <a:t>FIRST(X)</a:t>
            </a:r>
            <a:r>
              <a:rPr lang="zh-CN" altLang="en-US" sz="2200" b="1" dirty="0">
                <a:latin typeface="+mn-ea"/>
                <a:ea typeface="+mn-ea"/>
              </a:rPr>
              <a:t>集步骤是：</a:t>
            </a:r>
            <a:endParaRPr lang="en-US" altLang="zh-CN" sz="2200" b="1" dirty="0">
              <a:latin typeface="+mn-ea"/>
              <a:ea typeface="+mn-ea"/>
            </a:endParaRPr>
          </a:p>
          <a:p>
            <a:pPr indent="185738" algn="l">
              <a:spcBef>
                <a:spcPct val="40000"/>
              </a:spcBef>
            </a:pPr>
            <a:r>
              <a:rPr lang="zh-CN" altLang="en-US" sz="2200" b="1" dirty="0">
                <a:latin typeface="+mn-ea"/>
                <a:ea typeface="+mn-ea"/>
              </a:rPr>
              <a:t>⑴ 对于所有终结符号</a:t>
            </a:r>
            <a:r>
              <a:rPr lang="en-US" altLang="zh-CN" sz="2200" b="1" dirty="0">
                <a:latin typeface="+mn-ea"/>
                <a:ea typeface="+mn-ea"/>
              </a:rPr>
              <a:t>X</a:t>
            </a:r>
            <a:r>
              <a:rPr lang="zh-CN" altLang="en-US" sz="2200" b="1" dirty="0">
                <a:latin typeface="+mn-ea"/>
                <a:ea typeface="+mn-ea"/>
              </a:rPr>
              <a:t>，</a:t>
            </a:r>
            <a:r>
              <a:rPr lang="en-US" altLang="zh-CN" sz="2200" b="1" dirty="0">
                <a:latin typeface="+mn-ea"/>
                <a:ea typeface="+mn-ea"/>
              </a:rPr>
              <a:t>FIRST(X)</a:t>
            </a:r>
            <a:r>
              <a:rPr lang="zh-CN" altLang="en-US" sz="2200" b="1" dirty="0">
                <a:latin typeface="+mn-ea"/>
                <a:ea typeface="+mn-ea"/>
              </a:rPr>
              <a:t>＝</a:t>
            </a:r>
            <a:r>
              <a:rPr lang="en-US" altLang="zh-CN" sz="2200" b="1" dirty="0">
                <a:latin typeface="+mn-ea"/>
                <a:ea typeface="+mn-ea"/>
              </a:rPr>
              <a:t>{X};</a:t>
            </a:r>
          </a:p>
          <a:p>
            <a:pPr indent="185738" algn="l">
              <a:spcBef>
                <a:spcPct val="40000"/>
              </a:spcBef>
            </a:pPr>
            <a:r>
              <a:rPr lang="en-US" altLang="zh-CN" sz="2200" b="1" dirty="0">
                <a:latin typeface="+mn-ea"/>
                <a:ea typeface="+mn-ea"/>
              </a:rPr>
              <a:t>⑵ </a:t>
            </a:r>
            <a:r>
              <a:rPr lang="zh-CN" altLang="en-US" sz="2200" b="1" dirty="0">
                <a:latin typeface="+mn-ea"/>
                <a:ea typeface="+mn-ea"/>
              </a:rPr>
              <a:t>对于所有空规则</a:t>
            </a:r>
            <a:r>
              <a:rPr lang="en-US" altLang="zh-CN" sz="2200" b="1" dirty="0" err="1">
                <a:latin typeface="+mn-ea"/>
                <a:ea typeface="+mn-ea"/>
              </a:rPr>
              <a:t>X→ε</a:t>
            </a:r>
            <a:r>
              <a:rPr lang="zh-CN" altLang="en-US" sz="2200" b="1" dirty="0">
                <a:latin typeface="+mn-ea"/>
                <a:ea typeface="+mn-ea"/>
              </a:rPr>
              <a:t>，</a:t>
            </a:r>
            <a:r>
              <a:rPr lang="en-US" altLang="zh-CN" sz="2200" b="1" dirty="0">
                <a:latin typeface="+mn-ea"/>
                <a:ea typeface="+mn-ea"/>
              </a:rPr>
              <a:t>FIRST(X)∪</a:t>
            </a:r>
            <a:r>
              <a:rPr lang="zh-CN" altLang="en-US" sz="2200" b="1" dirty="0">
                <a:latin typeface="+mn-ea"/>
                <a:ea typeface="+mn-ea"/>
              </a:rPr>
              <a:t>＝</a:t>
            </a:r>
            <a:r>
              <a:rPr lang="en-US" altLang="zh-CN" sz="2200" b="1" dirty="0">
                <a:latin typeface="+mn-ea"/>
                <a:ea typeface="+mn-ea"/>
              </a:rPr>
              <a:t>{ε};</a:t>
            </a:r>
          </a:p>
          <a:p>
            <a:pPr indent="185738" algn="l">
              <a:spcBef>
                <a:spcPct val="40000"/>
              </a:spcBef>
            </a:pPr>
            <a:r>
              <a:rPr lang="en-US" altLang="zh-CN" sz="2200" b="1" dirty="0">
                <a:latin typeface="+mn-ea"/>
                <a:ea typeface="+mn-ea"/>
              </a:rPr>
              <a:t>⑶ </a:t>
            </a:r>
            <a:r>
              <a:rPr lang="zh-CN" altLang="en-US" sz="2200" b="1" dirty="0">
                <a:latin typeface="+mn-ea"/>
                <a:ea typeface="+mn-ea"/>
              </a:rPr>
              <a:t>对于所有形如</a:t>
            </a:r>
            <a:r>
              <a:rPr lang="en-US" altLang="zh-CN" sz="2200" b="1" dirty="0" err="1">
                <a:latin typeface="+mn-ea"/>
                <a:ea typeface="+mn-ea"/>
              </a:rPr>
              <a:t>X→a</a:t>
            </a:r>
            <a:r>
              <a:rPr lang="en-US" altLang="zh-CN" sz="2200" b="1" dirty="0">
                <a:latin typeface="+mn-ea"/>
                <a:ea typeface="+mn-ea"/>
              </a:rPr>
              <a:t>···</a:t>
            </a:r>
            <a:r>
              <a:rPr lang="zh-CN" altLang="en-US" sz="2200" b="1" dirty="0">
                <a:latin typeface="+mn-ea"/>
                <a:ea typeface="+mn-ea"/>
              </a:rPr>
              <a:t>规则，且</a:t>
            </a:r>
            <a:r>
              <a:rPr lang="en-US" altLang="zh-CN" sz="2200" b="1" dirty="0" err="1">
                <a:latin typeface="+mn-ea"/>
                <a:ea typeface="+mn-ea"/>
              </a:rPr>
              <a:t>a∈V</a:t>
            </a:r>
            <a:r>
              <a:rPr lang="en-US" altLang="zh-CN" sz="2200" b="1" baseline="-30000" dirty="0" err="1">
                <a:latin typeface="+mn-ea"/>
                <a:ea typeface="+mn-ea"/>
              </a:rPr>
              <a:t>T</a:t>
            </a:r>
            <a:r>
              <a:rPr lang="zh-CN" altLang="en-US" sz="2200" b="1" dirty="0">
                <a:latin typeface="+mn-ea"/>
                <a:ea typeface="+mn-ea"/>
              </a:rPr>
              <a:t>，</a:t>
            </a:r>
            <a:r>
              <a:rPr lang="en-US" altLang="zh-CN" sz="2200" b="1" dirty="0">
                <a:latin typeface="+mn-ea"/>
                <a:ea typeface="+mn-ea"/>
              </a:rPr>
              <a:t>FIRST(X)∪</a:t>
            </a:r>
            <a:r>
              <a:rPr lang="zh-CN" altLang="en-US" sz="2200" b="1" dirty="0">
                <a:latin typeface="+mn-ea"/>
                <a:ea typeface="+mn-ea"/>
              </a:rPr>
              <a:t>＝</a:t>
            </a:r>
            <a:r>
              <a:rPr lang="en-US" altLang="zh-CN" sz="2200" b="1" dirty="0">
                <a:latin typeface="+mn-ea"/>
                <a:ea typeface="+mn-ea"/>
              </a:rPr>
              <a:t>{a}; </a:t>
            </a:r>
          </a:p>
          <a:p>
            <a:pPr indent="185738" algn="l">
              <a:spcBef>
                <a:spcPct val="40000"/>
              </a:spcBef>
            </a:pPr>
            <a:r>
              <a:rPr lang="en-US" altLang="zh-CN" sz="2200" b="1" dirty="0">
                <a:latin typeface="+mn-ea"/>
                <a:ea typeface="+mn-ea"/>
              </a:rPr>
              <a:t>⑷ </a:t>
            </a:r>
            <a:r>
              <a:rPr lang="zh-CN" altLang="en-US" sz="2200" b="1" dirty="0">
                <a:latin typeface="+mn-ea"/>
                <a:ea typeface="+mn-ea"/>
              </a:rPr>
              <a:t>对于所有形如</a:t>
            </a:r>
            <a:r>
              <a:rPr lang="en-US" altLang="zh-CN" sz="2200" b="1" dirty="0">
                <a:latin typeface="+mn-ea"/>
                <a:ea typeface="+mn-ea"/>
              </a:rPr>
              <a:t>X→Y</a:t>
            </a:r>
            <a:r>
              <a:rPr lang="en-US" altLang="zh-CN" sz="2200" b="1" baseline="-30000" dirty="0">
                <a:latin typeface="+mn-ea"/>
                <a:ea typeface="+mn-ea"/>
              </a:rPr>
              <a:t>1</a:t>
            </a:r>
            <a:r>
              <a:rPr lang="en-US" altLang="zh-CN" sz="2200" b="1" dirty="0">
                <a:latin typeface="+mn-ea"/>
                <a:ea typeface="+mn-ea"/>
              </a:rPr>
              <a:t>Y</a:t>
            </a:r>
            <a:r>
              <a:rPr lang="en-US" altLang="zh-CN" sz="2200" b="1" baseline="-30000" dirty="0">
                <a:latin typeface="+mn-ea"/>
                <a:ea typeface="+mn-ea"/>
              </a:rPr>
              <a:t>2</a:t>
            </a:r>
            <a:r>
              <a:rPr lang="en-US" altLang="zh-CN" sz="2200" b="1" dirty="0">
                <a:latin typeface="+mn-ea"/>
                <a:ea typeface="+mn-ea"/>
              </a:rPr>
              <a:t>···</a:t>
            </a:r>
            <a:r>
              <a:rPr lang="en-US" altLang="zh-CN" sz="2200" b="1" dirty="0" err="1">
                <a:latin typeface="+mn-ea"/>
                <a:ea typeface="+mn-ea"/>
              </a:rPr>
              <a:t>Y</a:t>
            </a:r>
            <a:r>
              <a:rPr lang="en-US" altLang="zh-CN" sz="2200" b="1" baseline="-30000" dirty="0" err="1">
                <a:latin typeface="+mn-ea"/>
                <a:ea typeface="+mn-ea"/>
              </a:rPr>
              <a:t>n</a:t>
            </a:r>
            <a:r>
              <a:rPr lang="zh-CN" altLang="en-US" sz="2200" b="1" dirty="0">
                <a:latin typeface="+mn-ea"/>
                <a:ea typeface="+mn-ea"/>
              </a:rPr>
              <a:t>规则， </a:t>
            </a:r>
          </a:p>
          <a:p>
            <a:pPr indent="185738" algn="l">
              <a:spcBef>
                <a:spcPct val="40000"/>
              </a:spcBef>
            </a:pPr>
            <a:r>
              <a:rPr lang="zh-CN" altLang="en-US" sz="2200" b="1" dirty="0">
                <a:latin typeface="+mn-ea"/>
                <a:ea typeface="+mn-ea"/>
              </a:rPr>
              <a:t>  如果</a:t>
            </a:r>
            <a:r>
              <a:rPr lang="en-US" altLang="zh-CN" sz="2200" b="1" dirty="0">
                <a:latin typeface="+mn-ea"/>
                <a:ea typeface="+mn-ea"/>
              </a:rPr>
              <a:t>Y</a:t>
            </a:r>
            <a:r>
              <a:rPr lang="en-US" altLang="zh-CN" sz="2200" b="1" baseline="-30000" dirty="0">
                <a:latin typeface="+mn-ea"/>
                <a:ea typeface="+mn-ea"/>
              </a:rPr>
              <a:t>1</a:t>
            </a:r>
            <a:r>
              <a:rPr lang="en-US" altLang="zh-CN" sz="2200" b="1" dirty="0">
                <a:latin typeface="+mn-ea"/>
                <a:ea typeface="+mn-ea"/>
                <a:sym typeface="Symbol" pitchFamily="18" charset="2"/>
              </a:rPr>
              <a:t></a:t>
            </a:r>
            <a:r>
              <a:rPr lang="en-US" altLang="zh-CN" sz="2200" b="1" dirty="0">
                <a:latin typeface="+mn-ea"/>
                <a:ea typeface="+mn-ea"/>
              </a:rPr>
              <a:t>ε</a:t>
            </a:r>
            <a:r>
              <a:rPr lang="zh-CN" altLang="en-US" sz="2200" b="1" dirty="0">
                <a:latin typeface="+mn-ea"/>
                <a:ea typeface="+mn-ea"/>
              </a:rPr>
              <a:t>、</a:t>
            </a:r>
            <a:r>
              <a:rPr lang="en-US" altLang="zh-CN" sz="2200" b="1" dirty="0">
                <a:latin typeface="+mn-ea"/>
                <a:ea typeface="+mn-ea"/>
              </a:rPr>
              <a:t>Y</a:t>
            </a:r>
            <a:r>
              <a:rPr lang="en-US" altLang="zh-CN" sz="2200" b="1" baseline="-30000" dirty="0">
                <a:latin typeface="+mn-ea"/>
                <a:ea typeface="+mn-ea"/>
              </a:rPr>
              <a:t>2</a:t>
            </a:r>
            <a:r>
              <a:rPr lang="en-US" altLang="zh-CN" sz="2200" b="1" dirty="0">
                <a:latin typeface="+mn-ea"/>
                <a:ea typeface="+mn-ea"/>
                <a:sym typeface="Symbol" pitchFamily="18" charset="2"/>
              </a:rPr>
              <a:t></a:t>
            </a:r>
            <a:r>
              <a:rPr lang="en-US" altLang="zh-CN" sz="2200" b="1" dirty="0">
                <a:latin typeface="+mn-ea"/>
                <a:ea typeface="+mn-ea"/>
              </a:rPr>
              <a:t>ε</a:t>
            </a:r>
            <a:r>
              <a:rPr lang="zh-CN" altLang="en-US" sz="2200" b="1" dirty="0">
                <a:latin typeface="+mn-ea"/>
                <a:ea typeface="+mn-ea"/>
              </a:rPr>
              <a:t>、</a:t>
            </a:r>
            <a:r>
              <a:rPr lang="en-US" altLang="zh-CN" sz="2200" b="1" dirty="0">
                <a:latin typeface="+mn-ea"/>
                <a:ea typeface="+mn-ea"/>
              </a:rPr>
              <a:t>···</a:t>
            </a:r>
            <a:r>
              <a:rPr lang="zh-CN" altLang="en-US" sz="2200" b="1" dirty="0">
                <a:latin typeface="+mn-ea"/>
                <a:ea typeface="+mn-ea"/>
              </a:rPr>
              <a:t>、</a:t>
            </a:r>
            <a:r>
              <a:rPr lang="en-US" altLang="zh-CN" sz="2200" b="1" dirty="0">
                <a:latin typeface="+mn-ea"/>
                <a:ea typeface="+mn-ea"/>
              </a:rPr>
              <a:t>Y</a:t>
            </a:r>
            <a:r>
              <a:rPr lang="en-US" altLang="zh-CN" sz="2200" b="1" baseline="-30000" dirty="0">
                <a:latin typeface="+mn-ea"/>
                <a:ea typeface="+mn-ea"/>
              </a:rPr>
              <a:t>i-1</a:t>
            </a:r>
            <a:r>
              <a:rPr lang="en-US" altLang="zh-CN" sz="2200" b="1" dirty="0">
                <a:latin typeface="+mn-ea"/>
                <a:ea typeface="+mn-ea"/>
                <a:sym typeface="Symbol" pitchFamily="18" charset="2"/>
              </a:rPr>
              <a:t></a:t>
            </a:r>
            <a:r>
              <a:rPr lang="en-US" altLang="zh-CN" sz="2200" b="1" dirty="0">
                <a:latin typeface="+mn-ea"/>
                <a:ea typeface="+mn-ea"/>
              </a:rPr>
              <a:t>ε</a:t>
            </a:r>
            <a:r>
              <a:rPr lang="zh-CN" altLang="en-US" sz="2200" b="1" dirty="0">
                <a:latin typeface="+mn-ea"/>
                <a:ea typeface="+mn-ea"/>
              </a:rPr>
              <a:t>（</a:t>
            </a:r>
            <a:r>
              <a:rPr lang="en-US" altLang="zh-CN" sz="2200" b="1" dirty="0" err="1">
                <a:latin typeface="+mn-ea"/>
                <a:ea typeface="+mn-ea"/>
              </a:rPr>
              <a:t>i</a:t>
            </a:r>
            <a:r>
              <a:rPr lang="zh-CN" altLang="en-US" sz="2200" b="1" dirty="0">
                <a:latin typeface="+mn-ea"/>
                <a:ea typeface="+mn-ea"/>
              </a:rPr>
              <a:t>＜</a:t>
            </a:r>
            <a:r>
              <a:rPr lang="en-US" altLang="zh-CN" sz="2200" b="1" dirty="0">
                <a:latin typeface="+mn-ea"/>
                <a:ea typeface="+mn-ea"/>
              </a:rPr>
              <a:t>=n</a:t>
            </a:r>
            <a:r>
              <a:rPr lang="zh-CN" altLang="en-US" sz="2200" b="1" dirty="0">
                <a:latin typeface="+mn-ea"/>
                <a:ea typeface="+mn-ea"/>
              </a:rPr>
              <a:t>）</a:t>
            </a:r>
            <a:r>
              <a:rPr lang="en-US" altLang="zh-CN" sz="2200" b="1" dirty="0">
                <a:latin typeface="+mn-ea"/>
                <a:ea typeface="+mn-ea"/>
              </a:rPr>
              <a:t>, </a:t>
            </a:r>
            <a:r>
              <a:rPr lang="zh-CN" altLang="en-US" sz="2200" b="1" dirty="0">
                <a:latin typeface="+mn-ea"/>
                <a:ea typeface="+mn-ea"/>
              </a:rPr>
              <a:t>则   </a:t>
            </a:r>
            <a:endParaRPr lang="en-US" altLang="zh-CN" sz="2200" b="1" dirty="0">
              <a:latin typeface="+mn-ea"/>
              <a:ea typeface="+mn-ea"/>
            </a:endParaRPr>
          </a:p>
          <a:p>
            <a:pPr indent="185738" algn="l">
              <a:spcBef>
                <a:spcPct val="40000"/>
              </a:spcBef>
            </a:pPr>
            <a:r>
              <a:rPr lang="en-US" altLang="zh-CN" sz="2200" b="1" dirty="0">
                <a:latin typeface="+mn-ea"/>
                <a:ea typeface="+mn-ea"/>
              </a:rPr>
              <a:t>  FIRST(X)∪</a:t>
            </a:r>
            <a:r>
              <a:rPr lang="zh-CN" altLang="en-US" sz="2200" b="1" dirty="0">
                <a:latin typeface="+mn-ea"/>
                <a:ea typeface="+mn-ea"/>
              </a:rPr>
              <a:t>＝（</a:t>
            </a:r>
            <a:r>
              <a:rPr lang="en-US" altLang="zh-CN" sz="2200" b="1" dirty="0">
                <a:latin typeface="+mn-ea"/>
                <a:ea typeface="+mn-ea"/>
              </a:rPr>
              <a:t>FIRST(Y</a:t>
            </a:r>
            <a:r>
              <a:rPr lang="en-US" altLang="zh-CN" sz="2200" b="1" baseline="-30000" dirty="0">
                <a:latin typeface="+mn-ea"/>
                <a:ea typeface="+mn-ea"/>
              </a:rPr>
              <a:t>1</a:t>
            </a:r>
            <a:r>
              <a:rPr lang="en-US" altLang="zh-CN" sz="2200" b="1" dirty="0">
                <a:latin typeface="+mn-ea"/>
                <a:ea typeface="+mn-ea"/>
              </a:rPr>
              <a:t>)∪FIRST(Y</a:t>
            </a:r>
            <a:r>
              <a:rPr lang="en-US" altLang="zh-CN" sz="2200" b="1" baseline="-30000" dirty="0">
                <a:latin typeface="+mn-ea"/>
                <a:ea typeface="+mn-ea"/>
              </a:rPr>
              <a:t>2</a:t>
            </a:r>
            <a:r>
              <a:rPr lang="en-US" altLang="zh-CN" sz="2200" b="1" dirty="0">
                <a:latin typeface="+mn-ea"/>
                <a:ea typeface="+mn-ea"/>
              </a:rPr>
              <a:t>)…∪FIRST(Y</a:t>
            </a:r>
            <a:r>
              <a:rPr lang="en-US" altLang="zh-CN" sz="2200" b="1" baseline="-10000" dirty="0">
                <a:latin typeface="+mn-ea"/>
                <a:ea typeface="+mn-ea"/>
              </a:rPr>
              <a:t>i</a:t>
            </a:r>
            <a:r>
              <a:rPr lang="en-US" altLang="zh-CN" sz="2200" b="1" dirty="0">
                <a:latin typeface="+mn-ea"/>
                <a:ea typeface="+mn-ea"/>
              </a:rPr>
              <a:t>))</a:t>
            </a:r>
            <a:r>
              <a:rPr lang="zh-CN" altLang="en-US" sz="2200" b="1" dirty="0">
                <a:latin typeface="+mn-ea"/>
                <a:ea typeface="+mn-ea"/>
              </a:rPr>
              <a:t>－</a:t>
            </a:r>
            <a:r>
              <a:rPr lang="en-US" altLang="zh-CN" sz="2200" b="1" dirty="0">
                <a:latin typeface="+mn-ea"/>
                <a:ea typeface="+mn-ea"/>
              </a:rPr>
              <a:t>{ε};</a:t>
            </a:r>
          </a:p>
          <a:p>
            <a:pPr indent="185738" algn="l">
              <a:spcBef>
                <a:spcPct val="40000"/>
              </a:spcBef>
            </a:pPr>
            <a:r>
              <a:rPr lang="en-US" altLang="zh-CN" sz="2200" b="1" dirty="0">
                <a:latin typeface="+mn-ea"/>
                <a:ea typeface="+mn-ea"/>
              </a:rPr>
              <a:t>  </a:t>
            </a:r>
            <a:r>
              <a:rPr lang="zh-CN" altLang="en-US" sz="2200" b="1" dirty="0">
                <a:latin typeface="+mn-ea"/>
                <a:ea typeface="+mn-ea"/>
              </a:rPr>
              <a:t>如果</a:t>
            </a:r>
            <a:r>
              <a:rPr lang="en-US" altLang="zh-CN" sz="2200" b="1" dirty="0">
                <a:latin typeface="+mn-ea"/>
                <a:ea typeface="+mn-ea"/>
              </a:rPr>
              <a:t>Y</a:t>
            </a:r>
            <a:r>
              <a:rPr lang="en-US" altLang="zh-CN" sz="2200" b="1" baseline="-30000" dirty="0">
                <a:latin typeface="+mn-ea"/>
                <a:ea typeface="+mn-ea"/>
              </a:rPr>
              <a:t>1</a:t>
            </a:r>
            <a:r>
              <a:rPr lang="en-US" altLang="zh-CN" sz="2200" b="1" dirty="0">
                <a:latin typeface="+mn-ea"/>
                <a:ea typeface="+mn-ea"/>
                <a:sym typeface="Symbol" pitchFamily="18" charset="2"/>
              </a:rPr>
              <a:t></a:t>
            </a:r>
            <a:r>
              <a:rPr lang="en-US" altLang="zh-CN" sz="2200" b="1" dirty="0">
                <a:latin typeface="+mn-ea"/>
                <a:ea typeface="+mn-ea"/>
              </a:rPr>
              <a:t>ε</a:t>
            </a:r>
            <a:r>
              <a:rPr lang="zh-CN" altLang="en-US" sz="2200" b="1" dirty="0">
                <a:latin typeface="+mn-ea"/>
                <a:ea typeface="+mn-ea"/>
              </a:rPr>
              <a:t>、</a:t>
            </a:r>
            <a:r>
              <a:rPr lang="en-US" altLang="zh-CN" sz="2200" b="1" dirty="0">
                <a:latin typeface="+mn-ea"/>
                <a:ea typeface="+mn-ea"/>
              </a:rPr>
              <a:t>Y</a:t>
            </a:r>
            <a:r>
              <a:rPr lang="en-US" altLang="zh-CN" sz="2200" b="1" baseline="-30000" dirty="0">
                <a:latin typeface="+mn-ea"/>
                <a:ea typeface="+mn-ea"/>
              </a:rPr>
              <a:t>2</a:t>
            </a:r>
            <a:r>
              <a:rPr lang="en-US" altLang="zh-CN" sz="2200" b="1" dirty="0">
                <a:latin typeface="+mn-ea"/>
                <a:ea typeface="+mn-ea"/>
                <a:sym typeface="Symbol" pitchFamily="18" charset="2"/>
              </a:rPr>
              <a:t></a:t>
            </a:r>
            <a:r>
              <a:rPr lang="en-US" altLang="zh-CN" sz="2200" b="1" dirty="0">
                <a:latin typeface="+mn-ea"/>
                <a:ea typeface="+mn-ea"/>
              </a:rPr>
              <a:t>ε</a:t>
            </a:r>
            <a:r>
              <a:rPr lang="zh-CN" altLang="en-US" sz="2200" b="1" dirty="0">
                <a:latin typeface="+mn-ea"/>
                <a:ea typeface="+mn-ea"/>
              </a:rPr>
              <a:t>、</a:t>
            </a:r>
            <a:r>
              <a:rPr lang="en-US" altLang="zh-CN" sz="2200" b="1" dirty="0">
                <a:latin typeface="+mn-ea"/>
                <a:ea typeface="+mn-ea"/>
              </a:rPr>
              <a:t>···</a:t>
            </a:r>
            <a:r>
              <a:rPr lang="zh-CN" altLang="en-US" sz="2200" b="1" dirty="0">
                <a:latin typeface="+mn-ea"/>
                <a:ea typeface="+mn-ea"/>
              </a:rPr>
              <a:t>、</a:t>
            </a:r>
            <a:r>
              <a:rPr lang="en-US" altLang="zh-CN" sz="2200" b="1" dirty="0" err="1">
                <a:latin typeface="+mn-ea"/>
                <a:ea typeface="+mn-ea"/>
              </a:rPr>
              <a:t>Y</a:t>
            </a:r>
            <a:r>
              <a:rPr lang="en-US" altLang="zh-CN" sz="2200" b="1" baseline="-30000" dirty="0" err="1">
                <a:latin typeface="+mn-ea"/>
                <a:ea typeface="+mn-ea"/>
              </a:rPr>
              <a:t>n</a:t>
            </a:r>
            <a:r>
              <a:rPr lang="en-US" altLang="zh-CN" sz="2200" b="1" dirty="0" err="1">
                <a:latin typeface="+mn-ea"/>
                <a:ea typeface="+mn-ea"/>
                <a:sym typeface="Symbol" pitchFamily="18" charset="2"/>
              </a:rPr>
              <a:t></a:t>
            </a:r>
            <a:r>
              <a:rPr lang="en-US" altLang="zh-CN" sz="2200" b="1" dirty="0" err="1">
                <a:latin typeface="+mn-ea"/>
                <a:ea typeface="+mn-ea"/>
              </a:rPr>
              <a:t>ε</a:t>
            </a:r>
            <a:r>
              <a:rPr lang="en-US" altLang="zh-CN" sz="2200" b="1" dirty="0">
                <a:latin typeface="+mn-ea"/>
                <a:ea typeface="+mn-ea"/>
              </a:rPr>
              <a:t>  </a:t>
            </a:r>
            <a:r>
              <a:rPr lang="zh-CN" altLang="en-US" sz="2200" b="1" dirty="0">
                <a:latin typeface="+mn-ea"/>
                <a:ea typeface="+mn-ea"/>
              </a:rPr>
              <a:t>则</a:t>
            </a:r>
          </a:p>
          <a:p>
            <a:pPr indent="185738" algn="l">
              <a:spcBef>
                <a:spcPct val="40000"/>
              </a:spcBef>
            </a:pPr>
            <a:r>
              <a:rPr lang="zh-CN" altLang="en-US" sz="2200" b="1" dirty="0">
                <a:latin typeface="+mn-ea"/>
                <a:ea typeface="+mn-ea"/>
              </a:rPr>
              <a:t>  </a:t>
            </a:r>
            <a:r>
              <a:rPr lang="en-US" altLang="zh-CN" sz="2200" b="1" dirty="0">
                <a:latin typeface="+mn-ea"/>
                <a:ea typeface="+mn-ea"/>
              </a:rPr>
              <a:t>FIRST(X)∪</a:t>
            </a:r>
            <a:r>
              <a:rPr lang="zh-CN" altLang="en-US" sz="2200" b="1" dirty="0">
                <a:latin typeface="+mn-ea"/>
                <a:ea typeface="+mn-ea"/>
              </a:rPr>
              <a:t>＝ </a:t>
            </a:r>
            <a:r>
              <a:rPr lang="en-US" altLang="zh-CN" sz="2200" b="1" dirty="0">
                <a:latin typeface="+mn-ea"/>
                <a:ea typeface="+mn-ea"/>
              </a:rPr>
              <a:t>(FIRST(Y</a:t>
            </a:r>
            <a:r>
              <a:rPr lang="en-US" altLang="zh-CN" sz="2200" b="1" baseline="-30000" dirty="0">
                <a:latin typeface="+mn-ea"/>
                <a:ea typeface="+mn-ea"/>
              </a:rPr>
              <a:t>1</a:t>
            </a:r>
            <a:r>
              <a:rPr lang="en-US" altLang="zh-CN" sz="2200" b="1" dirty="0">
                <a:latin typeface="+mn-ea"/>
                <a:ea typeface="+mn-ea"/>
              </a:rPr>
              <a:t>)∪FIRST(Y</a:t>
            </a:r>
            <a:r>
              <a:rPr lang="en-US" altLang="zh-CN" sz="2200" b="1" baseline="-30000" dirty="0">
                <a:latin typeface="+mn-ea"/>
                <a:ea typeface="+mn-ea"/>
              </a:rPr>
              <a:t>2</a:t>
            </a:r>
            <a:r>
              <a:rPr lang="en-US" altLang="zh-CN" sz="2200" b="1" dirty="0">
                <a:latin typeface="+mn-ea"/>
                <a:ea typeface="+mn-ea"/>
              </a:rPr>
              <a:t>)…∪FIRST(Y</a:t>
            </a:r>
            <a:r>
              <a:rPr lang="en-US" altLang="zh-CN" sz="2200" b="1" baseline="-30000" dirty="0">
                <a:latin typeface="+mn-ea"/>
                <a:ea typeface="+mn-ea"/>
              </a:rPr>
              <a:t>i</a:t>
            </a:r>
            <a:r>
              <a:rPr lang="en-US" altLang="zh-CN" sz="2200" b="1" dirty="0">
                <a:latin typeface="+mn-ea"/>
                <a:ea typeface="+mn-ea"/>
              </a:rPr>
              <a:t>))∪{ε};</a:t>
            </a:r>
          </a:p>
          <a:p>
            <a:pPr indent="185738" algn="l">
              <a:spcBef>
                <a:spcPct val="40000"/>
              </a:spcBef>
            </a:pPr>
            <a:r>
              <a:rPr lang="en-US" altLang="zh-CN" sz="2200" b="1" dirty="0">
                <a:latin typeface="+mn-ea"/>
                <a:ea typeface="+mn-ea"/>
              </a:rPr>
              <a:t>⑸ </a:t>
            </a:r>
            <a:r>
              <a:rPr lang="zh-CN" altLang="en-US" sz="2200" b="1" dirty="0">
                <a:latin typeface="+mn-ea"/>
                <a:ea typeface="+mn-ea"/>
              </a:rPr>
              <a:t>重复⑷，直到</a:t>
            </a:r>
            <a:r>
              <a:rPr lang="en-US" altLang="zh-CN" sz="2200" b="1" dirty="0">
                <a:latin typeface="+mn-ea"/>
                <a:ea typeface="+mn-ea"/>
              </a:rPr>
              <a:t>FIRST()</a:t>
            </a:r>
            <a:r>
              <a:rPr lang="zh-CN" altLang="en-US" sz="2200" b="1" dirty="0">
                <a:latin typeface="+mn-ea"/>
                <a:ea typeface="+mn-ea"/>
              </a:rPr>
              <a:t>不再扩大为止。 </a:t>
            </a:r>
          </a:p>
        </p:txBody>
      </p:sp>
      <p:sp>
        <p:nvSpPr>
          <p:cNvPr id="23556" name="Text Box 1030"/>
          <p:cNvSpPr txBox="1">
            <a:spLocks noChangeArrowheads="1"/>
          </p:cNvSpPr>
          <p:nvPr/>
        </p:nvSpPr>
        <p:spPr bwMode="auto">
          <a:xfrm>
            <a:off x="1539875" y="3647778"/>
            <a:ext cx="381000" cy="457200"/>
          </a:xfrm>
          <a:prstGeom prst="rect">
            <a:avLst/>
          </a:prstGeom>
          <a:noFill/>
          <a:ln w="9525">
            <a:noFill/>
            <a:miter lim="800000"/>
            <a:headEnd/>
            <a:tailEnd/>
          </a:ln>
        </p:spPr>
        <p:txBody>
          <a:bodyPr>
            <a:spAutoFit/>
          </a:bodyPr>
          <a:lstStyle/>
          <a:p>
            <a:pPr>
              <a:spcBef>
                <a:spcPct val="50000"/>
              </a:spcBef>
            </a:pPr>
            <a:r>
              <a:rPr lang="en-US" altLang="zh-CN" dirty="0"/>
              <a:t>*</a:t>
            </a:r>
          </a:p>
        </p:txBody>
      </p:sp>
      <p:sp>
        <p:nvSpPr>
          <p:cNvPr id="23557" name="Text Box 1031"/>
          <p:cNvSpPr txBox="1">
            <a:spLocks noChangeArrowheads="1"/>
          </p:cNvSpPr>
          <p:nvPr/>
        </p:nvSpPr>
        <p:spPr bwMode="auto">
          <a:xfrm>
            <a:off x="2590800" y="3647778"/>
            <a:ext cx="381000" cy="457200"/>
          </a:xfrm>
          <a:prstGeom prst="rect">
            <a:avLst/>
          </a:prstGeom>
          <a:noFill/>
          <a:ln w="9525">
            <a:noFill/>
            <a:miter lim="800000"/>
            <a:headEnd/>
            <a:tailEnd/>
          </a:ln>
        </p:spPr>
        <p:txBody>
          <a:bodyPr>
            <a:spAutoFit/>
          </a:bodyPr>
          <a:lstStyle/>
          <a:p>
            <a:pPr>
              <a:spcBef>
                <a:spcPct val="50000"/>
              </a:spcBef>
            </a:pPr>
            <a:r>
              <a:rPr lang="en-US" altLang="zh-CN" dirty="0"/>
              <a:t>*</a:t>
            </a:r>
          </a:p>
        </p:txBody>
      </p:sp>
      <p:sp>
        <p:nvSpPr>
          <p:cNvPr id="23558" name="Text Box 1032"/>
          <p:cNvSpPr txBox="1">
            <a:spLocks noChangeArrowheads="1"/>
          </p:cNvSpPr>
          <p:nvPr/>
        </p:nvSpPr>
        <p:spPr bwMode="auto">
          <a:xfrm>
            <a:off x="5029200" y="3647778"/>
            <a:ext cx="381000" cy="457200"/>
          </a:xfrm>
          <a:prstGeom prst="rect">
            <a:avLst/>
          </a:prstGeom>
          <a:noFill/>
          <a:ln w="9525">
            <a:noFill/>
            <a:miter lim="800000"/>
            <a:headEnd/>
            <a:tailEnd/>
          </a:ln>
        </p:spPr>
        <p:txBody>
          <a:bodyPr>
            <a:spAutoFit/>
          </a:bodyPr>
          <a:lstStyle/>
          <a:p>
            <a:pPr>
              <a:spcBef>
                <a:spcPct val="50000"/>
              </a:spcBef>
            </a:pPr>
            <a:r>
              <a:rPr lang="en-US" altLang="zh-CN" dirty="0"/>
              <a:t>*</a:t>
            </a:r>
          </a:p>
        </p:txBody>
      </p:sp>
      <p:sp>
        <p:nvSpPr>
          <p:cNvPr id="23559" name="Text Box 1033"/>
          <p:cNvSpPr txBox="1">
            <a:spLocks noChangeArrowheads="1"/>
          </p:cNvSpPr>
          <p:nvPr/>
        </p:nvSpPr>
        <p:spPr bwMode="auto">
          <a:xfrm>
            <a:off x="1992313" y="4410075"/>
            <a:ext cx="381000" cy="457200"/>
          </a:xfrm>
          <a:prstGeom prst="rect">
            <a:avLst/>
          </a:prstGeom>
          <a:noFill/>
          <a:ln w="9525">
            <a:noFill/>
            <a:miter lim="800000"/>
            <a:headEnd/>
            <a:tailEnd/>
          </a:ln>
        </p:spPr>
        <p:txBody>
          <a:bodyPr>
            <a:spAutoFit/>
          </a:bodyPr>
          <a:lstStyle/>
          <a:p>
            <a:pPr>
              <a:spcBef>
                <a:spcPct val="50000"/>
              </a:spcBef>
            </a:pPr>
            <a:r>
              <a:rPr lang="en-US" altLang="zh-CN"/>
              <a:t>*</a:t>
            </a:r>
          </a:p>
        </p:txBody>
      </p:sp>
      <p:sp>
        <p:nvSpPr>
          <p:cNvPr id="23560" name="Text Box 1034"/>
          <p:cNvSpPr txBox="1">
            <a:spLocks noChangeArrowheads="1"/>
          </p:cNvSpPr>
          <p:nvPr/>
        </p:nvSpPr>
        <p:spPr bwMode="auto">
          <a:xfrm>
            <a:off x="2928938" y="4418013"/>
            <a:ext cx="381000" cy="457200"/>
          </a:xfrm>
          <a:prstGeom prst="rect">
            <a:avLst/>
          </a:prstGeom>
          <a:noFill/>
          <a:ln w="9525">
            <a:noFill/>
            <a:miter lim="800000"/>
            <a:headEnd/>
            <a:tailEnd/>
          </a:ln>
        </p:spPr>
        <p:txBody>
          <a:bodyPr>
            <a:spAutoFit/>
          </a:bodyPr>
          <a:lstStyle/>
          <a:p>
            <a:pPr>
              <a:spcBef>
                <a:spcPct val="50000"/>
              </a:spcBef>
            </a:pPr>
            <a:r>
              <a:rPr lang="en-US" altLang="zh-CN"/>
              <a:t>*</a:t>
            </a:r>
          </a:p>
        </p:txBody>
      </p:sp>
      <p:sp>
        <p:nvSpPr>
          <p:cNvPr id="23561" name="Text Box 1035"/>
          <p:cNvSpPr txBox="1">
            <a:spLocks noChangeArrowheads="1"/>
          </p:cNvSpPr>
          <p:nvPr/>
        </p:nvSpPr>
        <p:spPr bwMode="auto">
          <a:xfrm>
            <a:off x="4357688" y="4419600"/>
            <a:ext cx="381000" cy="457200"/>
          </a:xfrm>
          <a:prstGeom prst="rect">
            <a:avLst/>
          </a:prstGeom>
          <a:noFill/>
          <a:ln w="9525">
            <a:noFill/>
            <a:miter lim="800000"/>
            <a:headEnd/>
            <a:tailEnd/>
          </a:ln>
        </p:spPr>
        <p:txBody>
          <a:bodyPr>
            <a:spAutoFit/>
          </a:bodyPr>
          <a:lstStyle/>
          <a:p>
            <a:pPr>
              <a:spcBef>
                <a:spcPct val="50000"/>
              </a:spcBef>
            </a:pPr>
            <a:r>
              <a:rPr lang="en-US" altLang="zh-CN"/>
              <a:t>*</a:t>
            </a:r>
          </a:p>
        </p:txBody>
      </p:sp>
      <p:sp>
        <p:nvSpPr>
          <p:cNvPr id="11" name="灯片编号占位符 1"/>
          <p:cNvSpPr>
            <a:spLocks noGrp="1"/>
          </p:cNvSpPr>
          <p:nvPr>
            <p:ph type="sldNum" sz="quarter" idx="12"/>
          </p:nvPr>
        </p:nvSpPr>
        <p:spPr>
          <a:xfrm>
            <a:off x="6477000" y="6248400"/>
            <a:ext cx="2133600" cy="244475"/>
          </a:xfrm>
          <a:noFill/>
        </p:spPr>
        <p:txBody>
          <a:bodyPr/>
          <a:lstStyle/>
          <a:p>
            <a:fld id="{839FBB37-DA21-41D7-80D2-273F8EEF57F0}" type="slidenum">
              <a:rPr lang="en-US" altLang="zh-CN" smtClean="0">
                <a:ea typeface="宋体" charset="-122"/>
              </a:rPr>
              <a:pPr/>
              <a:t>18</a:t>
            </a:fld>
            <a:endParaRPr lang="en-US" altLang="zh-CN" dirty="0">
              <a:ea typeface="宋体" charset="-122"/>
            </a:endParaRPr>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a:xfrm>
            <a:off x="609600" y="381000"/>
            <a:ext cx="3810000" cy="533400"/>
          </a:xfrm>
        </p:spPr>
        <p:txBody>
          <a:bodyPr/>
          <a:lstStyle/>
          <a:p>
            <a:pPr eaLnBrk="1" hangingPunct="1"/>
            <a:r>
              <a:rPr lang="en-US" altLang="zh-CN" sz="2800" b="1" dirty="0">
                <a:solidFill>
                  <a:srgbClr val="CC0099"/>
                </a:solidFill>
                <a:latin typeface="Times New Roman" pitchFamily="18" charset="0"/>
                <a:ea typeface="黑体" pitchFamily="2" charset="-122"/>
              </a:rPr>
              <a:t>4.2.3</a:t>
            </a:r>
            <a:r>
              <a:rPr lang="zh-CN" altLang="en-US" sz="2800" b="1" dirty="0">
                <a:solidFill>
                  <a:srgbClr val="CC0099"/>
                </a:solidFill>
                <a:latin typeface="Times New Roman" pitchFamily="18" charset="0"/>
                <a:ea typeface="黑体" pitchFamily="2" charset="-122"/>
              </a:rPr>
              <a:t>　计算</a:t>
            </a:r>
            <a:r>
              <a:rPr lang="en-US" altLang="zh-CN" sz="2800" b="1" dirty="0">
                <a:solidFill>
                  <a:srgbClr val="CC0099"/>
                </a:solidFill>
                <a:latin typeface="Times New Roman" pitchFamily="18" charset="0"/>
                <a:ea typeface="黑体" pitchFamily="2" charset="-122"/>
              </a:rPr>
              <a:t>FIRST(α)</a:t>
            </a:r>
            <a:r>
              <a:rPr lang="zh-CN" altLang="en-US" sz="2800" b="1" dirty="0">
                <a:solidFill>
                  <a:srgbClr val="CC0099"/>
                </a:solidFill>
                <a:latin typeface="Times New Roman" pitchFamily="18" charset="0"/>
                <a:ea typeface="黑体" pitchFamily="2" charset="-122"/>
              </a:rPr>
              <a:t>集</a:t>
            </a:r>
          </a:p>
        </p:txBody>
      </p:sp>
      <p:sp>
        <p:nvSpPr>
          <p:cNvPr id="24580" name="Text Box 4"/>
          <p:cNvSpPr txBox="1">
            <a:spLocks noChangeArrowheads="1"/>
          </p:cNvSpPr>
          <p:nvPr/>
        </p:nvSpPr>
        <p:spPr bwMode="auto">
          <a:xfrm>
            <a:off x="228600" y="1066800"/>
            <a:ext cx="8153400" cy="4662815"/>
          </a:xfrm>
          <a:prstGeom prst="rect">
            <a:avLst/>
          </a:prstGeom>
          <a:noFill/>
          <a:ln w="9525">
            <a:noFill/>
            <a:miter lim="800000"/>
            <a:headEnd/>
            <a:tailEnd/>
          </a:ln>
        </p:spPr>
        <p:txBody>
          <a:bodyPr wrap="square">
            <a:spAutoFit/>
          </a:bodyPr>
          <a:lstStyle/>
          <a:p>
            <a:pPr indent="476250" algn="l">
              <a:lnSpc>
                <a:spcPct val="150000"/>
              </a:lnSpc>
              <a:spcBef>
                <a:spcPct val="30000"/>
              </a:spcBef>
            </a:pPr>
            <a:r>
              <a:rPr lang="zh-CN" altLang="en-US" sz="2200" b="1" dirty="0">
                <a:latin typeface="+mn-ea"/>
                <a:ea typeface="+mn-ea"/>
              </a:rPr>
              <a:t>设文法</a:t>
            </a:r>
            <a:r>
              <a:rPr lang="en-US" altLang="zh-CN" sz="2200" b="1" dirty="0">
                <a:latin typeface="+mn-ea"/>
                <a:ea typeface="+mn-ea"/>
              </a:rPr>
              <a:t>G</a:t>
            </a:r>
            <a:r>
              <a:rPr lang="zh-CN" altLang="en-US" sz="2200" b="1" dirty="0">
                <a:latin typeface="+mn-ea"/>
                <a:ea typeface="+mn-ea"/>
              </a:rPr>
              <a:t>＝（</a:t>
            </a:r>
            <a:r>
              <a:rPr lang="en-US" altLang="zh-CN" sz="2200" b="1" dirty="0">
                <a:latin typeface="+mn-ea"/>
                <a:ea typeface="+mn-ea"/>
              </a:rPr>
              <a:t>V</a:t>
            </a:r>
            <a:r>
              <a:rPr lang="en-US" altLang="zh-CN" sz="2200" b="1" baseline="-30000" dirty="0">
                <a:latin typeface="+mn-ea"/>
                <a:ea typeface="+mn-ea"/>
              </a:rPr>
              <a:t>N</a:t>
            </a:r>
            <a:r>
              <a:rPr lang="zh-CN" altLang="en-US" sz="2200" b="1" dirty="0">
                <a:latin typeface="+mn-ea"/>
                <a:ea typeface="+mn-ea"/>
              </a:rPr>
              <a:t>，</a:t>
            </a:r>
            <a:r>
              <a:rPr lang="en-US" altLang="zh-CN" sz="2200" b="1" dirty="0">
                <a:latin typeface="+mn-ea"/>
                <a:ea typeface="+mn-ea"/>
              </a:rPr>
              <a:t>V</a:t>
            </a:r>
            <a:r>
              <a:rPr lang="en-US" altLang="zh-CN" sz="2200" b="1" baseline="-30000" dirty="0">
                <a:latin typeface="+mn-ea"/>
                <a:ea typeface="+mn-ea"/>
              </a:rPr>
              <a:t>T</a:t>
            </a:r>
            <a:r>
              <a:rPr lang="zh-CN" altLang="en-US" sz="2200" b="1" dirty="0">
                <a:latin typeface="+mn-ea"/>
                <a:ea typeface="+mn-ea"/>
              </a:rPr>
              <a:t>，</a:t>
            </a:r>
            <a:r>
              <a:rPr lang="en-US" altLang="zh-CN" sz="2200" b="1" dirty="0">
                <a:latin typeface="+mn-ea"/>
                <a:ea typeface="+mn-ea"/>
              </a:rPr>
              <a:t>P</a:t>
            </a:r>
            <a:r>
              <a:rPr lang="zh-CN" altLang="en-US" sz="2200" b="1" dirty="0">
                <a:latin typeface="+mn-ea"/>
                <a:ea typeface="+mn-ea"/>
              </a:rPr>
              <a:t>，</a:t>
            </a:r>
            <a:r>
              <a:rPr lang="en-US" altLang="zh-CN" sz="2200" b="1" dirty="0">
                <a:latin typeface="+mn-ea"/>
                <a:ea typeface="+mn-ea"/>
              </a:rPr>
              <a:t>S</a:t>
            </a:r>
            <a:r>
              <a:rPr lang="zh-CN" altLang="en-US" sz="2200" b="1" dirty="0">
                <a:latin typeface="+mn-ea"/>
                <a:ea typeface="+mn-ea"/>
              </a:rPr>
              <a:t>），已知</a:t>
            </a:r>
            <a:r>
              <a:rPr lang="en-US" altLang="zh-CN" sz="2200" b="1" dirty="0">
                <a:latin typeface="+mn-ea"/>
                <a:ea typeface="+mn-ea"/>
              </a:rPr>
              <a:t>FIRST(X)</a:t>
            </a:r>
            <a:r>
              <a:rPr lang="zh-CN" altLang="en-US" sz="2200" b="1" dirty="0">
                <a:latin typeface="+mn-ea"/>
                <a:ea typeface="+mn-ea"/>
              </a:rPr>
              <a:t>（</a:t>
            </a:r>
            <a:r>
              <a:rPr lang="en-US" altLang="zh-CN" sz="2200" b="1" dirty="0">
                <a:latin typeface="+mn-ea"/>
                <a:ea typeface="+mn-ea"/>
              </a:rPr>
              <a:t>X∈V</a:t>
            </a:r>
            <a:r>
              <a:rPr lang="en-US" altLang="zh-CN" sz="2200" b="1" baseline="-30000" dirty="0">
                <a:latin typeface="+mn-ea"/>
                <a:ea typeface="+mn-ea"/>
              </a:rPr>
              <a:t>N</a:t>
            </a:r>
            <a:r>
              <a:rPr lang="en-US" altLang="zh-CN" sz="2200" b="1" dirty="0">
                <a:latin typeface="+mn-ea"/>
                <a:ea typeface="+mn-ea"/>
              </a:rPr>
              <a:t>∪V</a:t>
            </a:r>
            <a:r>
              <a:rPr lang="en-US" altLang="zh-CN" sz="2200" b="1" baseline="-30000" dirty="0">
                <a:latin typeface="+mn-ea"/>
                <a:ea typeface="+mn-ea"/>
              </a:rPr>
              <a:t>T</a:t>
            </a:r>
            <a:r>
              <a:rPr lang="zh-CN" altLang="en-US" sz="2200" b="1" dirty="0">
                <a:latin typeface="+mn-ea"/>
                <a:ea typeface="+mn-ea"/>
              </a:rPr>
              <a:t>）。</a:t>
            </a:r>
            <a:r>
              <a:rPr lang="en-US" altLang="zh-CN" sz="2200" b="1" dirty="0">
                <a:latin typeface="+mn-ea"/>
                <a:ea typeface="+mn-ea"/>
              </a:rPr>
              <a:t>α</a:t>
            </a:r>
            <a:r>
              <a:rPr lang="zh-CN" altLang="en-US" sz="2200" b="1" dirty="0">
                <a:latin typeface="+mn-ea"/>
                <a:ea typeface="+mn-ea"/>
              </a:rPr>
              <a:t>＝</a:t>
            </a:r>
            <a:r>
              <a:rPr lang="en-US" altLang="zh-CN" sz="2200" b="1" dirty="0">
                <a:latin typeface="+mn-ea"/>
                <a:ea typeface="+mn-ea"/>
              </a:rPr>
              <a:t>Y</a:t>
            </a:r>
            <a:r>
              <a:rPr lang="en-US" altLang="zh-CN" sz="2200" b="1" baseline="-30000" dirty="0">
                <a:latin typeface="+mn-ea"/>
                <a:ea typeface="+mn-ea"/>
              </a:rPr>
              <a:t>1</a:t>
            </a:r>
            <a:r>
              <a:rPr lang="en-US" altLang="zh-CN" sz="2200" b="1" dirty="0">
                <a:latin typeface="+mn-ea"/>
                <a:ea typeface="+mn-ea"/>
              </a:rPr>
              <a:t> Y</a:t>
            </a:r>
            <a:r>
              <a:rPr lang="en-US" altLang="zh-CN" sz="2200" b="1" baseline="-30000" dirty="0">
                <a:latin typeface="+mn-ea"/>
                <a:ea typeface="+mn-ea"/>
              </a:rPr>
              <a:t>2</a:t>
            </a:r>
            <a:r>
              <a:rPr lang="en-US" altLang="zh-CN" sz="2200" b="1" dirty="0">
                <a:latin typeface="+mn-ea"/>
                <a:ea typeface="+mn-ea"/>
              </a:rPr>
              <a:t>···</a:t>
            </a:r>
            <a:r>
              <a:rPr lang="en-US" altLang="zh-CN" sz="2200" b="1" dirty="0" err="1">
                <a:latin typeface="+mn-ea"/>
                <a:ea typeface="+mn-ea"/>
              </a:rPr>
              <a:t>Y</a:t>
            </a:r>
            <a:r>
              <a:rPr lang="en-US" altLang="zh-CN" sz="2200" b="1" baseline="-30000" dirty="0" err="1">
                <a:latin typeface="+mn-ea"/>
                <a:ea typeface="+mn-ea"/>
              </a:rPr>
              <a:t>n</a:t>
            </a:r>
            <a:r>
              <a:rPr lang="en-US" altLang="zh-CN" sz="2200" b="1" dirty="0">
                <a:latin typeface="+mn-ea"/>
                <a:ea typeface="+mn-ea"/>
              </a:rPr>
              <a:t>∈</a:t>
            </a:r>
            <a:r>
              <a:rPr lang="zh-CN" altLang="en-US" sz="2200" b="1" dirty="0">
                <a:latin typeface="+mn-ea"/>
                <a:ea typeface="+mn-ea"/>
              </a:rPr>
              <a:t>（</a:t>
            </a:r>
            <a:r>
              <a:rPr lang="en-US" altLang="zh-CN" sz="2200" b="1" dirty="0">
                <a:latin typeface="+mn-ea"/>
                <a:ea typeface="+mn-ea"/>
              </a:rPr>
              <a:t>V</a:t>
            </a:r>
            <a:r>
              <a:rPr lang="en-US" altLang="zh-CN" sz="2200" b="1" baseline="-30000" dirty="0">
                <a:latin typeface="+mn-ea"/>
                <a:ea typeface="+mn-ea"/>
              </a:rPr>
              <a:t>N</a:t>
            </a:r>
            <a:r>
              <a:rPr lang="en-US" altLang="zh-CN" sz="2200" b="1" dirty="0">
                <a:latin typeface="+mn-ea"/>
                <a:ea typeface="+mn-ea"/>
              </a:rPr>
              <a:t>∪V</a:t>
            </a:r>
            <a:r>
              <a:rPr lang="en-US" altLang="zh-CN" sz="2200" b="1" baseline="-30000" dirty="0">
                <a:latin typeface="+mn-ea"/>
                <a:ea typeface="+mn-ea"/>
              </a:rPr>
              <a:t>T</a:t>
            </a:r>
            <a:r>
              <a:rPr lang="zh-CN" altLang="en-US" sz="2200" b="1" dirty="0">
                <a:latin typeface="+mn-ea"/>
                <a:ea typeface="+mn-ea"/>
              </a:rPr>
              <a:t>）*，</a:t>
            </a:r>
            <a:r>
              <a:rPr lang="en-US" altLang="zh-CN" sz="2200" b="1" dirty="0">
                <a:latin typeface="+mn-ea"/>
                <a:ea typeface="+mn-ea"/>
              </a:rPr>
              <a:t>FIRST(α)</a:t>
            </a:r>
            <a:r>
              <a:rPr lang="zh-CN" altLang="en-US" sz="2200" b="1" dirty="0">
                <a:latin typeface="+mn-ea"/>
                <a:ea typeface="+mn-ea"/>
              </a:rPr>
              <a:t>初值为空集。计算</a:t>
            </a:r>
            <a:r>
              <a:rPr lang="en-US" altLang="zh-CN" sz="2200" b="1" dirty="0">
                <a:latin typeface="+mn-ea"/>
                <a:ea typeface="+mn-ea"/>
              </a:rPr>
              <a:t>FIRST(α)</a:t>
            </a:r>
            <a:r>
              <a:rPr lang="zh-CN" altLang="en-US" sz="2200" b="1" dirty="0">
                <a:latin typeface="+mn-ea"/>
                <a:ea typeface="+mn-ea"/>
              </a:rPr>
              <a:t>集的方法是：</a:t>
            </a:r>
            <a:endParaRPr lang="en-US" altLang="zh-CN" sz="2200" b="1" dirty="0">
              <a:latin typeface="+mn-ea"/>
              <a:ea typeface="+mn-ea"/>
            </a:endParaRPr>
          </a:p>
          <a:p>
            <a:pPr indent="476250" algn="l">
              <a:lnSpc>
                <a:spcPct val="150000"/>
              </a:lnSpc>
              <a:spcBef>
                <a:spcPct val="30000"/>
              </a:spcBef>
            </a:pPr>
            <a:r>
              <a:rPr lang="zh-CN" altLang="en-US" sz="2200" b="1" dirty="0">
                <a:latin typeface="+mn-ea"/>
                <a:ea typeface="+mn-ea"/>
              </a:rPr>
              <a:t>如果 </a:t>
            </a:r>
            <a:r>
              <a:rPr lang="en-US" altLang="zh-CN" sz="2200" b="1" dirty="0">
                <a:latin typeface="+mn-ea"/>
                <a:ea typeface="+mn-ea"/>
              </a:rPr>
              <a:t>Y</a:t>
            </a:r>
            <a:r>
              <a:rPr lang="en-US" altLang="zh-CN" sz="2200" b="1" baseline="-30000" dirty="0">
                <a:latin typeface="+mn-ea"/>
                <a:ea typeface="+mn-ea"/>
              </a:rPr>
              <a:t>1</a:t>
            </a:r>
            <a:r>
              <a:rPr lang="en-US" altLang="zh-CN" sz="2200" b="1" dirty="0">
                <a:latin typeface="+mn-ea"/>
                <a:ea typeface="+mn-ea"/>
              </a:rPr>
              <a:t> </a:t>
            </a:r>
            <a:r>
              <a:rPr lang="zh-CN" altLang="en-US" sz="2200" b="1" dirty="0">
                <a:latin typeface="+mn-ea"/>
                <a:ea typeface="+mn-ea"/>
              </a:rPr>
              <a:t>为终结符</a:t>
            </a:r>
            <a:r>
              <a:rPr lang="en-US" altLang="zh-CN" sz="2200" b="1" dirty="0">
                <a:latin typeface="+mn-ea"/>
                <a:ea typeface="+mn-ea"/>
              </a:rPr>
              <a:t>,</a:t>
            </a:r>
            <a:r>
              <a:rPr lang="zh-CN" altLang="en-US" sz="2200" b="1" dirty="0">
                <a:latin typeface="+mn-ea"/>
                <a:ea typeface="+mn-ea"/>
              </a:rPr>
              <a:t>则 </a:t>
            </a:r>
            <a:r>
              <a:rPr lang="en-US" altLang="zh-CN" sz="2200" b="1" dirty="0">
                <a:latin typeface="+mn-ea"/>
                <a:ea typeface="+mn-ea"/>
              </a:rPr>
              <a:t>FIRST(α</a:t>
            </a:r>
            <a:r>
              <a:rPr lang="zh-CN" altLang="en-US" sz="2200" b="1" dirty="0">
                <a:latin typeface="+mn-ea"/>
                <a:ea typeface="+mn-ea"/>
              </a:rPr>
              <a:t>）＝</a:t>
            </a:r>
            <a:r>
              <a:rPr lang="en-US" altLang="zh-CN" sz="2200" b="1" dirty="0">
                <a:latin typeface="+mn-ea"/>
                <a:ea typeface="+mn-ea"/>
              </a:rPr>
              <a:t>{ Y</a:t>
            </a:r>
            <a:r>
              <a:rPr lang="en-US" altLang="zh-CN" sz="2200" b="1" baseline="-30000" dirty="0">
                <a:latin typeface="+mn-ea"/>
                <a:ea typeface="+mn-ea"/>
              </a:rPr>
              <a:t>1</a:t>
            </a:r>
            <a:r>
              <a:rPr lang="en-US" altLang="zh-CN" sz="2200" b="1" dirty="0">
                <a:latin typeface="+mn-ea"/>
                <a:ea typeface="+mn-ea"/>
              </a:rPr>
              <a:t>}</a:t>
            </a:r>
            <a:r>
              <a:rPr lang="zh-CN" altLang="en-US" sz="2200" b="1" dirty="0">
                <a:latin typeface="+mn-ea"/>
                <a:ea typeface="+mn-ea"/>
              </a:rPr>
              <a:t>；</a:t>
            </a:r>
          </a:p>
          <a:p>
            <a:pPr indent="476250" algn="just">
              <a:lnSpc>
                <a:spcPct val="150000"/>
              </a:lnSpc>
              <a:spcBef>
                <a:spcPct val="30000"/>
              </a:spcBef>
            </a:pPr>
            <a:r>
              <a:rPr lang="zh-CN" altLang="en-US" sz="2200" b="1" dirty="0">
                <a:latin typeface="+mn-ea"/>
                <a:ea typeface="+mn-ea"/>
              </a:rPr>
              <a:t>如果 </a:t>
            </a:r>
            <a:r>
              <a:rPr lang="en-US" altLang="zh-CN" sz="2200" b="1" dirty="0">
                <a:latin typeface="+mn-ea"/>
                <a:ea typeface="+mn-ea"/>
              </a:rPr>
              <a:t>Y</a:t>
            </a:r>
            <a:r>
              <a:rPr lang="en-US" altLang="zh-CN" sz="2200" b="1" baseline="-30000" dirty="0">
                <a:latin typeface="+mn-ea"/>
                <a:ea typeface="+mn-ea"/>
              </a:rPr>
              <a:t>1</a:t>
            </a:r>
            <a:r>
              <a:rPr lang="en-US" altLang="zh-CN" sz="2200" b="1" dirty="0">
                <a:latin typeface="+mn-ea"/>
                <a:ea typeface="+mn-ea"/>
              </a:rPr>
              <a:t> </a:t>
            </a:r>
            <a:r>
              <a:rPr lang="en-US" altLang="zh-CN" sz="2200" b="1" dirty="0">
                <a:latin typeface="+mn-ea"/>
                <a:ea typeface="+mn-ea"/>
                <a:sym typeface="Symbol" pitchFamily="18" charset="2"/>
              </a:rPr>
              <a:t></a:t>
            </a:r>
            <a:r>
              <a:rPr lang="en-US" altLang="zh-CN" sz="2200" b="1" dirty="0">
                <a:latin typeface="+mn-ea"/>
                <a:ea typeface="+mn-ea"/>
              </a:rPr>
              <a:t>ε</a:t>
            </a:r>
            <a:r>
              <a:rPr lang="zh-CN" altLang="en-US" sz="2200" b="1" dirty="0">
                <a:latin typeface="+mn-ea"/>
                <a:ea typeface="+mn-ea"/>
              </a:rPr>
              <a:t>、</a:t>
            </a:r>
            <a:r>
              <a:rPr lang="en-US" altLang="zh-CN" sz="2200" b="1" dirty="0">
                <a:latin typeface="+mn-ea"/>
                <a:ea typeface="+mn-ea"/>
              </a:rPr>
              <a:t>Y</a:t>
            </a:r>
            <a:r>
              <a:rPr lang="en-US" altLang="zh-CN" sz="2200" b="1" baseline="-30000" dirty="0">
                <a:latin typeface="+mn-ea"/>
                <a:ea typeface="+mn-ea"/>
              </a:rPr>
              <a:t>2</a:t>
            </a:r>
            <a:r>
              <a:rPr lang="en-US" altLang="zh-CN" sz="2200" b="1" dirty="0">
                <a:latin typeface="+mn-ea"/>
                <a:ea typeface="+mn-ea"/>
              </a:rPr>
              <a:t> </a:t>
            </a:r>
            <a:r>
              <a:rPr lang="en-US" altLang="zh-CN" sz="2200" b="1" dirty="0">
                <a:latin typeface="+mn-ea"/>
                <a:ea typeface="+mn-ea"/>
                <a:sym typeface="Symbol" pitchFamily="18" charset="2"/>
              </a:rPr>
              <a:t></a:t>
            </a:r>
            <a:r>
              <a:rPr lang="en-US" altLang="zh-CN" sz="2200" b="1" dirty="0">
                <a:latin typeface="+mn-ea"/>
                <a:ea typeface="+mn-ea"/>
              </a:rPr>
              <a:t>ε</a:t>
            </a:r>
            <a:r>
              <a:rPr lang="zh-CN" altLang="en-US" sz="2200" b="1" dirty="0">
                <a:latin typeface="+mn-ea"/>
                <a:ea typeface="+mn-ea"/>
              </a:rPr>
              <a:t>、</a:t>
            </a:r>
            <a:r>
              <a:rPr lang="en-US" altLang="zh-CN" sz="2200" b="1" dirty="0">
                <a:latin typeface="+mn-ea"/>
                <a:ea typeface="+mn-ea"/>
              </a:rPr>
              <a:t>···</a:t>
            </a:r>
            <a:r>
              <a:rPr lang="zh-CN" altLang="en-US" sz="2200" b="1" dirty="0">
                <a:latin typeface="+mn-ea"/>
                <a:ea typeface="+mn-ea"/>
              </a:rPr>
              <a:t>、</a:t>
            </a:r>
            <a:r>
              <a:rPr lang="en-US" altLang="zh-CN" sz="2200" b="1" dirty="0">
                <a:latin typeface="+mn-ea"/>
                <a:ea typeface="+mn-ea"/>
              </a:rPr>
              <a:t>Y</a:t>
            </a:r>
            <a:r>
              <a:rPr lang="en-US" altLang="zh-CN" sz="2200" b="1" baseline="-30000" dirty="0">
                <a:latin typeface="+mn-ea"/>
                <a:ea typeface="+mn-ea"/>
              </a:rPr>
              <a:t>i-1</a:t>
            </a:r>
            <a:r>
              <a:rPr lang="en-US" altLang="zh-CN" sz="2200" b="1" dirty="0">
                <a:latin typeface="+mn-ea"/>
                <a:ea typeface="+mn-ea"/>
              </a:rPr>
              <a:t> </a:t>
            </a:r>
            <a:r>
              <a:rPr lang="en-US" altLang="zh-CN" sz="2200" b="1" dirty="0">
                <a:latin typeface="+mn-ea"/>
                <a:ea typeface="+mn-ea"/>
                <a:sym typeface="Symbol" pitchFamily="18" charset="2"/>
              </a:rPr>
              <a:t></a:t>
            </a:r>
            <a:r>
              <a:rPr lang="en-US" altLang="zh-CN" sz="2200" b="1" dirty="0">
                <a:latin typeface="+mn-ea"/>
                <a:ea typeface="+mn-ea"/>
              </a:rPr>
              <a:t>ε(1</a:t>
            </a:r>
            <a:r>
              <a:rPr lang="zh-CN" altLang="en-US" sz="2200" b="1" dirty="0">
                <a:latin typeface="+mn-ea"/>
                <a:ea typeface="+mn-ea"/>
              </a:rPr>
              <a:t>＜</a:t>
            </a:r>
            <a:r>
              <a:rPr lang="en-US" altLang="zh-CN" sz="2200" b="1" dirty="0" err="1">
                <a:latin typeface="+mn-ea"/>
                <a:ea typeface="+mn-ea"/>
              </a:rPr>
              <a:t>i</a:t>
            </a:r>
            <a:r>
              <a:rPr lang="zh-CN" altLang="en-US" sz="2200" b="1" dirty="0">
                <a:latin typeface="+mn-ea"/>
                <a:ea typeface="+mn-ea"/>
              </a:rPr>
              <a:t>＜</a:t>
            </a:r>
            <a:r>
              <a:rPr lang="en-US" altLang="zh-CN" sz="2200" b="1" dirty="0">
                <a:latin typeface="+mn-ea"/>
                <a:ea typeface="+mn-ea"/>
              </a:rPr>
              <a:t>=n)</a:t>
            </a:r>
            <a:r>
              <a:rPr lang="zh-CN" altLang="en-US" sz="2200" b="1" dirty="0">
                <a:latin typeface="+mn-ea"/>
                <a:ea typeface="+mn-ea"/>
              </a:rPr>
              <a:t>，则</a:t>
            </a:r>
          </a:p>
          <a:p>
            <a:pPr indent="476250" algn="just">
              <a:lnSpc>
                <a:spcPct val="150000"/>
              </a:lnSpc>
              <a:spcBef>
                <a:spcPct val="30000"/>
              </a:spcBef>
            </a:pPr>
            <a:r>
              <a:rPr lang="en-US" altLang="zh-CN" sz="2200" b="1" dirty="0">
                <a:latin typeface="+mn-ea"/>
                <a:ea typeface="+mn-ea"/>
              </a:rPr>
              <a:t>FIRST(α)</a:t>
            </a:r>
            <a:r>
              <a:rPr lang="zh-CN" altLang="en-US" sz="2200" b="1" dirty="0">
                <a:latin typeface="+mn-ea"/>
                <a:ea typeface="+mn-ea"/>
              </a:rPr>
              <a:t>＝</a:t>
            </a:r>
            <a:r>
              <a:rPr lang="en-US" altLang="zh-CN" sz="2200" b="1" dirty="0">
                <a:latin typeface="+mn-ea"/>
                <a:ea typeface="+mn-ea"/>
              </a:rPr>
              <a:t>(FIRST(Y</a:t>
            </a:r>
            <a:r>
              <a:rPr lang="en-US" altLang="zh-CN" sz="2200" b="1" baseline="-30000" dirty="0">
                <a:latin typeface="+mn-ea"/>
                <a:ea typeface="+mn-ea"/>
              </a:rPr>
              <a:t>1</a:t>
            </a:r>
            <a:r>
              <a:rPr lang="en-US" altLang="zh-CN" sz="2200" b="1" dirty="0">
                <a:latin typeface="+mn-ea"/>
                <a:ea typeface="+mn-ea"/>
              </a:rPr>
              <a:t>)∪FIRST(Y</a:t>
            </a:r>
            <a:r>
              <a:rPr lang="en-US" altLang="zh-CN" sz="2200" b="1" baseline="-30000" dirty="0">
                <a:latin typeface="+mn-ea"/>
                <a:ea typeface="+mn-ea"/>
              </a:rPr>
              <a:t>2</a:t>
            </a:r>
            <a:r>
              <a:rPr lang="en-US" altLang="zh-CN" sz="2200" b="1" dirty="0">
                <a:latin typeface="+mn-ea"/>
                <a:ea typeface="+mn-ea"/>
              </a:rPr>
              <a:t>)…∪FIRST(Y</a:t>
            </a:r>
            <a:r>
              <a:rPr lang="en-US" altLang="zh-CN" sz="2200" b="1" baseline="-30000" dirty="0">
                <a:latin typeface="+mn-ea"/>
                <a:ea typeface="+mn-ea"/>
              </a:rPr>
              <a:t>i</a:t>
            </a:r>
            <a:r>
              <a:rPr lang="en-US" altLang="zh-CN" sz="2200" b="1" dirty="0">
                <a:latin typeface="+mn-ea"/>
                <a:ea typeface="+mn-ea"/>
              </a:rPr>
              <a:t>))</a:t>
            </a:r>
            <a:r>
              <a:rPr lang="zh-CN" altLang="en-US" sz="2200" b="1" dirty="0">
                <a:latin typeface="+mn-ea"/>
                <a:ea typeface="+mn-ea"/>
              </a:rPr>
              <a:t>－</a:t>
            </a:r>
            <a:r>
              <a:rPr lang="en-US" altLang="zh-CN" sz="2200" b="1" dirty="0">
                <a:latin typeface="+mn-ea"/>
                <a:ea typeface="+mn-ea"/>
              </a:rPr>
              <a:t>{ε};</a:t>
            </a:r>
          </a:p>
          <a:p>
            <a:pPr indent="476250" algn="just">
              <a:lnSpc>
                <a:spcPct val="150000"/>
              </a:lnSpc>
              <a:spcBef>
                <a:spcPct val="30000"/>
              </a:spcBef>
            </a:pPr>
            <a:r>
              <a:rPr lang="zh-CN" altLang="en-US" sz="2200" b="1" dirty="0">
                <a:latin typeface="+mn-ea"/>
                <a:ea typeface="+mn-ea"/>
              </a:rPr>
              <a:t>如果 </a:t>
            </a:r>
            <a:r>
              <a:rPr lang="en-US" altLang="zh-CN" sz="2200" b="1" dirty="0">
                <a:latin typeface="+mn-ea"/>
                <a:ea typeface="+mn-ea"/>
              </a:rPr>
              <a:t>Y</a:t>
            </a:r>
            <a:r>
              <a:rPr lang="en-US" altLang="zh-CN" sz="2200" b="1" baseline="-30000" dirty="0">
                <a:latin typeface="+mn-ea"/>
                <a:ea typeface="+mn-ea"/>
              </a:rPr>
              <a:t>1</a:t>
            </a:r>
            <a:r>
              <a:rPr lang="en-US" altLang="zh-CN" sz="2200" b="1" dirty="0">
                <a:latin typeface="+mn-ea"/>
                <a:ea typeface="+mn-ea"/>
              </a:rPr>
              <a:t> </a:t>
            </a:r>
            <a:r>
              <a:rPr lang="en-US" altLang="zh-CN" sz="2200" b="1" dirty="0">
                <a:latin typeface="+mn-ea"/>
                <a:ea typeface="+mn-ea"/>
                <a:sym typeface="Symbol" pitchFamily="18" charset="2"/>
              </a:rPr>
              <a:t></a:t>
            </a:r>
            <a:r>
              <a:rPr lang="en-US" altLang="zh-CN" sz="2200" b="1" dirty="0">
                <a:latin typeface="+mn-ea"/>
                <a:ea typeface="+mn-ea"/>
              </a:rPr>
              <a:t>ε</a:t>
            </a:r>
            <a:r>
              <a:rPr lang="zh-CN" altLang="en-US" sz="2200" b="1" dirty="0">
                <a:latin typeface="+mn-ea"/>
                <a:ea typeface="+mn-ea"/>
              </a:rPr>
              <a:t>、</a:t>
            </a:r>
            <a:r>
              <a:rPr lang="en-US" altLang="zh-CN" sz="2200" b="1" dirty="0">
                <a:latin typeface="+mn-ea"/>
                <a:ea typeface="+mn-ea"/>
              </a:rPr>
              <a:t>Y</a:t>
            </a:r>
            <a:r>
              <a:rPr lang="en-US" altLang="zh-CN" sz="2200" b="1" baseline="-30000" dirty="0">
                <a:latin typeface="+mn-ea"/>
                <a:ea typeface="+mn-ea"/>
              </a:rPr>
              <a:t>2</a:t>
            </a:r>
            <a:r>
              <a:rPr lang="en-US" altLang="zh-CN" sz="2200" b="1" dirty="0">
                <a:latin typeface="+mn-ea"/>
                <a:ea typeface="+mn-ea"/>
              </a:rPr>
              <a:t> </a:t>
            </a:r>
            <a:r>
              <a:rPr lang="en-US" altLang="zh-CN" sz="2200" b="1" dirty="0">
                <a:latin typeface="+mn-ea"/>
                <a:ea typeface="+mn-ea"/>
                <a:sym typeface="Symbol" pitchFamily="18" charset="2"/>
              </a:rPr>
              <a:t></a:t>
            </a:r>
            <a:r>
              <a:rPr lang="en-US" altLang="zh-CN" sz="2200" b="1" dirty="0">
                <a:latin typeface="+mn-ea"/>
                <a:ea typeface="+mn-ea"/>
              </a:rPr>
              <a:t>ε</a:t>
            </a:r>
            <a:r>
              <a:rPr lang="zh-CN" altLang="en-US" sz="2200" b="1" dirty="0">
                <a:latin typeface="+mn-ea"/>
                <a:ea typeface="+mn-ea"/>
              </a:rPr>
              <a:t>、</a:t>
            </a:r>
            <a:r>
              <a:rPr lang="en-US" altLang="zh-CN" sz="2200" b="1" dirty="0">
                <a:latin typeface="+mn-ea"/>
                <a:ea typeface="+mn-ea"/>
              </a:rPr>
              <a:t>···</a:t>
            </a:r>
            <a:r>
              <a:rPr lang="zh-CN" altLang="en-US" sz="2200" b="1" dirty="0">
                <a:latin typeface="+mn-ea"/>
                <a:ea typeface="+mn-ea"/>
              </a:rPr>
              <a:t>、</a:t>
            </a:r>
            <a:r>
              <a:rPr lang="en-US" altLang="zh-CN" sz="2200" b="1" dirty="0" err="1">
                <a:latin typeface="+mn-ea"/>
                <a:ea typeface="+mn-ea"/>
              </a:rPr>
              <a:t>Y</a:t>
            </a:r>
            <a:r>
              <a:rPr lang="en-US" altLang="zh-CN" sz="2200" b="1" baseline="-30000" dirty="0" err="1">
                <a:latin typeface="+mn-ea"/>
                <a:ea typeface="+mn-ea"/>
              </a:rPr>
              <a:t>n</a:t>
            </a:r>
            <a:r>
              <a:rPr lang="en-US" altLang="zh-CN" sz="2200" b="1" dirty="0">
                <a:latin typeface="+mn-ea"/>
                <a:ea typeface="+mn-ea"/>
              </a:rPr>
              <a:t> </a:t>
            </a:r>
            <a:r>
              <a:rPr lang="en-US" altLang="zh-CN" sz="2200" b="1" dirty="0">
                <a:latin typeface="+mn-ea"/>
                <a:ea typeface="+mn-ea"/>
                <a:sym typeface="Symbol" pitchFamily="18" charset="2"/>
              </a:rPr>
              <a:t></a:t>
            </a:r>
            <a:r>
              <a:rPr lang="en-US" altLang="zh-CN" sz="2200" b="1" dirty="0">
                <a:latin typeface="+mn-ea"/>
                <a:ea typeface="+mn-ea"/>
              </a:rPr>
              <a:t>ε </a:t>
            </a:r>
            <a:r>
              <a:rPr lang="zh-CN" altLang="en-US" sz="2200" b="1" dirty="0">
                <a:latin typeface="+mn-ea"/>
                <a:ea typeface="+mn-ea"/>
              </a:rPr>
              <a:t>则</a:t>
            </a:r>
          </a:p>
          <a:p>
            <a:pPr indent="476250" algn="just">
              <a:lnSpc>
                <a:spcPct val="150000"/>
              </a:lnSpc>
              <a:spcBef>
                <a:spcPct val="30000"/>
              </a:spcBef>
            </a:pPr>
            <a:r>
              <a:rPr lang="en-US" altLang="zh-CN" sz="2200" b="1" dirty="0">
                <a:latin typeface="+mn-ea"/>
                <a:ea typeface="+mn-ea"/>
              </a:rPr>
              <a:t>FIRST(α)</a:t>
            </a:r>
            <a:r>
              <a:rPr lang="zh-CN" altLang="en-US" sz="2200" b="1" dirty="0">
                <a:latin typeface="+mn-ea"/>
                <a:ea typeface="+mn-ea"/>
              </a:rPr>
              <a:t>＝</a:t>
            </a:r>
            <a:r>
              <a:rPr lang="en-US" altLang="zh-CN" sz="2200" b="1" dirty="0">
                <a:latin typeface="+mn-ea"/>
                <a:ea typeface="+mn-ea"/>
              </a:rPr>
              <a:t>(FIRST(Y</a:t>
            </a:r>
            <a:r>
              <a:rPr lang="en-US" altLang="zh-CN" sz="2200" b="1" baseline="-30000" dirty="0">
                <a:latin typeface="+mn-ea"/>
                <a:ea typeface="+mn-ea"/>
              </a:rPr>
              <a:t>1</a:t>
            </a:r>
            <a:r>
              <a:rPr lang="en-US" altLang="zh-CN" sz="2200" b="1" dirty="0">
                <a:latin typeface="+mn-ea"/>
                <a:ea typeface="+mn-ea"/>
              </a:rPr>
              <a:t>)∪FIRST(Y</a:t>
            </a:r>
            <a:r>
              <a:rPr lang="en-US" altLang="zh-CN" sz="2200" b="1" baseline="-30000" dirty="0">
                <a:latin typeface="+mn-ea"/>
                <a:ea typeface="+mn-ea"/>
              </a:rPr>
              <a:t>2</a:t>
            </a:r>
            <a:r>
              <a:rPr lang="en-US" altLang="zh-CN" sz="2200" b="1" dirty="0">
                <a:latin typeface="+mn-ea"/>
                <a:ea typeface="+mn-ea"/>
              </a:rPr>
              <a:t>)…∪FIRST(</a:t>
            </a:r>
            <a:r>
              <a:rPr lang="en-US" altLang="zh-CN" sz="2200" b="1" dirty="0" err="1">
                <a:latin typeface="+mn-ea"/>
                <a:ea typeface="+mn-ea"/>
              </a:rPr>
              <a:t>Y</a:t>
            </a:r>
            <a:r>
              <a:rPr lang="en-US" altLang="zh-CN" sz="2200" b="1" baseline="-30000" dirty="0" err="1">
                <a:latin typeface="+mn-ea"/>
                <a:ea typeface="+mn-ea"/>
              </a:rPr>
              <a:t>n</a:t>
            </a:r>
            <a:r>
              <a:rPr lang="en-US" altLang="zh-CN" sz="2200" b="1" dirty="0">
                <a:latin typeface="+mn-ea"/>
                <a:ea typeface="+mn-ea"/>
              </a:rPr>
              <a:t>))∪{ε}</a:t>
            </a:r>
            <a:r>
              <a:rPr lang="zh-CN" altLang="en-US" sz="2200" b="1" dirty="0">
                <a:latin typeface="+mn-ea"/>
                <a:ea typeface="+mn-ea"/>
              </a:rPr>
              <a:t>。</a:t>
            </a:r>
          </a:p>
        </p:txBody>
      </p:sp>
      <p:sp>
        <p:nvSpPr>
          <p:cNvPr id="24581" name="Text Box 5"/>
          <p:cNvSpPr txBox="1">
            <a:spLocks noChangeArrowheads="1"/>
          </p:cNvSpPr>
          <p:nvPr/>
        </p:nvSpPr>
        <p:spPr bwMode="auto">
          <a:xfrm>
            <a:off x="1783596" y="3330575"/>
            <a:ext cx="381000" cy="457200"/>
          </a:xfrm>
          <a:prstGeom prst="rect">
            <a:avLst/>
          </a:prstGeom>
          <a:noFill/>
          <a:ln w="9525">
            <a:noFill/>
            <a:miter lim="800000"/>
            <a:headEnd/>
            <a:tailEnd/>
          </a:ln>
        </p:spPr>
        <p:txBody>
          <a:bodyPr>
            <a:spAutoFit/>
          </a:bodyPr>
          <a:lstStyle/>
          <a:p>
            <a:pPr>
              <a:spcBef>
                <a:spcPct val="50000"/>
              </a:spcBef>
            </a:pPr>
            <a:r>
              <a:rPr lang="en-US" altLang="zh-CN" dirty="0"/>
              <a:t>*</a:t>
            </a:r>
          </a:p>
        </p:txBody>
      </p:sp>
      <p:sp>
        <p:nvSpPr>
          <p:cNvPr id="24582" name="Text Box 6"/>
          <p:cNvSpPr txBox="1">
            <a:spLocks noChangeArrowheads="1"/>
          </p:cNvSpPr>
          <p:nvPr/>
        </p:nvSpPr>
        <p:spPr bwMode="auto">
          <a:xfrm>
            <a:off x="3048000" y="3352800"/>
            <a:ext cx="381000" cy="457200"/>
          </a:xfrm>
          <a:prstGeom prst="rect">
            <a:avLst/>
          </a:prstGeom>
          <a:noFill/>
          <a:ln w="9525">
            <a:noFill/>
            <a:miter lim="800000"/>
            <a:headEnd/>
            <a:tailEnd/>
          </a:ln>
        </p:spPr>
        <p:txBody>
          <a:bodyPr>
            <a:spAutoFit/>
          </a:bodyPr>
          <a:lstStyle/>
          <a:p>
            <a:pPr>
              <a:spcBef>
                <a:spcPct val="50000"/>
              </a:spcBef>
            </a:pPr>
            <a:r>
              <a:rPr lang="en-US" altLang="zh-CN" dirty="0"/>
              <a:t>*</a:t>
            </a:r>
          </a:p>
        </p:txBody>
      </p:sp>
      <p:sp>
        <p:nvSpPr>
          <p:cNvPr id="24583" name="Text Box 7"/>
          <p:cNvSpPr txBox="1">
            <a:spLocks noChangeArrowheads="1"/>
          </p:cNvSpPr>
          <p:nvPr/>
        </p:nvSpPr>
        <p:spPr bwMode="auto">
          <a:xfrm>
            <a:off x="5562600" y="3349625"/>
            <a:ext cx="381000" cy="457200"/>
          </a:xfrm>
          <a:prstGeom prst="rect">
            <a:avLst/>
          </a:prstGeom>
          <a:noFill/>
          <a:ln w="9525">
            <a:noFill/>
            <a:miter lim="800000"/>
            <a:headEnd/>
            <a:tailEnd/>
          </a:ln>
        </p:spPr>
        <p:txBody>
          <a:bodyPr>
            <a:spAutoFit/>
          </a:bodyPr>
          <a:lstStyle/>
          <a:p>
            <a:pPr>
              <a:spcBef>
                <a:spcPct val="50000"/>
              </a:spcBef>
            </a:pPr>
            <a:r>
              <a:rPr lang="en-US" altLang="zh-CN" dirty="0"/>
              <a:t>*</a:t>
            </a:r>
          </a:p>
        </p:txBody>
      </p:sp>
      <p:sp>
        <p:nvSpPr>
          <p:cNvPr id="11" name="Text Box 5"/>
          <p:cNvSpPr txBox="1">
            <a:spLocks noChangeArrowheads="1"/>
          </p:cNvSpPr>
          <p:nvPr/>
        </p:nvSpPr>
        <p:spPr bwMode="auto">
          <a:xfrm>
            <a:off x="1783596" y="4549775"/>
            <a:ext cx="381000" cy="457200"/>
          </a:xfrm>
          <a:prstGeom prst="rect">
            <a:avLst/>
          </a:prstGeom>
          <a:noFill/>
          <a:ln w="9525">
            <a:noFill/>
            <a:miter lim="800000"/>
            <a:headEnd/>
            <a:tailEnd/>
          </a:ln>
        </p:spPr>
        <p:txBody>
          <a:bodyPr>
            <a:spAutoFit/>
          </a:bodyPr>
          <a:lstStyle/>
          <a:p>
            <a:pPr>
              <a:spcBef>
                <a:spcPct val="50000"/>
              </a:spcBef>
            </a:pPr>
            <a:r>
              <a:rPr lang="en-US" altLang="zh-CN" dirty="0"/>
              <a:t>*</a:t>
            </a:r>
          </a:p>
        </p:txBody>
      </p:sp>
      <p:sp>
        <p:nvSpPr>
          <p:cNvPr id="12" name="Text Box 6"/>
          <p:cNvSpPr txBox="1">
            <a:spLocks noChangeArrowheads="1"/>
          </p:cNvSpPr>
          <p:nvPr/>
        </p:nvSpPr>
        <p:spPr bwMode="auto">
          <a:xfrm>
            <a:off x="3048000" y="4572000"/>
            <a:ext cx="381000" cy="457200"/>
          </a:xfrm>
          <a:prstGeom prst="rect">
            <a:avLst/>
          </a:prstGeom>
          <a:noFill/>
          <a:ln w="9525">
            <a:noFill/>
            <a:miter lim="800000"/>
            <a:headEnd/>
            <a:tailEnd/>
          </a:ln>
        </p:spPr>
        <p:txBody>
          <a:bodyPr>
            <a:spAutoFit/>
          </a:bodyPr>
          <a:lstStyle/>
          <a:p>
            <a:pPr>
              <a:spcBef>
                <a:spcPct val="50000"/>
              </a:spcBef>
            </a:pPr>
            <a:r>
              <a:rPr lang="en-US" altLang="zh-CN" dirty="0"/>
              <a:t>*</a:t>
            </a:r>
          </a:p>
        </p:txBody>
      </p:sp>
      <p:sp>
        <p:nvSpPr>
          <p:cNvPr id="13" name="Text Box 7"/>
          <p:cNvSpPr txBox="1">
            <a:spLocks noChangeArrowheads="1"/>
          </p:cNvSpPr>
          <p:nvPr/>
        </p:nvSpPr>
        <p:spPr bwMode="auto">
          <a:xfrm>
            <a:off x="5334000" y="4568825"/>
            <a:ext cx="381000" cy="457200"/>
          </a:xfrm>
          <a:prstGeom prst="rect">
            <a:avLst/>
          </a:prstGeom>
          <a:noFill/>
          <a:ln w="9525">
            <a:noFill/>
            <a:miter lim="800000"/>
            <a:headEnd/>
            <a:tailEnd/>
          </a:ln>
        </p:spPr>
        <p:txBody>
          <a:bodyPr>
            <a:spAutoFit/>
          </a:bodyPr>
          <a:lstStyle/>
          <a:p>
            <a:pPr>
              <a:spcBef>
                <a:spcPct val="50000"/>
              </a:spcBef>
            </a:pPr>
            <a:r>
              <a:rPr lang="en-US" altLang="zh-CN" dirty="0"/>
              <a:t>*</a:t>
            </a:r>
          </a:p>
        </p:txBody>
      </p:sp>
      <p:sp>
        <p:nvSpPr>
          <p:cNvPr id="14" name="灯片编号占位符 1"/>
          <p:cNvSpPr>
            <a:spLocks noGrp="1"/>
          </p:cNvSpPr>
          <p:nvPr>
            <p:ph type="sldNum" sz="quarter" idx="12"/>
          </p:nvPr>
        </p:nvSpPr>
        <p:spPr>
          <a:xfrm>
            <a:off x="6477000" y="6248400"/>
            <a:ext cx="2133600" cy="244475"/>
          </a:xfrm>
          <a:noFill/>
        </p:spPr>
        <p:txBody>
          <a:bodyPr/>
          <a:lstStyle/>
          <a:p>
            <a:fld id="{839FBB37-DA21-41D7-80D2-273F8EEF57F0}" type="slidenum">
              <a:rPr lang="en-US" altLang="zh-CN" smtClean="0">
                <a:ea typeface="宋体" charset="-122"/>
              </a:rPr>
              <a:pPr/>
              <a:t>19</a:t>
            </a:fld>
            <a:endParaRPr lang="en-US" altLang="zh-CN" dirty="0">
              <a:ea typeface="宋体" charset="-122"/>
            </a:endParaRP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灯片编号占位符 1"/>
          <p:cNvSpPr>
            <a:spLocks noGrp="1"/>
          </p:cNvSpPr>
          <p:nvPr>
            <p:ph type="sldNum" sz="quarter" idx="12"/>
          </p:nvPr>
        </p:nvSpPr>
        <p:spPr>
          <a:noFill/>
        </p:spPr>
        <p:txBody>
          <a:bodyPr/>
          <a:lstStyle/>
          <a:p>
            <a:fld id="{E607D601-17A9-4B77-811E-6C632A93E9AB}" type="slidenum">
              <a:rPr lang="en-US" altLang="zh-CN" smtClean="0">
                <a:ea typeface="宋体" charset="-122"/>
              </a:rPr>
              <a:pPr/>
              <a:t>2</a:t>
            </a:fld>
            <a:endParaRPr lang="en-US" altLang="zh-CN">
              <a:ea typeface="宋体" charset="-122"/>
            </a:endParaRPr>
          </a:p>
        </p:txBody>
      </p:sp>
      <p:sp>
        <p:nvSpPr>
          <p:cNvPr id="4099" name="Rectangle 31"/>
          <p:cNvSpPr>
            <a:spLocks noChangeArrowheads="1"/>
          </p:cNvSpPr>
          <p:nvPr/>
        </p:nvSpPr>
        <p:spPr bwMode="auto">
          <a:xfrm>
            <a:off x="762000" y="2041525"/>
            <a:ext cx="7824788" cy="3248582"/>
          </a:xfrm>
          <a:prstGeom prst="rect">
            <a:avLst/>
          </a:prstGeom>
          <a:noFill/>
          <a:ln w="9525">
            <a:noFill/>
            <a:miter lim="800000"/>
            <a:headEnd/>
            <a:tailEnd/>
          </a:ln>
        </p:spPr>
        <p:txBody>
          <a:bodyPr>
            <a:spAutoFit/>
          </a:bodyPr>
          <a:lstStyle/>
          <a:p>
            <a:pPr indent="606425" algn="l">
              <a:lnSpc>
                <a:spcPct val="150000"/>
              </a:lnSpc>
              <a:spcBef>
                <a:spcPct val="50000"/>
              </a:spcBef>
            </a:pPr>
            <a:r>
              <a:rPr lang="zh-CN" altLang="en-US" sz="2200" b="1" dirty="0">
                <a:latin typeface="+mn-ea"/>
                <a:ea typeface="+mn-ea"/>
              </a:rPr>
              <a:t>本章研究自顶向下语法分析方法</a:t>
            </a:r>
            <a:r>
              <a:rPr lang="en-US" altLang="zh-CN" sz="2200" b="1" dirty="0">
                <a:latin typeface="+mn-ea"/>
                <a:ea typeface="+mn-ea"/>
              </a:rPr>
              <a:t>(</a:t>
            </a:r>
            <a:r>
              <a:rPr lang="zh-CN" altLang="en-US" sz="2200" b="1" dirty="0">
                <a:latin typeface="+mn-ea"/>
                <a:ea typeface="+mn-ea"/>
              </a:rPr>
              <a:t>即推导法</a:t>
            </a:r>
            <a:r>
              <a:rPr lang="en-US" altLang="zh-CN" sz="2200" b="1" dirty="0">
                <a:latin typeface="+mn-ea"/>
                <a:ea typeface="+mn-ea"/>
              </a:rPr>
              <a:t>)</a:t>
            </a:r>
            <a:r>
              <a:rPr lang="zh-CN" altLang="en-US" sz="2200" b="1" dirty="0">
                <a:latin typeface="+mn-ea"/>
                <a:ea typeface="+mn-ea"/>
              </a:rPr>
              <a:t>，它分为不确定的语法分析方法和确定的语法分析方法两类。</a:t>
            </a:r>
          </a:p>
          <a:p>
            <a:pPr indent="606425" algn="l">
              <a:lnSpc>
                <a:spcPct val="150000"/>
              </a:lnSpc>
              <a:spcBef>
                <a:spcPct val="50000"/>
              </a:spcBef>
            </a:pPr>
            <a:r>
              <a:rPr lang="zh-CN" altLang="en-US" sz="2200" b="1" dirty="0">
                <a:latin typeface="+mn-ea"/>
                <a:ea typeface="+mn-ea"/>
              </a:rPr>
              <a:t>主要介绍确定的自顶向下语法分析方法，重点讨论这类分析方法应满足“文法是</a:t>
            </a:r>
            <a:r>
              <a:rPr lang="en-US" altLang="zh-CN" sz="2200" b="1" dirty="0">
                <a:latin typeface="+mn-ea"/>
                <a:ea typeface="+mn-ea"/>
              </a:rPr>
              <a:t>LL(1)</a:t>
            </a:r>
            <a:r>
              <a:rPr lang="zh-CN" altLang="en-US" sz="2200" b="1" dirty="0">
                <a:latin typeface="+mn-ea"/>
                <a:ea typeface="+mn-ea"/>
              </a:rPr>
              <a:t>文法”的这个适用条件、</a:t>
            </a:r>
            <a:r>
              <a:rPr lang="en-US" altLang="zh-CN" sz="2200" b="1" dirty="0">
                <a:latin typeface="+mn-ea"/>
                <a:ea typeface="+mn-ea"/>
              </a:rPr>
              <a:t>LL(1) </a:t>
            </a:r>
            <a:r>
              <a:rPr lang="zh-CN" altLang="en-US" sz="2200" b="1" dirty="0">
                <a:latin typeface="+mn-ea"/>
                <a:ea typeface="+mn-ea"/>
              </a:rPr>
              <a:t>文法判别、构造方法以及这类分析方法的两种实现技术：递归子程序法和</a:t>
            </a:r>
            <a:r>
              <a:rPr lang="en-US" altLang="zh-CN" sz="2200" b="1" dirty="0">
                <a:latin typeface="+mn-ea"/>
                <a:ea typeface="+mn-ea"/>
              </a:rPr>
              <a:t>LL(1)</a:t>
            </a:r>
            <a:r>
              <a:rPr lang="zh-CN" altLang="en-US" sz="2200" b="1" dirty="0">
                <a:latin typeface="+mn-ea"/>
                <a:ea typeface="+mn-ea"/>
              </a:rPr>
              <a:t>预测法。 </a:t>
            </a:r>
          </a:p>
        </p:txBody>
      </p:sp>
      <p:sp>
        <p:nvSpPr>
          <p:cNvPr id="4100" name="Text Box 34"/>
          <p:cNvSpPr txBox="1">
            <a:spLocks noChangeArrowheads="1"/>
          </p:cNvSpPr>
          <p:nvPr/>
        </p:nvSpPr>
        <p:spPr bwMode="auto">
          <a:xfrm>
            <a:off x="3775075" y="1309688"/>
            <a:ext cx="1654175" cy="519112"/>
          </a:xfrm>
          <a:prstGeom prst="rect">
            <a:avLst/>
          </a:prstGeom>
          <a:noFill/>
          <a:ln w="9525">
            <a:noFill/>
            <a:miter lim="800000"/>
            <a:headEnd/>
            <a:tailEnd/>
          </a:ln>
        </p:spPr>
        <p:txBody>
          <a:bodyPr>
            <a:spAutoFit/>
          </a:bodyPr>
          <a:lstStyle/>
          <a:p>
            <a:pPr>
              <a:spcBef>
                <a:spcPct val="50000"/>
              </a:spcBef>
            </a:pPr>
            <a:r>
              <a:rPr lang="zh-CN" altLang="en-US" sz="2800" b="1">
                <a:solidFill>
                  <a:srgbClr val="800000"/>
                </a:solidFill>
              </a:rPr>
              <a:t>内容摘要</a:t>
            </a:r>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5" name="Rectangle 14"/>
          <p:cNvSpPr>
            <a:spLocks noGrp="1" noChangeArrowheads="1"/>
          </p:cNvSpPr>
          <p:nvPr>
            <p:ph type="title"/>
          </p:nvPr>
        </p:nvSpPr>
        <p:spPr>
          <a:xfrm>
            <a:off x="471408" y="288012"/>
            <a:ext cx="3962400" cy="533400"/>
          </a:xfrm>
        </p:spPr>
        <p:txBody>
          <a:bodyPr/>
          <a:lstStyle/>
          <a:p>
            <a:pPr eaLnBrk="1" hangingPunct="1"/>
            <a:r>
              <a:rPr lang="en-US" altLang="zh-CN" sz="2800" b="1" dirty="0">
                <a:solidFill>
                  <a:srgbClr val="CC0099"/>
                </a:solidFill>
                <a:latin typeface="黑体" pitchFamily="49" charset="-122"/>
                <a:ea typeface="黑体" pitchFamily="49" charset="-122"/>
              </a:rPr>
              <a:t>4.2.4</a:t>
            </a:r>
            <a:r>
              <a:rPr lang="zh-CN" altLang="en-US" sz="2800" b="1" dirty="0">
                <a:solidFill>
                  <a:srgbClr val="CC0099"/>
                </a:solidFill>
                <a:latin typeface="黑体" pitchFamily="49" charset="-122"/>
                <a:ea typeface="黑体" pitchFamily="49" charset="-122"/>
              </a:rPr>
              <a:t>　计算</a:t>
            </a:r>
            <a:r>
              <a:rPr lang="en-US" altLang="zh-CN" sz="2800" b="1" dirty="0">
                <a:solidFill>
                  <a:srgbClr val="CC0099"/>
                </a:solidFill>
                <a:latin typeface="黑体" pitchFamily="49" charset="-122"/>
                <a:ea typeface="黑体" pitchFamily="49" charset="-122"/>
              </a:rPr>
              <a:t>FOLLOW</a:t>
            </a:r>
            <a:r>
              <a:rPr lang="zh-CN" altLang="en-US" sz="2800" b="1" dirty="0">
                <a:solidFill>
                  <a:srgbClr val="CC0099"/>
                </a:solidFill>
                <a:latin typeface="黑体" pitchFamily="49" charset="-122"/>
                <a:ea typeface="黑体" pitchFamily="49" charset="-122"/>
              </a:rPr>
              <a:t>集</a:t>
            </a:r>
          </a:p>
        </p:txBody>
      </p:sp>
      <p:sp>
        <p:nvSpPr>
          <p:cNvPr id="25603" name="Text Box 12"/>
          <p:cNvSpPr txBox="1">
            <a:spLocks noChangeArrowheads="1"/>
          </p:cNvSpPr>
          <p:nvPr/>
        </p:nvSpPr>
        <p:spPr bwMode="auto">
          <a:xfrm>
            <a:off x="457200" y="1143000"/>
            <a:ext cx="8077200" cy="4222694"/>
          </a:xfrm>
          <a:prstGeom prst="rect">
            <a:avLst/>
          </a:prstGeom>
          <a:noFill/>
          <a:ln w="9525">
            <a:noFill/>
            <a:miter lim="800000"/>
            <a:headEnd/>
            <a:tailEnd/>
          </a:ln>
        </p:spPr>
        <p:txBody>
          <a:bodyPr>
            <a:spAutoFit/>
          </a:bodyPr>
          <a:lstStyle/>
          <a:p>
            <a:pPr indent="476250" algn="l">
              <a:lnSpc>
                <a:spcPct val="130000"/>
              </a:lnSpc>
              <a:spcBef>
                <a:spcPct val="30000"/>
              </a:spcBef>
            </a:pPr>
            <a:r>
              <a:rPr lang="zh-CN" altLang="en-US" sz="2200" b="1" dirty="0">
                <a:latin typeface="+mn-ea"/>
                <a:ea typeface="+mn-ea"/>
              </a:rPr>
              <a:t>设文法</a:t>
            </a:r>
            <a:r>
              <a:rPr lang="en-US" altLang="zh-CN" sz="2200" b="1" dirty="0">
                <a:latin typeface="+mn-ea"/>
                <a:ea typeface="+mn-ea"/>
              </a:rPr>
              <a:t>G</a:t>
            </a:r>
            <a:r>
              <a:rPr lang="zh-CN" altLang="en-US" sz="2200" b="1" dirty="0">
                <a:latin typeface="+mn-ea"/>
                <a:ea typeface="+mn-ea"/>
              </a:rPr>
              <a:t>＝（</a:t>
            </a:r>
            <a:r>
              <a:rPr lang="en-US" altLang="zh-CN" sz="2200" b="1" dirty="0">
                <a:latin typeface="+mn-ea"/>
                <a:ea typeface="+mn-ea"/>
              </a:rPr>
              <a:t>V</a:t>
            </a:r>
            <a:r>
              <a:rPr lang="en-US" altLang="zh-CN" sz="2200" b="1" baseline="-30000" dirty="0">
                <a:latin typeface="+mn-ea"/>
                <a:ea typeface="+mn-ea"/>
              </a:rPr>
              <a:t>N</a:t>
            </a:r>
            <a:r>
              <a:rPr lang="zh-CN" altLang="en-US" sz="2200" b="1" dirty="0">
                <a:latin typeface="+mn-ea"/>
                <a:ea typeface="+mn-ea"/>
              </a:rPr>
              <a:t>，</a:t>
            </a:r>
            <a:r>
              <a:rPr lang="en-US" altLang="zh-CN" sz="2200" b="1" dirty="0">
                <a:latin typeface="+mn-ea"/>
                <a:ea typeface="+mn-ea"/>
              </a:rPr>
              <a:t>V</a:t>
            </a:r>
            <a:r>
              <a:rPr lang="en-US" altLang="zh-CN" sz="2200" b="1" baseline="-30000" dirty="0">
                <a:latin typeface="+mn-ea"/>
                <a:ea typeface="+mn-ea"/>
              </a:rPr>
              <a:t>T</a:t>
            </a:r>
            <a:r>
              <a:rPr lang="zh-CN" altLang="en-US" sz="2200" b="1" dirty="0">
                <a:latin typeface="+mn-ea"/>
                <a:ea typeface="+mn-ea"/>
              </a:rPr>
              <a:t>，</a:t>
            </a:r>
            <a:r>
              <a:rPr lang="en-US" altLang="zh-CN" sz="2200" b="1" dirty="0">
                <a:latin typeface="+mn-ea"/>
                <a:ea typeface="+mn-ea"/>
              </a:rPr>
              <a:t>P</a:t>
            </a:r>
            <a:r>
              <a:rPr lang="zh-CN" altLang="en-US" sz="2200" b="1" dirty="0">
                <a:latin typeface="+mn-ea"/>
                <a:ea typeface="+mn-ea"/>
              </a:rPr>
              <a:t>，</a:t>
            </a:r>
            <a:r>
              <a:rPr lang="en-US" altLang="zh-CN" sz="2200" b="1" dirty="0">
                <a:latin typeface="+mn-ea"/>
                <a:ea typeface="+mn-ea"/>
              </a:rPr>
              <a:t>S</a:t>
            </a:r>
            <a:r>
              <a:rPr lang="zh-CN" altLang="en-US" sz="2200" b="1" dirty="0">
                <a:latin typeface="+mn-ea"/>
                <a:ea typeface="+mn-ea"/>
              </a:rPr>
              <a:t>）。</a:t>
            </a:r>
            <a:r>
              <a:rPr lang="en-US" altLang="zh-CN" sz="2200" b="1" dirty="0">
                <a:latin typeface="+mn-ea"/>
                <a:ea typeface="+mn-ea"/>
              </a:rPr>
              <a:t>X∈V</a:t>
            </a:r>
            <a:r>
              <a:rPr lang="en-US" altLang="zh-CN" sz="2200" b="1" baseline="-30000" dirty="0">
                <a:latin typeface="+mn-ea"/>
                <a:ea typeface="+mn-ea"/>
              </a:rPr>
              <a:t>N</a:t>
            </a:r>
            <a:r>
              <a:rPr lang="en-US" altLang="zh-CN" sz="2200" b="1" dirty="0">
                <a:latin typeface="+mn-ea"/>
                <a:ea typeface="+mn-ea"/>
              </a:rPr>
              <a:t> </a:t>
            </a:r>
            <a:r>
              <a:rPr lang="zh-CN" altLang="en-US" sz="2200" b="1" dirty="0">
                <a:latin typeface="+mn-ea"/>
                <a:ea typeface="+mn-ea"/>
              </a:rPr>
              <a:t>，</a:t>
            </a:r>
            <a:r>
              <a:rPr lang="en-US" altLang="zh-CN" sz="2200" b="1" dirty="0">
                <a:latin typeface="+mn-ea"/>
                <a:ea typeface="+mn-ea"/>
              </a:rPr>
              <a:t>FOLLOW(X)</a:t>
            </a:r>
            <a:r>
              <a:rPr lang="zh-CN" altLang="en-US" sz="2200" b="1" dirty="0">
                <a:latin typeface="+mn-ea"/>
                <a:ea typeface="+mn-ea"/>
              </a:rPr>
              <a:t>初值为空集。计算</a:t>
            </a:r>
            <a:r>
              <a:rPr lang="en-US" altLang="zh-CN" sz="2200" b="1" dirty="0">
                <a:latin typeface="+mn-ea"/>
                <a:ea typeface="+mn-ea"/>
              </a:rPr>
              <a:t>FOLLOW(X</a:t>
            </a:r>
            <a:r>
              <a:rPr lang="zh-CN" altLang="en-US" sz="2200" b="1" dirty="0">
                <a:latin typeface="+mn-ea"/>
                <a:ea typeface="+mn-ea"/>
              </a:rPr>
              <a:t>）步骤是：</a:t>
            </a:r>
          </a:p>
          <a:p>
            <a:pPr indent="476250" algn="l">
              <a:lnSpc>
                <a:spcPct val="130000"/>
              </a:lnSpc>
              <a:spcBef>
                <a:spcPct val="30000"/>
              </a:spcBef>
            </a:pPr>
            <a:r>
              <a:rPr lang="zh-CN" altLang="en-US" sz="2200" b="1" dirty="0">
                <a:latin typeface="+mn-ea"/>
                <a:ea typeface="+mn-ea"/>
              </a:rPr>
              <a:t>⑴ 置</a:t>
            </a:r>
            <a:r>
              <a:rPr lang="en-US" altLang="zh-CN" sz="2200" b="1" dirty="0">
                <a:latin typeface="+mn-ea"/>
                <a:ea typeface="+mn-ea"/>
              </a:rPr>
              <a:t>FOLLOW(S)</a:t>
            </a:r>
            <a:r>
              <a:rPr lang="zh-CN" altLang="en-US" sz="2200" b="1" dirty="0">
                <a:latin typeface="+mn-ea"/>
                <a:ea typeface="+mn-ea"/>
              </a:rPr>
              <a:t>＝</a:t>
            </a:r>
            <a:r>
              <a:rPr lang="en-US" altLang="zh-CN" sz="2200" b="1" dirty="0">
                <a:latin typeface="+mn-ea"/>
                <a:ea typeface="+mn-ea"/>
              </a:rPr>
              <a:t>{#}</a:t>
            </a:r>
          </a:p>
          <a:p>
            <a:pPr indent="476250" algn="l">
              <a:lnSpc>
                <a:spcPct val="130000"/>
              </a:lnSpc>
              <a:spcBef>
                <a:spcPct val="30000"/>
              </a:spcBef>
            </a:pPr>
            <a:r>
              <a:rPr lang="en-US" altLang="zh-CN" sz="2200" b="1" dirty="0">
                <a:latin typeface="+mn-ea"/>
                <a:ea typeface="+mn-ea"/>
              </a:rPr>
              <a:t>⑵ </a:t>
            </a:r>
            <a:r>
              <a:rPr lang="zh-CN" altLang="en-US" sz="2200" b="1" dirty="0">
                <a:latin typeface="+mn-ea"/>
                <a:ea typeface="+mn-ea"/>
              </a:rPr>
              <a:t>对所有规则，按下列情况分别计算：</a:t>
            </a:r>
          </a:p>
          <a:p>
            <a:pPr indent="476250" algn="l">
              <a:lnSpc>
                <a:spcPct val="130000"/>
              </a:lnSpc>
              <a:spcBef>
                <a:spcPct val="30000"/>
              </a:spcBef>
            </a:pPr>
            <a:r>
              <a:rPr lang="zh-CN" altLang="en-US" sz="2200" b="1" dirty="0">
                <a:latin typeface="+mn-ea"/>
                <a:ea typeface="+mn-ea"/>
              </a:rPr>
              <a:t>   如果</a:t>
            </a:r>
            <a:r>
              <a:rPr lang="en-US" altLang="zh-CN" sz="2200" b="1" dirty="0" err="1">
                <a:latin typeface="+mn-ea"/>
                <a:ea typeface="+mn-ea"/>
              </a:rPr>
              <a:t>A→αBβ</a:t>
            </a:r>
            <a:r>
              <a:rPr lang="zh-CN" altLang="en-US" sz="2200" b="1" dirty="0">
                <a:latin typeface="+mn-ea"/>
                <a:ea typeface="+mn-ea"/>
              </a:rPr>
              <a:t>规则，且</a:t>
            </a:r>
            <a:r>
              <a:rPr lang="en-US" altLang="zh-CN" sz="2200" b="1" dirty="0">
                <a:latin typeface="+mn-ea"/>
                <a:ea typeface="+mn-ea"/>
              </a:rPr>
              <a:t>B∈V</a:t>
            </a:r>
            <a:r>
              <a:rPr lang="en-US" altLang="zh-CN" sz="2200" b="1" baseline="-30000" dirty="0">
                <a:latin typeface="+mn-ea"/>
                <a:ea typeface="+mn-ea"/>
              </a:rPr>
              <a:t>N</a:t>
            </a:r>
            <a:r>
              <a:rPr lang="zh-CN" altLang="en-US" sz="2200" b="1" dirty="0">
                <a:latin typeface="+mn-ea"/>
                <a:ea typeface="+mn-ea"/>
              </a:rPr>
              <a:t>，</a:t>
            </a:r>
            <a:endParaRPr lang="en-US" altLang="zh-CN" sz="2200" b="1" dirty="0">
              <a:latin typeface="+mn-ea"/>
              <a:ea typeface="+mn-ea"/>
            </a:endParaRPr>
          </a:p>
          <a:p>
            <a:pPr indent="476250" algn="l">
              <a:lnSpc>
                <a:spcPct val="130000"/>
              </a:lnSpc>
              <a:spcBef>
                <a:spcPct val="30000"/>
              </a:spcBef>
            </a:pPr>
            <a:r>
              <a:rPr lang="en-US" altLang="zh-CN" sz="2200" b="1" dirty="0">
                <a:latin typeface="+mn-ea"/>
                <a:ea typeface="+mn-ea"/>
              </a:rPr>
              <a:t>   </a:t>
            </a:r>
            <a:r>
              <a:rPr lang="zh-CN" altLang="en-US" sz="2200" b="1" dirty="0">
                <a:latin typeface="+mn-ea"/>
                <a:ea typeface="+mn-ea"/>
              </a:rPr>
              <a:t>则：</a:t>
            </a:r>
            <a:r>
              <a:rPr lang="en-US" altLang="zh-CN" sz="2200" b="1" dirty="0">
                <a:latin typeface="+mn-ea"/>
                <a:ea typeface="+mn-ea"/>
              </a:rPr>
              <a:t>FOLLOW(B)∪</a:t>
            </a:r>
            <a:r>
              <a:rPr lang="zh-CN" altLang="en-US" sz="2200" b="1" dirty="0">
                <a:latin typeface="+mn-ea"/>
                <a:ea typeface="+mn-ea"/>
              </a:rPr>
              <a:t>＝（</a:t>
            </a:r>
            <a:r>
              <a:rPr lang="en-US" altLang="zh-CN" sz="2200" b="1" dirty="0">
                <a:latin typeface="+mn-ea"/>
                <a:ea typeface="+mn-ea"/>
              </a:rPr>
              <a:t>FIRST(β)</a:t>
            </a:r>
            <a:r>
              <a:rPr lang="zh-CN" altLang="en-US" sz="2200" b="1" dirty="0">
                <a:latin typeface="+mn-ea"/>
                <a:ea typeface="+mn-ea"/>
              </a:rPr>
              <a:t>－</a:t>
            </a:r>
            <a:r>
              <a:rPr lang="en-US" altLang="zh-CN" sz="2200" b="1" dirty="0">
                <a:latin typeface="+mn-ea"/>
                <a:ea typeface="+mn-ea"/>
              </a:rPr>
              <a:t>{ε}</a:t>
            </a:r>
            <a:r>
              <a:rPr lang="zh-CN" altLang="en-US" sz="2200" b="1" dirty="0">
                <a:latin typeface="+mn-ea"/>
                <a:ea typeface="+mn-ea"/>
              </a:rPr>
              <a:t>）；</a:t>
            </a:r>
          </a:p>
          <a:p>
            <a:pPr indent="476250" algn="l">
              <a:lnSpc>
                <a:spcPct val="130000"/>
              </a:lnSpc>
              <a:spcBef>
                <a:spcPct val="30000"/>
              </a:spcBef>
            </a:pPr>
            <a:r>
              <a:rPr lang="zh-CN" altLang="en-US" sz="2200" b="1" dirty="0">
                <a:latin typeface="+mn-ea"/>
                <a:ea typeface="+mn-ea"/>
              </a:rPr>
              <a:t>如果</a:t>
            </a:r>
            <a:r>
              <a:rPr lang="en-US" altLang="zh-CN" sz="2200" b="1" dirty="0" err="1">
                <a:latin typeface="+mn-ea"/>
                <a:ea typeface="+mn-ea"/>
              </a:rPr>
              <a:t>β</a:t>
            </a:r>
            <a:r>
              <a:rPr lang="en-US" altLang="zh-CN" sz="2200" b="1" dirty="0" err="1">
                <a:latin typeface="+mn-ea"/>
                <a:ea typeface="+mn-ea"/>
                <a:sym typeface="Symbol" pitchFamily="18" charset="2"/>
              </a:rPr>
              <a:t></a:t>
            </a:r>
            <a:r>
              <a:rPr lang="en-US" altLang="zh-CN" sz="2200" b="1" dirty="0" err="1">
                <a:latin typeface="+mn-ea"/>
                <a:ea typeface="+mn-ea"/>
              </a:rPr>
              <a:t>ε</a:t>
            </a:r>
            <a:r>
              <a:rPr lang="zh-CN" altLang="en-US" sz="2200" b="1" dirty="0">
                <a:latin typeface="+mn-ea"/>
                <a:ea typeface="+mn-ea"/>
              </a:rPr>
              <a:t>，则</a:t>
            </a:r>
            <a:r>
              <a:rPr lang="en-US" altLang="zh-CN" sz="2200" b="1" dirty="0">
                <a:latin typeface="+mn-ea"/>
                <a:ea typeface="+mn-ea"/>
              </a:rPr>
              <a:t>FOLLOW(B)∪</a:t>
            </a:r>
            <a:r>
              <a:rPr lang="zh-CN" altLang="en-US" sz="2200" b="1" dirty="0">
                <a:latin typeface="+mn-ea"/>
                <a:ea typeface="+mn-ea"/>
              </a:rPr>
              <a:t>＝</a:t>
            </a:r>
            <a:r>
              <a:rPr lang="en-US" altLang="zh-CN" sz="2200" b="1" dirty="0">
                <a:latin typeface="+mn-ea"/>
                <a:ea typeface="+mn-ea"/>
              </a:rPr>
              <a:t>FOLLOW(A)</a:t>
            </a:r>
            <a:r>
              <a:rPr lang="zh-CN" altLang="en-US" sz="2200" b="1" dirty="0">
                <a:latin typeface="+mn-ea"/>
                <a:ea typeface="+mn-ea"/>
              </a:rPr>
              <a:t>；</a:t>
            </a:r>
          </a:p>
          <a:p>
            <a:pPr indent="476250" algn="l">
              <a:lnSpc>
                <a:spcPct val="130000"/>
              </a:lnSpc>
              <a:spcBef>
                <a:spcPct val="30000"/>
              </a:spcBef>
            </a:pPr>
            <a:r>
              <a:rPr lang="zh-CN" altLang="en-US" sz="2200" b="1" dirty="0">
                <a:latin typeface="+mn-ea"/>
                <a:ea typeface="+mn-ea"/>
              </a:rPr>
              <a:t>⑶ 重复</a:t>
            </a:r>
            <a:r>
              <a:rPr lang="en-US" altLang="zh-CN" sz="2200" b="1" dirty="0">
                <a:latin typeface="+mn-ea"/>
                <a:ea typeface="+mn-ea"/>
              </a:rPr>
              <a:t>(2)</a:t>
            </a:r>
            <a:r>
              <a:rPr lang="zh-CN" altLang="en-US" sz="2200" b="1" dirty="0">
                <a:latin typeface="+mn-ea"/>
                <a:ea typeface="+mn-ea"/>
              </a:rPr>
              <a:t>，直到</a:t>
            </a:r>
            <a:r>
              <a:rPr lang="en-US" altLang="zh-CN" sz="2200" b="1" dirty="0">
                <a:latin typeface="+mn-ea"/>
                <a:ea typeface="+mn-ea"/>
              </a:rPr>
              <a:t>FOLLOW()</a:t>
            </a:r>
            <a:r>
              <a:rPr lang="zh-CN" altLang="en-US" sz="2200" b="1" dirty="0">
                <a:latin typeface="+mn-ea"/>
                <a:ea typeface="+mn-ea"/>
              </a:rPr>
              <a:t>不再扩大为止。 </a:t>
            </a:r>
          </a:p>
        </p:txBody>
      </p:sp>
      <p:sp>
        <p:nvSpPr>
          <p:cNvPr id="25604" name="Text Box 13"/>
          <p:cNvSpPr txBox="1">
            <a:spLocks noChangeArrowheads="1"/>
          </p:cNvSpPr>
          <p:nvPr/>
        </p:nvSpPr>
        <p:spPr bwMode="auto">
          <a:xfrm>
            <a:off x="1828800" y="4267200"/>
            <a:ext cx="381000" cy="457200"/>
          </a:xfrm>
          <a:prstGeom prst="rect">
            <a:avLst/>
          </a:prstGeom>
          <a:noFill/>
          <a:ln w="9525">
            <a:noFill/>
            <a:miter lim="800000"/>
            <a:headEnd/>
            <a:tailEnd/>
          </a:ln>
        </p:spPr>
        <p:txBody>
          <a:bodyPr>
            <a:spAutoFit/>
          </a:bodyPr>
          <a:lstStyle/>
          <a:p>
            <a:pPr>
              <a:spcBef>
                <a:spcPct val="50000"/>
              </a:spcBef>
            </a:pPr>
            <a:r>
              <a:rPr lang="en-US" altLang="zh-CN" dirty="0"/>
              <a:t>*</a:t>
            </a:r>
          </a:p>
        </p:txBody>
      </p:sp>
      <p:sp>
        <p:nvSpPr>
          <p:cNvPr id="6" name="灯片编号占位符 1"/>
          <p:cNvSpPr>
            <a:spLocks noGrp="1"/>
          </p:cNvSpPr>
          <p:nvPr>
            <p:ph type="sldNum" sz="quarter" idx="12"/>
          </p:nvPr>
        </p:nvSpPr>
        <p:spPr>
          <a:xfrm>
            <a:off x="6477000" y="6248400"/>
            <a:ext cx="2133600" cy="244475"/>
          </a:xfrm>
          <a:noFill/>
        </p:spPr>
        <p:txBody>
          <a:bodyPr/>
          <a:lstStyle/>
          <a:p>
            <a:fld id="{839FBB37-DA21-41D7-80D2-273F8EEF57F0}" type="slidenum">
              <a:rPr lang="en-US" altLang="zh-CN" smtClean="0">
                <a:ea typeface="宋体" charset="-122"/>
              </a:rPr>
              <a:pPr/>
              <a:t>20</a:t>
            </a:fld>
            <a:endParaRPr lang="en-US" altLang="zh-CN" dirty="0">
              <a:ea typeface="宋体" charset="-122"/>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灯片编号占位符 1"/>
          <p:cNvSpPr>
            <a:spLocks noGrp="1"/>
          </p:cNvSpPr>
          <p:nvPr>
            <p:ph type="sldNum" sz="quarter" idx="12"/>
          </p:nvPr>
        </p:nvSpPr>
        <p:spPr>
          <a:noFill/>
        </p:spPr>
        <p:txBody>
          <a:bodyPr/>
          <a:lstStyle/>
          <a:p>
            <a:fld id="{6D6F945C-EBFB-43F6-8187-611768DD5B71}" type="slidenum">
              <a:rPr lang="en-US" altLang="zh-CN" smtClean="0">
                <a:ea typeface="宋体" charset="-122"/>
              </a:rPr>
              <a:pPr/>
              <a:t>21</a:t>
            </a:fld>
            <a:endParaRPr lang="en-US" altLang="zh-CN">
              <a:ea typeface="宋体" charset="-122"/>
            </a:endParaRPr>
          </a:p>
        </p:txBody>
      </p:sp>
      <p:sp>
        <p:nvSpPr>
          <p:cNvPr id="26627" name="Text Box 4"/>
          <p:cNvSpPr txBox="1">
            <a:spLocks noChangeArrowheads="1"/>
          </p:cNvSpPr>
          <p:nvPr/>
        </p:nvSpPr>
        <p:spPr bwMode="auto">
          <a:xfrm>
            <a:off x="182106" y="914400"/>
            <a:ext cx="8047494" cy="430887"/>
          </a:xfrm>
          <a:prstGeom prst="rect">
            <a:avLst/>
          </a:prstGeom>
          <a:noFill/>
          <a:ln w="9525">
            <a:noFill/>
            <a:miter lim="800000"/>
            <a:headEnd/>
            <a:tailEnd/>
          </a:ln>
        </p:spPr>
        <p:txBody>
          <a:bodyPr wrap="square">
            <a:spAutoFit/>
          </a:bodyPr>
          <a:lstStyle/>
          <a:p>
            <a:pPr>
              <a:spcBef>
                <a:spcPct val="50000"/>
              </a:spcBef>
            </a:pPr>
            <a:r>
              <a:rPr lang="zh-CN" altLang="en-US" sz="2200" b="1" dirty="0">
                <a:latin typeface="+mn-ea"/>
                <a:ea typeface="+mn-ea"/>
              </a:rPr>
              <a:t>例</a:t>
            </a:r>
            <a:r>
              <a:rPr lang="en-US" altLang="zh-CN" sz="2200" b="1" dirty="0">
                <a:latin typeface="+mn-ea"/>
                <a:ea typeface="+mn-ea"/>
              </a:rPr>
              <a:t>4.5 </a:t>
            </a:r>
            <a:r>
              <a:rPr lang="zh-CN" altLang="en-US" sz="2200" b="1" dirty="0">
                <a:latin typeface="+mn-ea"/>
                <a:ea typeface="+mn-ea"/>
              </a:rPr>
              <a:t>设文法</a:t>
            </a:r>
            <a:r>
              <a:rPr lang="en-US" altLang="zh-CN" sz="2200" b="1" dirty="0">
                <a:latin typeface="+mn-ea"/>
                <a:ea typeface="+mn-ea"/>
              </a:rPr>
              <a:t>G[S]</a:t>
            </a:r>
            <a:r>
              <a:rPr lang="zh-CN" altLang="en-US" sz="2200" b="1" dirty="0">
                <a:latin typeface="+mn-ea"/>
                <a:ea typeface="+mn-ea"/>
              </a:rPr>
              <a:t>定义如下，判别</a:t>
            </a:r>
            <a:r>
              <a:rPr lang="en-US" altLang="zh-CN" sz="2200" b="1" dirty="0">
                <a:latin typeface="+mn-ea"/>
                <a:ea typeface="+mn-ea"/>
              </a:rPr>
              <a:t>G[S]</a:t>
            </a:r>
            <a:r>
              <a:rPr lang="zh-CN" altLang="en-US" sz="2200" b="1" dirty="0">
                <a:latin typeface="+mn-ea"/>
                <a:ea typeface="+mn-ea"/>
              </a:rPr>
              <a:t>是否是</a:t>
            </a:r>
            <a:r>
              <a:rPr lang="en-US" altLang="zh-CN" sz="2200" b="1" dirty="0">
                <a:latin typeface="+mn-ea"/>
                <a:ea typeface="+mn-ea"/>
              </a:rPr>
              <a:t>L </a:t>
            </a:r>
            <a:r>
              <a:rPr lang="en-US" altLang="zh-CN" sz="2200" b="1" dirty="0" err="1">
                <a:latin typeface="+mn-ea"/>
                <a:ea typeface="+mn-ea"/>
              </a:rPr>
              <a:t>L</a:t>
            </a:r>
            <a:r>
              <a:rPr lang="en-US" altLang="zh-CN" sz="2200" b="1" dirty="0">
                <a:latin typeface="+mn-ea"/>
                <a:ea typeface="+mn-ea"/>
              </a:rPr>
              <a:t>(1)</a:t>
            </a:r>
            <a:r>
              <a:rPr lang="zh-CN" altLang="en-US" sz="2200" b="1" dirty="0">
                <a:latin typeface="+mn-ea"/>
                <a:ea typeface="+mn-ea"/>
              </a:rPr>
              <a:t>文法。 </a:t>
            </a:r>
          </a:p>
        </p:txBody>
      </p:sp>
      <p:sp>
        <p:nvSpPr>
          <p:cNvPr id="26628" name="Text Box 5"/>
          <p:cNvSpPr txBox="1">
            <a:spLocks noChangeArrowheads="1"/>
          </p:cNvSpPr>
          <p:nvPr/>
        </p:nvSpPr>
        <p:spPr bwMode="auto">
          <a:xfrm>
            <a:off x="283706" y="3200400"/>
            <a:ext cx="4114800" cy="396875"/>
          </a:xfrm>
          <a:prstGeom prst="rect">
            <a:avLst/>
          </a:prstGeom>
          <a:noFill/>
          <a:ln w="9525">
            <a:noFill/>
            <a:miter lim="800000"/>
            <a:headEnd/>
            <a:tailEnd/>
          </a:ln>
        </p:spPr>
        <p:txBody>
          <a:bodyPr>
            <a:spAutoFit/>
          </a:bodyPr>
          <a:lstStyle/>
          <a:p>
            <a:pPr>
              <a:spcBef>
                <a:spcPct val="50000"/>
              </a:spcBef>
            </a:pPr>
            <a:r>
              <a:rPr lang="en-US" altLang="zh-CN" sz="2000" b="1" dirty="0">
                <a:latin typeface="+mn-ea"/>
                <a:ea typeface="+mn-ea"/>
              </a:rPr>
              <a:t>1</a:t>
            </a:r>
            <a:r>
              <a:rPr lang="zh-CN" altLang="en-US" sz="2000" b="1" dirty="0">
                <a:latin typeface="+mn-ea"/>
                <a:ea typeface="+mn-ea"/>
              </a:rPr>
              <a:t>．</a:t>
            </a:r>
            <a:r>
              <a:rPr lang="zh-CN" altLang="en-US" sz="2000" b="1" dirty="0">
                <a:latin typeface="+mn-ea"/>
                <a:ea typeface="+mn-ea"/>
                <a:hlinkClick r:id="rId3"/>
              </a:rPr>
              <a:t>计算可推出</a:t>
            </a:r>
            <a:r>
              <a:rPr lang="en-US" altLang="zh-CN" sz="2000" b="1" dirty="0">
                <a:latin typeface="+mn-ea"/>
                <a:ea typeface="+mn-ea"/>
                <a:hlinkClick r:id="rId3"/>
              </a:rPr>
              <a:t>ε</a:t>
            </a:r>
            <a:r>
              <a:rPr lang="zh-CN" altLang="en-US" sz="2000" b="1" dirty="0">
                <a:latin typeface="+mn-ea"/>
                <a:ea typeface="+mn-ea"/>
                <a:hlinkClick r:id="rId3"/>
              </a:rPr>
              <a:t>非终结符号 </a:t>
            </a:r>
            <a:endParaRPr lang="zh-CN" altLang="en-US" sz="2000" b="1" dirty="0">
              <a:latin typeface="+mn-ea"/>
              <a:ea typeface="+mn-ea"/>
            </a:endParaRPr>
          </a:p>
        </p:txBody>
      </p:sp>
      <p:grpSp>
        <p:nvGrpSpPr>
          <p:cNvPr id="2" name="Group 287"/>
          <p:cNvGrpSpPr>
            <a:grpSpLocks/>
          </p:cNvGrpSpPr>
          <p:nvPr/>
        </p:nvGrpSpPr>
        <p:grpSpPr bwMode="auto">
          <a:xfrm>
            <a:off x="1553706" y="3657600"/>
            <a:ext cx="5181600" cy="762000"/>
            <a:chOff x="-2" y="-2"/>
            <a:chExt cx="1726" cy="964"/>
          </a:xfrm>
        </p:grpSpPr>
        <p:grpSp>
          <p:nvGrpSpPr>
            <p:cNvPr id="3" name="Group 285"/>
            <p:cNvGrpSpPr>
              <a:grpSpLocks/>
            </p:cNvGrpSpPr>
            <p:nvPr/>
          </p:nvGrpSpPr>
          <p:grpSpPr bwMode="auto">
            <a:xfrm>
              <a:off x="0" y="0"/>
              <a:ext cx="1722" cy="960"/>
              <a:chOff x="0" y="0"/>
              <a:chExt cx="1722" cy="960"/>
            </a:xfrm>
          </p:grpSpPr>
          <p:grpSp>
            <p:nvGrpSpPr>
              <p:cNvPr id="4" name="Group 266"/>
              <p:cNvGrpSpPr>
                <a:grpSpLocks/>
              </p:cNvGrpSpPr>
              <p:nvPr/>
            </p:nvGrpSpPr>
            <p:grpSpPr bwMode="auto">
              <a:xfrm>
                <a:off x="0" y="0"/>
                <a:ext cx="341" cy="480"/>
                <a:chOff x="0" y="0"/>
                <a:chExt cx="341" cy="480"/>
              </a:xfrm>
            </p:grpSpPr>
            <p:sp>
              <p:nvSpPr>
                <p:cNvPr id="26720" name="Rectangle 255"/>
                <p:cNvSpPr>
                  <a:spLocks noChangeArrowheads="1"/>
                </p:cNvSpPr>
                <p:nvPr/>
              </p:nvSpPr>
              <p:spPr bwMode="auto">
                <a:xfrm>
                  <a:off x="43" y="0"/>
                  <a:ext cx="255" cy="480"/>
                </a:xfrm>
                <a:prstGeom prst="rect">
                  <a:avLst/>
                </a:prstGeom>
                <a:noFill/>
                <a:ln w="9525">
                  <a:noFill/>
                  <a:miter lim="800000"/>
                  <a:headEnd/>
                  <a:tailEnd/>
                </a:ln>
              </p:spPr>
              <p:txBody>
                <a:bodyPr/>
                <a:lstStyle/>
                <a:p>
                  <a:pPr algn="ctr"/>
                  <a:r>
                    <a:rPr lang="en-US" altLang="zh-CN" sz="1800" b="1">
                      <a:latin typeface="+mn-ea"/>
                      <a:ea typeface="+mn-ea"/>
                    </a:rPr>
                    <a:t>S</a:t>
                  </a:r>
                </a:p>
              </p:txBody>
            </p:sp>
            <p:sp>
              <p:nvSpPr>
                <p:cNvPr id="26721" name="Rectangle 265"/>
                <p:cNvSpPr>
                  <a:spLocks noChangeArrowheads="1"/>
                </p:cNvSpPr>
                <p:nvPr/>
              </p:nvSpPr>
              <p:spPr bwMode="auto">
                <a:xfrm>
                  <a:off x="0" y="0"/>
                  <a:ext cx="341"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5" name="Group 268"/>
              <p:cNvGrpSpPr>
                <a:grpSpLocks/>
              </p:cNvGrpSpPr>
              <p:nvPr/>
            </p:nvGrpSpPr>
            <p:grpSpPr bwMode="auto">
              <a:xfrm>
                <a:off x="341" y="0"/>
                <a:ext cx="344" cy="480"/>
                <a:chOff x="341" y="0"/>
                <a:chExt cx="344" cy="480"/>
              </a:xfrm>
            </p:grpSpPr>
            <p:sp>
              <p:nvSpPr>
                <p:cNvPr id="26718" name="Rectangle 256"/>
                <p:cNvSpPr>
                  <a:spLocks noChangeArrowheads="1"/>
                </p:cNvSpPr>
                <p:nvPr/>
              </p:nvSpPr>
              <p:spPr bwMode="auto">
                <a:xfrm>
                  <a:off x="384" y="0"/>
                  <a:ext cx="258" cy="480"/>
                </a:xfrm>
                <a:prstGeom prst="rect">
                  <a:avLst/>
                </a:prstGeom>
                <a:noFill/>
                <a:ln w="9525">
                  <a:noFill/>
                  <a:miter lim="800000"/>
                  <a:headEnd/>
                  <a:tailEnd/>
                </a:ln>
              </p:spPr>
              <p:txBody>
                <a:bodyPr/>
                <a:lstStyle/>
                <a:p>
                  <a:pPr algn="ctr"/>
                  <a:r>
                    <a:rPr lang="en-US" altLang="zh-CN" sz="1800" b="1">
                      <a:latin typeface="+mn-ea"/>
                      <a:ea typeface="+mn-ea"/>
                    </a:rPr>
                    <a:t>A</a:t>
                  </a:r>
                </a:p>
                <a:p>
                  <a:pPr algn="ctr" eaLnBrk="0" hangingPunct="0"/>
                  <a:endParaRPr lang="en-US" altLang="zh-CN" sz="1800" b="1">
                    <a:latin typeface="+mn-ea"/>
                    <a:ea typeface="+mn-ea"/>
                  </a:endParaRPr>
                </a:p>
              </p:txBody>
            </p:sp>
            <p:sp>
              <p:nvSpPr>
                <p:cNvPr id="26719" name="Rectangle 267"/>
                <p:cNvSpPr>
                  <a:spLocks noChangeArrowheads="1"/>
                </p:cNvSpPr>
                <p:nvPr/>
              </p:nvSpPr>
              <p:spPr bwMode="auto">
                <a:xfrm>
                  <a:off x="341" y="0"/>
                  <a:ext cx="344"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6" name="Group 270"/>
              <p:cNvGrpSpPr>
                <a:grpSpLocks/>
              </p:cNvGrpSpPr>
              <p:nvPr/>
            </p:nvGrpSpPr>
            <p:grpSpPr bwMode="auto">
              <a:xfrm>
                <a:off x="685" y="0"/>
                <a:ext cx="349" cy="480"/>
                <a:chOff x="685" y="0"/>
                <a:chExt cx="349" cy="480"/>
              </a:xfrm>
            </p:grpSpPr>
            <p:sp>
              <p:nvSpPr>
                <p:cNvPr id="26716" name="Rectangle 257"/>
                <p:cNvSpPr>
                  <a:spLocks noChangeArrowheads="1"/>
                </p:cNvSpPr>
                <p:nvPr/>
              </p:nvSpPr>
              <p:spPr bwMode="auto">
                <a:xfrm>
                  <a:off x="728" y="0"/>
                  <a:ext cx="263" cy="480"/>
                </a:xfrm>
                <a:prstGeom prst="rect">
                  <a:avLst/>
                </a:prstGeom>
                <a:noFill/>
                <a:ln w="9525">
                  <a:noFill/>
                  <a:miter lim="800000"/>
                  <a:headEnd/>
                  <a:tailEnd/>
                </a:ln>
              </p:spPr>
              <p:txBody>
                <a:bodyPr/>
                <a:lstStyle/>
                <a:p>
                  <a:pPr algn="ctr"/>
                  <a:r>
                    <a:rPr lang="en-US" altLang="zh-CN" sz="1800" b="1">
                      <a:latin typeface="+mn-ea"/>
                      <a:ea typeface="+mn-ea"/>
                    </a:rPr>
                    <a:t>B</a:t>
                  </a:r>
                </a:p>
                <a:p>
                  <a:pPr algn="ctr" eaLnBrk="0" hangingPunct="0"/>
                  <a:endParaRPr lang="en-US" altLang="zh-CN" sz="1800" b="1">
                    <a:latin typeface="+mn-ea"/>
                    <a:ea typeface="+mn-ea"/>
                  </a:endParaRPr>
                </a:p>
              </p:txBody>
            </p:sp>
            <p:sp>
              <p:nvSpPr>
                <p:cNvPr id="26717" name="Rectangle 269"/>
                <p:cNvSpPr>
                  <a:spLocks noChangeArrowheads="1"/>
                </p:cNvSpPr>
                <p:nvPr/>
              </p:nvSpPr>
              <p:spPr bwMode="auto">
                <a:xfrm>
                  <a:off x="685" y="0"/>
                  <a:ext cx="349"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7" name="Group 272"/>
              <p:cNvGrpSpPr>
                <a:grpSpLocks/>
              </p:cNvGrpSpPr>
              <p:nvPr/>
            </p:nvGrpSpPr>
            <p:grpSpPr bwMode="auto">
              <a:xfrm>
                <a:off x="1034" y="0"/>
                <a:ext cx="344" cy="480"/>
                <a:chOff x="1034" y="0"/>
                <a:chExt cx="344" cy="480"/>
              </a:xfrm>
            </p:grpSpPr>
            <p:sp>
              <p:nvSpPr>
                <p:cNvPr id="26714" name="Rectangle 258"/>
                <p:cNvSpPr>
                  <a:spLocks noChangeArrowheads="1"/>
                </p:cNvSpPr>
                <p:nvPr/>
              </p:nvSpPr>
              <p:spPr bwMode="auto">
                <a:xfrm>
                  <a:off x="1077" y="0"/>
                  <a:ext cx="258" cy="480"/>
                </a:xfrm>
                <a:prstGeom prst="rect">
                  <a:avLst/>
                </a:prstGeom>
                <a:noFill/>
                <a:ln w="9525">
                  <a:noFill/>
                  <a:miter lim="800000"/>
                  <a:headEnd/>
                  <a:tailEnd/>
                </a:ln>
              </p:spPr>
              <p:txBody>
                <a:bodyPr/>
                <a:lstStyle/>
                <a:p>
                  <a:pPr algn="ctr"/>
                  <a:r>
                    <a:rPr lang="en-US" altLang="zh-CN" sz="1800" b="1">
                      <a:latin typeface="+mn-ea"/>
                      <a:ea typeface="+mn-ea"/>
                    </a:rPr>
                    <a:t>C</a:t>
                  </a:r>
                </a:p>
                <a:p>
                  <a:pPr algn="ctr" eaLnBrk="0" hangingPunct="0"/>
                  <a:endParaRPr lang="en-US" altLang="zh-CN" sz="1800" b="1">
                    <a:latin typeface="+mn-ea"/>
                    <a:ea typeface="+mn-ea"/>
                  </a:endParaRPr>
                </a:p>
              </p:txBody>
            </p:sp>
            <p:sp>
              <p:nvSpPr>
                <p:cNvPr id="26715" name="Rectangle 271"/>
                <p:cNvSpPr>
                  <a:spLocks noChangeArrowheads="1"/>
                </p:cNvSpPr>
                <p:nvPr/>
              </p:nvSpPr>
              <p:spPr bwMode="auto">
                <a:xfrm>
                  <a:off x="1034" y="0"/>
                  <a:ext cx="344"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8" name="Group 274"/>
              <p:cNvGrpSpPr>
                <a:grpSpLocks/>
              </p:cNvGrpSpPr>
              <p:nvPr/>
            </p:nvGrpSpPr>
            <p:grpSpPr bwMode="auto">
              <a:xfrm>
                <a:off x="1378" y="0"/>
                <a:ext cx="344" cy="480"/>
                <a:chOff x="1378" y="0"/>
                <a:chExt cx="344" cy="480"/>
              </a:xfrm>
            </p:grpSpPr>
            <p:sp>
              <p:nvSpPr>
                <p:cNvPr id="26712" name="Rectangle 259"/>
                <p:cNvSpPr>
                  <a:spLocks noChangeArrowheads="1"/>
                </p:cNvSpPr>
                <p:nvPr/>
              </p:nvSpPr>
              <p:spPr bwMode="auto">
                <a:xfrm>
                  <a:off x="1421" y="0"/>
                  <a:ext cx="258" cy="480"/>
                </a:xfrm>
                <a:prstGeom prst="rect">
                  <a:avLst/>
                </a:prstGeom>
                <a:noFill/>
                <a:ln w="9525">
                  <a:noFill/>
                  <a:miter lim="800000"/>
                  <a:headEnd/>
                  <a:tailEnd/>
                </a:ln>
              </p:spPr>
              <p:txBody>
                <a:bodyPr/>
                <a:lstStyle/>
                <a:p>
                  <a:pPr algn="ctr"/>
                  <a:r>
                    <a:rPr lang="en-US" altLang="zh-CN" sz="1800" b="1">
                      <a:latin typeface="+mn-ea"/>
                      <a:ea typeface="+mn-ea"/>
                    </a:rPr>
                    <a:t>D</a:t>
                  </a:r>
                </a:p>
                <a:p>
                  <a:pPr algn="ctr" eaLnBrk="0" hangingPunct="0"/>
                  <a:endParaRPr lang="en-US" altLang="zh-CN" sz="1800" b="1">
                    <a:latin typeface="+mn-ea"/>
                    <a:ea typeface="+mn-ea"/>
                  </a:endParaRPr>
                </a:p>
              </p:txBody>
            </p:sp>
            <p:sp>
              <p:nvSpPr>
                <p:cNvPr id="26713" name="Rectangle 273"/>
                <p:cNvSpPr>
                  <a:spLocks noChangeArrowheads="1"/>
                </p:cNvSpPr>
                <p:nvPr/>
              </p:nvSpPr>
              <p:spPr bwMode="auto">
                <a:xfrm>
                  <a:off x="1378" y="0"/>
                  <a:ext cx="344"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9" name="Group 276"/>
              <p:cNvGrpSpPr>
                <a:grpSpLocks/>
              </p:cNvGrpSpPr>
              <p:nvPr/>
            </p:nvGrpSpPr>
            <p:grpSpPr bwMode="auto">
              <a:xfrm>
                <a:off x="0" y="480"/>
                <a:ext cx="341" cy="480"/>
                <a:chOff x="0" y="480"/>
                <a:chExt cx="341" cy="480"/>
              </a:xfrm>
            </p:grpSpPr>
            <p:sp>
              <p:nvSpPr>
                <p:cNvPr id="26710" name="Rectangle 260"/>
                <p:cNvSpPr>
                  <a:spLocks noChangeArrowheads="1"/>
                </p:cNvSpPr>
                <p:nvPr/>
              </p:nvSpPr>
              <p:spPr bwMode="auto">
                <a:xfrm>
                  <a:off x="43" y="480"/>
                  <a:ext cx="255" cy="480"/>
                </a:xfrm>
                <a:prstGeom prst="rect">
                  <a:avLst/>
                </a:prstGeom>
                <a:noFill/>
                <a:ln w="9525">
                  <a:noFill/>
                  <a:miter lim="800000"/>
                  <a:headEnd/>
                  <a:tailEnd/>
                </a:ln>
              </p:spPr>
              <p:txBody>
                <a:bodyPr/>
                <a:lstStyle/>
                <a:p>
                  <a:pPr algn="ctr"/>
                  <a:r>
                    <a:rPr lang="zh-CN" altLang="en-US" sz="1800" b="1">
                      <a:latin typeface="+mn-ea"/>
                      <a:ea typeface="+mn-ea"/>
                    </a:rPr>
                    <a:t>是</a:t>
                  </a:r>
                </a:p>
                <a:p>
                  <a:pPr algn="ctr" eaLnBrk="0" hangingPunct="0"/>
                  <a:endParaRPr lang="en-US" altLang="zh-CN" sz="1800" b="1">
                    <a:latin typeface="+mn-ea"/>
                    <a:ea typeface="+mn-ea"/>
                  </a:endParaRPr>
                </a:p>
              </p:txBody>
            </p:sp>
            <p:sp>
              <p:nvSpPr>
                <p:cNvPr id="26711" name="Rectangle 275"/>
                <p:cNvSpPr>
                  <a:spLocks noChangeArrowheads="1"/>
                </p:cNvSpPr>
                <p:nvPr/>
              </p:nvSpPr>
              <p:spPr bwMode="auto">
                <a:xfrm>
                  <a:off x="0" y="480"/>
                  <a:ext cx="341"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10" name="Group 278"/>
              <p:cNvGrpSpPr>
                <a:grpSpLocks/>
              </p:cNvGrpSpPr>
              <p:nvPr/>
            </p:nvGrpSpPr>
            <p:grpSpPr bwMode="auto">
              <a:xfrm>
                <a:off x="341" y="480"/>
                <a:ext cx="344" cy="480"/>
                <a:chOff x="341" y="480"/>
                <a:chExt cx="344" cy="480"/>
              </a:xfrm>
            </p:grpSpPr>
            <p:sp>
              <p:nvSpPr>
                <p:cNvPr id="26708" name="Rectangle 261"/>
                <p:cNvSpPr>
                  <a:spLocks noChangeArrowheads="1"/>
                </p:cNvSpPr>
                <p:nvPr/>
              </p:nvSpPr>
              <p:spPr bwMode="auto">
                <a:xfrm>
                  <a:off x="384" y="480"/>
                  <a:ext cx="258" cy="480"/>
                </a:xfrm>
                <a:prstGeom prst="rect">
                  <a:avLst/>
                </a:prstGeom>
                <a:noFill/>
                <a:ln w="9525">
                  <a:noFill/>
                  <a:miter lim="800000"/>
                  <a:headEnd/>
                  <a:tailEnd/>
                </a:ln>
              </p:spPr>
              <p:txBody>
                <a:bodyPr/>
                <a:lstStyle/>
                <a:p>
                  <a:pPr algn="ctr"/>
                  <a:r>
                    <a:rPr lang="zh-CN" altLang="en-US" sz="1800" b="1">
                      <a:latin typeface="+mn-ea"/>
                      <a:ea typeface="+mn-ea"/>
                    </a:rPr>
                    <a:t>是</a:t>
                  </a:r>
                </a:p>
                <a:p>
                  <a:pPr algn="ctr" eaLnBrk="0" hangingPunct="0"/>
                  <a:endParaRPr lang="en-US" altLang="zh-CN" sz="1800" b="1">
                    <a:latin typeface="+mn-ea"/>
                    <a:ea typeface="+mn-ea"/>
                  </a:endParaRPr>
                </a:p>
              </p:txBody>
            </p:sp>
            <p:sp>
              <p:nvSpPr>
                <p:cNvPr id="26709" name="Rectangle 277"/>
                <p:cNvSpPr>
                  <a:spLocks noChangeArrowheads="1"/>
                </p:cNvSpPr>
                <p:nvPr/>
              </p:nvSpPr>
              <p:spPr bwMode="auto">
                <a:xfrm>
                  <a:off x="341" y="480"/>
                  <a:ext cx="344"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11" name="Group 280"/>
              <p:cNvGrpSpPr>
                <a:grpSpLocks/>
              </p:cNvGrpSpPr>
              <p:nvPr/>
            </p:nvGrpSpPr>
            <p:grpSpPr bwMode="auto">
              <a:xfrm>
                <a:off x="685" y="480"/>
                <a:ext cx="349" cy="480"/>
                <a:chOff x="685" y="480"/>
                <a:chExt cx="349" cy="480"/>
              </a:xfrm>
            </p:grpSpPr>
            <p:sp>
              <p:nvSpPr>
                <p:cNvPr id="26706" name="Rectangle 262"/>
                <p:cNvSpPr>
                  <a:spLocks noChangeArrowheads="1"/>
                </p:cNvSpPr>
                <p:nvPr/>
              </p:nvSpPr>
              <p:spPr bwMode="auto">
                <a:xfrm>
                  <a:off x="728" y="480"/>
                  <a:ext cx="263" cy="480"/>
                </a:xfrm>
                <a:prstGeom prst="rect">
                  <a:avLst/>
                </a:prstGeom>
                <a:noFill/>
                <a:ln w="9525">
                  <a:noFill/>
                  <a:miter lim="800000"/>
                  <a:headEnd/>
                  <a:tailEnd/>
                </a:ln>
              </p:spPr>
              <p:txBody>
                <a:bodyPr/>
                <a:lstStyle/>
                <a:p>
                  <a:pPr algn="ctr"/>
                  <a:r>
                    <a:rPr lang="zh-CN" altLang="en-US" sz="1800" b="1">
                      <a:latin typeface="+mn-ea"/>
                      <a:ea typeface="+mn-ea"/>
                    </a:rPr>
                    <a:t>是</a:t>
                  </a:r>
                </a:p>
                <a:p>
                  <a:pPr algn="ctr" eaLnBrk="0" hangingPunct="0"/>
                  <a:endParaRPr lang="en-US" altLang="zh-CN" sz="1800" b="1">
                    <a:latin typeface="+mn-ea"/>
                    <a:ea typeface="+mn-ea"/>
                  </a:endParaRPr>
                </a:p>
              </p:txBody>
            </p:sp>
            <p:sp>
              <p:nvSpPr>
                <p:cNvPr id="26707" name="Rectangle 279"/>
                <p:cNvSpPr>
                  <a:spLocks noChangeArrowheads="1"/>
                </p:cNvSpPr>
                <p:nvPr/>
              </p:nvSpPr>
              <p:spPr bwMode="auto">
                <a:xfrm>
                  <a:off x="685" y="480"/>
                  <a:ext cx="349"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12" name="Group 282"/>
              <p:cNvGrpSpPr>
                <a:grpSpLocks/>
              </p:cNvGrpSpPr>
              <p:nvPr/>
            </p:nvGrpSpPr>
            <p:grpSpPr bwMode="auto">
              <a:xfrm>
                <a:off x="1034" y="480"/>
                <a:ext cx="344" cy="480"/>
                <a:chOff x="1034" y="480"/>
                <a:chExt cx="344" cy="480"/>
              </a:xfrm>
            </p:grpSpPr>
            <p:sp>
              <p:nvSpPr>
                <p:cNvPr id="26704" name="Rectangle 263"/>
                <p:cNvSpPr>
                  <a:spLocks noChangeArrowheads="1"/>
                </p:cNvSpPr>
                <p:nvPr/>
              </p:nvSpPr>
              <p:spPr bwMode="auto">
                <a:xfrm>
                  <a:off x="1077" y="480"/>
                  <a:ext cx="258" cy="480"/>
                </a:xfrm>
                <a:prstGeom prst="rect">
                  <a:avLst/>
                </a:prstGeom>
                <a:noFill/>
                <a:ln w="9525">
                  <a:noFill/>
                  <a:miter lim="800000"/>
                  <a:headEnd/>
                  <a:tailEnd/>
                </a:ln>
              </p:spPr>
              <p:txBody>
                <a:bodyPr/>
                <a:lstStyle/>
                <a:p>
                  <a:pPr algn="ctr"/>
                  <a:r>
                    <a:rPr lang="zh-CN" altLang="en-US" sz="1800" b="1">
                      <a:latin typeface="+mn-ea"/>
                      <a:ea typeface="+mn-ea"/>
                    </a:rPr>
                    <a:t>否</a:t>
                  </a:r>
                </a:p>
                <a:p>
                  <a:pPr algn="ctr" eaLnBrk="0" hangingPunct="0"/>
                  <a:endParaRPr lang="en-US" altLang="zh-CN" sz="1800" b="1">
                    <a:latin typeface="+mn-ea"/>
                    <a:ea typeface="+mn-ea"/>
                  </a:endParaRPr>
                </a:p>
              </p:txBody>
            </p:sp>
            <p:sp>
              <p:nvSpPr>
                <p:cNvPr id="26705" name="Rectangle 281"/>
                <p:cNvSpPr>
                  <a:spLocks noChangeArrowheads="1"/>
                </p:cNvSpPr>
                <p:nvPr/>
              </p:nvSpPr>
              <p:spPr bwMode="auto">
                <a:xfrm>
                  <a:off x="1034" y="480"/>
                  <a:ext cx="344"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13" name="Group 284"/>
              <p:cNvGrpSpPr>
                <a:grpSpLocks/>
              </p:cNvGrpSpPr>
              <p:nvPr/>
            </p:nvGrpSpPr>
            <p:grpSpPr bwMode="auto">
              <a:xfrm>
                <a:off x="1378" y="480"/>
                <a:ext cx="344" cy="480"/>
                <a:chOff x="1378" y="480"/>
                <a:chExt cx="344" cy="480"/>
              </a:xfrm>
            </p:grpSpPr>
            <p:sp>
              <p:nvSpPr>
                <p:cNvPr id="26702" name="Rectangle 264"/>
                <p:cNvSpPr>
                  <a:spLocks noChangeArrowheads="1"/>
                </p:cNvSpPr>
                <p:nvPr/>
              </p:nvSpPr>
              <p:spPr bwMode="auto">
                <a:xfrm>
                  <a:off x="1421" y="480"/>
                  <a:ext cx="258" cy="480"/>
                </a:xfrm>
                <a:prstGeom prst="rect">
                  <a:avLst/>
                </a:prstGeom>
                <a:noFill/>
                <a:ln w="9525">
                  <a:noFill/>
                  <a:miter lim="800000"/>
                  <a:headEnd/>
                  <a:tailEnd/>
                </a:ln>
              </p:spPr>
              <p:txBody>
                <a:bodyPr/>
                <a:lstStyle/>
                <a:p>
                  <a:pPr algn="ctr"/>
                  <a:r>
                    <a:rPr lang="zh-CN" altLang="en-US" sz="1800" b="1">
                      <a:latin typeface="+mn-ea"/>
                      <a:ea typeface="+mn-ea"/>
                    </a:rPr>
                    <a:t>否</a:t>
                  </a:r>
                </a:p>
                <a:p>
                  <a:pPr algn="ctr" eaLnBrk="0" hangingPunct="0"/>
                  <a:endParaRPr lang="en-US" altLang="zh-CN" sz="1800" b="1">
                    <a:latin typeface="+mn-ea"/>
                    <a:ea typeface="+mn-ea"/>
                  </a:endParaRPr>
                </a:p>
              </p:txBody>
            </p:sp>
            <p:sp>
              <p:nvSpPr>
                <p:cNvPr id="26703" name="Rectangle 283"/>
                <p:cNvSpPr>
                  <a:spLocks noChangeArrowheads="1"/>
                </p:cNvSpPr>
                <p:nvPr/>
              </p:nvSpPr>
              <p:spPr bwMode="auto">
                <a:xfrm>
                  <a:off x="1378" y="480"/>
                  <a:ext cx="344"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sp>
          <p:nvSpPr>
            <p:cNvPr id="26691" name="Rectangle 286"/>
            <p:cNvSpPr>
              <a:spLocks noChangeArrowheads="1"/>
            </p:cNvSpPr>
            <p:nvPr/>
          </p:nvSpPr>
          <p:spPr bwMode="auto">
            <a:xfrm>
              <a:off x="-2" y="-2"/>
              <a:ext cx="1726" cy="964"/>
            </a:xfrm>
            <a:prstGeom prst="rect">
              <a:avLst/>
            </a:prstGeom>
            <a:noFill/>
            <a:ln w="6350">
              <a:solidFill>
                <a:srgbClr val="A0A0A0"/>
              </a:solidFill>
              <a:miter lim="800000"/>
              <a:headEnd/>
              <a:tailEnd/>
            </a:ln>
          </p:spPr>
          <p:txBody>
            <a:bodyPr wrap="none"/>
            <a:lstStyle/>
            <a:p>
              <a:endParaRPr lang="zh-CN" altLang="en-US" b="1">
                <a:latin typeface="+mn-ea"/>
                <a:ea typeface="+mn-ea"/>
              </a:endParaRPr>
            </a:p>
          </p:txBody>
        </p:sp>
      </p:grpSp>
      <p:grpSp>
        <p:nvGrpSpPr>
          <p:cNvPr id="14" name="Group 325"/>
          <p:cNvGrpSpPr>
            <a:grpSpLocks/>
          </p:cNvGrpSpPr>
          <p:nvPr/>
        </p:nvGrpSpPr>
        <p:grpSpPr bwMode="auto">
          <a:xfrm>
            <a:off x="2239506" y="1409700"/>
            <a:ext cx="3505200" cy="1790700"/>
            <a:chOff x="-2" y="-2"/>
            <a:chExt cx="1998" cy="772"/>
          </a:xfrm>
        </p:grpSpPr>
        <p:grpSp>
          <p:nvGrpSpPr>
            <p:cNvPr id="15" name="Group 323"/>
            <p:cNvGrpSpPr>
              <a:grpSpLocks/>
            </p:cNvGrpSpPr>
            <p:nvPr/>
          </p:nvGrpSpPr>
          <p:grpSpPr bwMode="auto">
            <a:xfrm>
              <a:off x="0" y="0"/>
              <a:ext cx="1994" cy="768"/>
              <a:chOff x="0" y="0"/>
              <a:chExt cx="1994" cy="768"/>
            </a:xfrm>
          </p:grpSpPr>
          <p:sp>
            <p:nvSpPr>
              <p:cNvPr id="26688" name="Rectangle 321"/>
              <p:cNvSpPr>
                <a:spLocks noChangeArrowheads="1"/>
              </p:cNvSpPr>
              <p:nvPr/>
            </p:nvSpPr>
            <p:spPr bwMode="auto">
              <a:xfrm>
                <a:off x="43" y="0"/>
                <a:ext cx="1908" cy="768"/>
              </a:xfrm>
              <a:prstGeom prst="rect">
                <a:avLst/>
              </a:prstGeom>
              <a:noFill/>
              <a:ln w="9525">
                <a:noFill/>
                <a:miter lim="800000"/>
                <a:headEnd/>
                <a:tailEnd/>
              </a:ln>
            </p:spPr>
            <p:txBody>
              <a:bodyPr/>
              <a:lstStyle/>
              <a:p>
                <a:pPr indent="684213" algn="just"/>
                <a:r>
                  <a:rPr lang="en-US" altLang="zh-CN" sz="2200" b="1" dirty="0">
                    <a:latin typeface="+mn-ea"/>
                    <a:ea typeface="+mn-ea"/>
                  </a:rPr>
                  <a:t>G[S]</a:t>
                </a:r>
                <a:r>
                  <a:rPr lang="zh-CN" altLang="en-US" sz="2200" b="1" dirty="0">
                    <a:latin typeface="+mn-ea"/>
                    <a:ea typeface="+mn-ea"/>
                  </a:rPr>
                  <a:t>：</a:t>
                </a:r>
                <a:r>
                  <a:rPr lang="en-US" altLang="zh-CN" sz="2200" b="1" dirty="0" err="1">
                    <a:latin typeface="+mn-ea"/>
                    <a:ea typeface="+mn-ea"/>
                  </a:rPr>
                  <a:t>S→AB︱bC</a:t>
                </a:r>
                <a:endParaRPr lang="en-US" altLang="zh-CN" sz="2200" b="1" dirty="0">
                  <a:latin typeface="+mn-ea"/>
                  <a:ea typeface="+mn-ea"/>
                </a:endParaRPr>
              </a:p>
              <a:p>
                <a:pPr indent="684213" algn="just" eaLnBrk="0" hangingPunct="0"/>
                <a:r>
                  <a:rPr lang="en-US" altLang="zh-CN" sz="2200" b="1" dirty="0">
                    <a:latin typeface="+mn-ea"/>
                    <a:ea typeface="+mn-ea"/>
                  </a:rPr>
                  <a:t>    </a:t>
                </a:r>
                <a:r>
                  <a:rPr lang="en-US" altLang="zh-CN" sz="2200" b="1" dirty="0" err="1">
                    <a:latin typeface="+mn-ea"/>
                    <a:ea typeface="+mn-ea"/>
                  </a:rPr>
                  <a:t>A→b︱ε</a:t>
                </a:r>
                <a:endParaRPr lang="en-US" altLang="zh-CN" sz="2200" b="1" dirty="0">
                  <a:latin typeface="+mn-ea"/>
                  <a:ea typeface="+mn-ea"/>
                </a:endParaRPr>
              </a:p>
              <a:p>
                <a:pPr indent="684213" algn="just" eaLnBrk="0" hangingPunct="0"/>
                <a:r>
                  <a:rPr lang="en-US" altLang="zh-CN" sz="2200" b="1" dirty="0">
                    <a:latin typeface="+mn-ea"/>
                    <a:ea typeface="+mn-ea"/>
                  </a:rPr>
                  <a:t>    </a:t>
                </a:r>
                <a:r>
                  <a:rPr lang="en-US" altLang="zh-CN" sz="2200" b="1" dirty="0" err="1">
                    <a:latin typeface="+mn-ea"/>
                    <a:ea typeface="+mn-ea"/>
                  </a:rPr>
                  <a:t>B→aD︱ε</a:t>
                </a:r>
                <a:endParaRPr lang="en-US" altLang="zh-CN" sz="2200" b="1" dirty="0">
                  <a:latin typeface="+mn-ea"/>
                  <a:ea typeface="+mn-ea"/>
                </a:endParaRPr>
              </a:p>
              <a:p>
                <a:pPr indent="684213" algn="just" eaLnBrk="0" hangingPunct="0"/>
                <a:r>
                  <a:rPr lang="en-US" altLang="zh-CN" sz="2200" b="1" dirty="0">
                    <a:latin typeface="+mn-ea"/>
                    <a:ea typeface="+mn-ea"/>
                  </a:rPr>
                  <a:t>    </a:t>
                </a:r>
                <a:r>
                  <a:rPr lang="en-US" altLang="zh-CN" sz="2200" b="1" dirty="0" err="1">
                    <a:latin typeface="+mn-ea"/>
                    <a:ea typeface="+mn-ea"/>
                  </a:rPr>
                  <a:t>C→AD︱b</a:t>
                </a:r>
                <a:endParaRPr lang="en-US" altLang="zh-CN" sz="2200" b="1" dirty="0">
                  <a:latin typeface="+mn-ea"/>
                  <a:ea typeface="+mn-ea"/>
                </a:endParaRPr>
              </a:p>
              <a:p>
                <a:pPr indent="684213" algn="just" eaLnBrk="0" hangingPunct="0"/>
                <a:r>
                  <a:rPr lang="en-US" altLang="zh-CN" sz="2200" b="1" dirty="0">
                    <a:latin typeface="+mn-ea"/>
                    <a:ea typeface="+mn-ea"/>
                  </a:rPr>
                  <a:t>    </a:t>
                </a:r>
                <a:r>
                  <a:rPr lang="en-US" altLang="zh-CN" sz="2200" b="1" dirty="0" err="1">
                    <a:latin typeface="+mn-ea"/>
                    <a:ea typeface="+mn-ea"/>
                  </a:rPr>
                  <a:t>D→aS︱c</a:t>
                </a:r>
                <a:endParaRPr lang="en-US" altLang="zh-CN" sz="2200" b="1" dirty="0">
                  <a:latin typeface="+mn-ea"/>
                  <a:ea typeface="+mn-ea"/>
                </a:endParaRPr>
              </a:p>
            </p:txBody>
          </p:sp>
          <p:sp>
            <p:nvSpPr>
              <p:cNvPr id="26689" name="Rectangle 322"/>
              <p:cNvSpPr>
                <a:spLocks noChangeArrowheads="1"/>
              </p:cNvSpPr>
              <p:nvPr/>
            </p:nvSpPr>
            <p:spPr bwMode="auto">
              <a:xfrm>
                <a:off x="0" y="0"/>
                <a:ext cx="1994" cy="768"/>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sp>
          <p:nvSpPr>
            <p:cNvPr id="26687" name="Rectangle 324"/>
            <p:cNvSpPr>
              <a:spLocks noChangeArrowheads="1"/>
            </p:cNvSpPr>
            <p:nvPr/>
          </p:nvSpPr>
          <p:spPr bwMode="auto">
            <a:xfrm>
              <a:off x="-2" y="-2"/>
              <a:ext cx="1998" cy="772"/>
            </a:xfrm>
            <a:prstGeom prst="rect">
              <a:avLst/>
            </a:prstGeom>
            <a:noFill/>
            <a:ln w="6350">
              <a:solidFill>
                <a:srgbClr val="A0A0A0"/>
              </a:solidFill>
              <a:miter lim="800000"/>
              <a:headEnd/>
              <a:tailEnd/>
            </a:ln>
          </p:spPr>
          <p:txBody>
            <a:bodyPr wrap="none"/>
            <a:lstStyle/>
            <a:p>
              <a:endParaRPr lang="zh-CN" altLang="en-US" b="1">
                <a:latin typeface="+mn-ea"/>
                <a:ea typeface="+mn-ea"/>
              </a:endParaRPr>
            </a:p>
          </p:txBody>
        </p:sp>
      </p:grpSp>
      <p:sp>
        <p:nvSpPr>
          <p:cNvPr id="26631" name="Text Box 326"/>
          <p:cNvSpPr txBox="1">
            <a:spLocks noChangeArrowheads="1"/>
          </p:cNvSpPr>
          <p:nvPr/>
        </p:nvSpPr>
        <p:spPr bwMode="auto">
          <a:xfrm>
            <a:off x="609600" y="4556125"/>
            <a:ext cx="5638800" cy="396875"/>
          </a:xfrm>
          <a:prstGeom prst="rect">
            <a:avLst/>
          </a:prstGeom>
          <a:noFill/>
          <a:ln w="9525">
            <a:noFill/>
            <a:miter lim="800000"/>
            <a:headEnd/>
            <a:tailEnd/>
          </a:ln>
        </p:spPr>
        <p:txBody>
          <a:bodyPr>
            <a:spAutoFit/>
          </a:bodyPr>
          <a:lstStyle/>
          <a:p>
            <a:pPr algn="l">
              <a:spcBef>
                <a:spcPct val="50000"/>
              </a:spcBef>
            </a:pPr>
            <a:r>
              <a:rPr lang="en-US" altLang="zh-CN" sz="2000" b="1" dirty="0">
                <a:latin typeface="+mn-ea"/>
                <a:ea typeface="+mn-ea"/>
              </a:rPr>
              <a:t>2</a:t>
            </a:r>
            <a:r>
              <a:rPr lang="zh-CN" altLang="en-US" sz="2000" b="1" dirty="0">
                <a:latin typeface="+mn-ea"/>
                <a:ea typeface="+mn-ea"/>
              </a:rPr>
              <a:t>．</a:t>
            </a:r>
            <a:r>
              <a:rPr lang="zh-CN" altLang="en-US" sz="2000" b="1" dirty="0">
                <a:latin typeface="+mn-ea"/>
                <a:ea typeface="+mn-ea"/>
                <a:hlinkClick r:id="rId4"/>
              </a:rPr>
              <a:t>计算非终结符号的</a:t>
            </a:r>
            <a:r>
              <a:rPr lang="en-US" altLang="zh-CN" sz="2000" b="1" dirty="0">
                <a:latin typeface="+mn-ea"/>
                <a:ea typeface="+mn-ea"/>
                <a:hlinkClick r:id="rId4"/>
              </a:rPr>
              <a:t>FIRST(X)</a:t>
            </a:r>
            <a:r>
              <a:rPr lang="zh-CN" altLang="en-US" sz="2000" b="1" dirty="0">
                <a:latin typeface="+mn-ea"/>
                <a:ea typeface="+mn-ea"/>
                <a:hlinkClick r:id="rId4"/>
              </a:rPr>
              <a:t>集</a:t>
            </a:r>
            <a:endParaRPr lang="zh-CN" altLang="en-US" sz="2000" b="1" dirty="0">
              <a:latin typeface="+mn-ea"/>
              <a:ea typeface="+mn-ea"/>
            </a:endParaRPr>
          </a:p>
        </p:txBody>
      </p:sp>
      <p:grpSp>
        <p:nvGrpSpPr>
          <p:cNvPr id="16" name="Group 380"/>
          <p:cNvGrpSpPr>
            <a:grpSpLocks/>
          </p:cNvGrpSpPr>
          <p:nvPr/>
        </p:nvGrpSpPr>
        <p:grpSpPr bwMode="auto">
          <a:xfrm>
            <a:off x="715506" y="5022850"/>
            <a:ext cx="7696200" cy="996950"/>
            <a:chOff x="-2" y="-2"/>
            <a:chExt cx="2872" cy="1252"/>
          </a:xfrm>
        </p:grpSpPr>
        <p:grpSp>
          <p:nvGrpSpPr>
            <p:cNvPr id="17" name="Group 378"/>
            <p:cNvGrpSpPr>
              <a:grpSpLocks/>
            </p:cNvGrpSpPr>
            <p:nvPr/>
          </p:nvGrpSpPr>
          <p:grpSpPr bwMode="auto">
            <a:xfrm>
              <a:off x="0" y="0"/>
              <a:ext cx="2868" cy="1248"/>
              <a:chOff x="0" y="0"/>
              <a:chExt cx="2868" cy="1248"/>
            </a:xfrm>
          </p:grpSpPr>
          <p:grpSp>
            <p:nvGrpSpPr>
              <p:cNvPr id="18" name="Group 345"/>
              <p:cNvGrpSpPr>
                <a:grpSpLocks/>
              </p:cNvGrpSpPr>
              <p:nvPr/>
            </p:nvGrpSpPr>
            <p:grpSpPr bwMode="auto">
              <a:xfrm>
                <a:off x="0" y="0"/>
                <a:ext cx="2868" cy="384"/>
                <a:chOff x="0" y="0"/>
                <a:chExt cx="2868" cy="384"/>
              </a:xfrm>
            </p:grpSpPr>
            <p:sp>
              <p:nvSpPr>
                <p:cNvPr id="26684" name="Rectangle 327"/>
                <p:cNvSpPr>
                  <a:spLocks noChangeArrowheads="1"/>
                </p:cNvSpPr>
                <p:nvPr/>
              </p:nvSpPr>
              <p:spPr bwMode="auto">
                <a:xfrm>
                  <a:off x="43" y="0"/>
                  <a:ext cx="2782" cy="384"/>
                </a:xfrm>
                <a:prstGeom prst="rect">
                  <a:avLst/>
                </a:prstGeom>
                <a:noFill/>
                <a:ln w="9525">
                  <a:noFill/>
                  <a:miter lim="800000"/>
                  <a:headEnd/>
                  <a:tailEnd/>
                </a:ln>
              </p:spPr>
              <p:txBody>
                <a:bodyPr/>
                <a:lstStyle/>
                <a:p>
                  <a:pPr algn="ctr"/>
                  <a:r>
                    <a:rPr lang="en-US" altLang="zh-CN" sz="2000" b="1">
                      <a:latin typeface="+mn-ea"/>
                      <a:ea typeface="+mn-ea"/>
                    </a:rPr>
                    <a:t>FIRST(</a:t>
                  </a:r>
                  <a:r>
                    <a:rPr lang="zh-CN" altLang="en-US" sz="2000" b="1">
                      <a:latin typeface="+mn-ea"/>
                      <a:ea typeface="+mn-ea"/>
                    </a:rPr>
                    <a:t>）</a:t>
                  </a:r>
                </a:p>
                <a:p>
                  <a:pPr algn="ctr" eaLnBrk="0" hangingPunct="0"/>
                  <a:endParaRPr lang="en-US" altLang="zh-CN" sz="2000" b="1">
                    <a:latin typeface="+mn-ea"/>
                    <a:ea typeface="+mn-ea"/>
                  </a:endParaRPr>
                </a:p>
              </p:txBody>
            </p:sp>
            <p:sp>
              <p:nvSpPr>
                <p:cNvPr id="26685" name="Rectangle 344"/>
                <p:cNvSpPr>
                  <a:spLocks noChangeArrowheads="1"/>
                </p:cNvSpPr>
                <p:nvPr/>
              </p:nvSpPr>
              <p:spPr bwMode="auto">
                <a:xfrm>
                  <a:off x="0" y="0"/>
                  <a:ext cx="2868" cy="384"/>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19" name="Group 347"/>
              <p:cNvGrpSpPr>
                <a:grpSpLocks/>
              </p:cNvGrpSpPr>
              <p:nvPr/>
            </p:nvGrpSpPr>
            <p:grpSpPr bwMode="auto">
              <a:xfrm>
                <a:off x="0" y="384"/>
                <a:ext cx="458" cy="384"/>
                <a:chOff x="0" y="384"/>
                <a:chExt cx="458" cy="384"/>
              </a:xfrm>
            </p:grpSpPr>
            <p:sp>
              <p:nvSpPr>
                <p:cNvPr id="26682" name="Rectangle 328"/>
                <p:cNvSpPr>
                  <a:spLocks noChangeArrowheads="1"/>
                </p:cNvSpPr>
                <p:nvPr/>
              </p:nvSpPr>
              <p:spPr bwMode="auto">
                <a:xfrm>
                  <a:off x="43" y="384"/>
                  <a:ext cx="372" cy="384"/>
                </a:xfrm>
                <a:prstGeom prst="rect">
                  <a:avLst/>
                </a:prstGeom>
                <a:noFill/>
                <a:ln w="9525">
                  <a:noFill/>
                  <a:miter lim="800000"/>
                  <a:headEnd/>
                  <a:tailEnd/>
                </a:ln>
              </p:spPr>
              <p:txBody>
                <a:bodyPr/>
                <a:lstStyle/>
                <a:p>
                  <a:pPr algn="ctr"/>
                  <a:r>
                    <a:rPr lang="en-US" altLang="zh-CN" sz="2000" b="1">
                      <a:latin typeface="+mn-ea"/>
                      <a:ea typeface="+mn-ea"/>
                    </a:rPr>
                    <a:t>S</a:t>
                  </a:r>
                </a:p>
                <a:p>
                  <a:pPr algn="ctr" eaLnBrk="0" hangingPunct="0"/>
                  <a:endParaRPr lang="en-US" altLang="zh-CN" sz="2000" b="1">
                    <a:latin typeface="+mn-ea"/>
                    <a:ea typeface="+mn-ea"/>
                  </a:endParaRPr>
                </a:p>
              </p:txBody>
            </p:sp>
            <p:sp>
              <p:nvSpPr>
                <p:cNvPr id="26683" name="Rectangle 346"/>
                <p:cNvSpPr>
                  <a:spLocks noChangeArrowheads="1"/>
                </p:cNvSpPr>
                <p:nvPr/>
              </p:nvSpPr>
              <p:spPr bwMode="auto">
                <a:xfrm>
                  <a:off x="0" y="384"/>
                  <a:ext cx="458" cy="384"/>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20" name="Group 349"/>
              <p:cNvGrpSpPr>
                <a:grpSpLocks/>
              </p:cNvGrpSpPr>
              <p:nvPr/>
            </p:nvGrpSpPr>
            <p:grpSpPr bwMode="auto">
              <a:xfrm>
                <a:off x="458" y="384"/>
                <a:ext cx="360" cy="384"/>
                <a:chOff x="458" y="384"/>
                <a:chExt cx="360" cy="384"/>
              </a:xfrm>
            </p:grpSpPr>
            <p:sp>
              <p:nvSpPr>
                <p:cNvPr id="26680" name="Rectangle 329"/>
                <p:cNvSpPr>
                  <a:spLocks noChangeArrowheads="1"/>
                </p:cNvSpPr>
                <p:nvPr/>
              </p:nvSpPr>
              <p:spPr bwMode="auto">
                <a:xfrm>
                  <a:off x="501" y="384"/>
                  <a:ext cx="274" cy="384"/>
                </a:xfrm>
                <a:prstGeom prst="rect">
                  <a:avLst/>
                </a:prstGeom>
                <a:noFill/>
                <a:ln w="9525">
                  <a:noFill/>
                  <a:miter lim="800000"/>
                  <a:headEnd/>
                  <a:tailEnd/>
                </a:ln>
              </p:spPr>
              <p:txBody>
                <a:bodyPr/>
                <a:lstStyle/>
                <a:p>
                  <a:pPr algn="ctr"/>
                  <a:r>
                    <a:rPr lang="en-US" altLang="zh-CN" sz="2000" b="1">
                      <a:latin typeface="+mn-ea"/>
                      <a:ea typeface="+mn-ea"/>
                    </a:rPr>
                    <a:t>A</a:t>
                  </a:r>
                </a:p>
                <a:p>
                  <a:pPr algn="ctr" eaLnBrk="0" hangingPunct="0"/>
                  <a:endParaRPr lang="en-US" altLang="zh-CN" sz="2000" b="1">
                    <a:latin typeface="+mn-ea"/>
                    <a:ea typeface="+mn-ea"/>
                  </a:endParaRPr>
                </a:p>
              </p:txBody>
            </p:sp>
            <p:sp>
              <p:nvSpPr>
                <p:cNvPr id="26681" name="Rectangle 348"/>
                <p:cNvSpPr>
                  <a:spLocks noChangeArrowheads="1"/>
                </p:cNvSpPr>
                <p:nvPr/>
              </p:nvSpPr>
              <p:spPr bwMode="auto">
                <a:xfrm>
                  <a:off x="458" y="384"/>
                  <a:ext cx="360" cy="384"/>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21" name="Group 351"/>
              <p:cNvGrpSpPr>
                <a:grpSpLocks/>
              </p:cNvGrpSpPr>
              <p:nvPr/>
            </p:nvGrpSpPr>
            <p:grpSpPr bwMode="auto">
              <a:xfrm>
                <a:off x="818" y="384"/>
                <a:ext cx="355" cy="384"/>
                <a:chOff x="818" y="384"/>
                <a:chExt cx="355" cy="384"/>
              </a:xfrm>
            </p:grpSpPr>
            <p:sp>
              <p:nvSpPr>
                <p:cNvPr id="26678" name="Rectangle 330"/>
                <p:cNvSpPr>
                  <a:spLocks noChangeArrowheads="1"/>
                </p:cNvSpPr>
                <p:nvPr/>
              </p:nvSpPr>
              <p:spPr bwMode="auto">
                <a:xfrm>
                  <a:off x="861" y="384"/>
                  <a:ext cx="269" cy="384"/>
                </a:xfrm>
                <a:prstGeom prst="rect">
                  <a:avLst/>
                </a:prstGeom>
                <a:noFill/>
                <a:ln w="9525">
                  <a:noFill/>
                  <a:miter lim="800000"/>
                  <a:headEnd/>
                  <a:tailEnd/>
                </a:ln>
              </p:spPr>
              <p:txBody>
                <a:bodyPr/>
                <a:lstStyle/>
                <a:p>
                  <a:pPr algn="ctr"/>
                  <a:r>
                    <a:rPr lang="en-US" altLang="zh-CN" sz="2000" b="1">
                      <a:latin typeface="+mn-ea"/>
                      <a:ea typeface="+mn-ea"/>
                    </a:rPr>
                    <a:t>B</a:t>
                  </a:r>
                </a:p>
                <a:p>
                  <a:pPr algn="ctr" eaLnBrk="0" hangingPunct="0"/>
                  <a:endParaRPr lang="en-US" altLang="zh-CN" sz="2000" b="1">
                    <a:latin typeface="+mn-ea"/>
                    <a:ea typeface="+mn-ea"/>
                  </a:endParaRPr>
                </a:p>
              </p:txBody>
            </p:sp>
            <p:sp>
              <p:nvSpPr>
                <p:cNvPr id="26679" name="Rectangle 350"/>
                <p:cNvSpPr>
                  <a:spLocks noChangeArrowheads="1"/>
                </p:cNvSpPr>
                <p:nvPr/>
              </p:nvSpPr>
              <p:spPr bwMode="auto">
                <a:xfrm>
                  <a:off x="818" y="384"/>
                  <a:ext cx="355" cy="384"/>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22" name="Group 353"/>
              <p:cNvGrpSpPr>
                <a:grpSpLocks/>
              </p:cNvGrpSpPr>
              <p:nvPr/>
            </p:nvGrpSpPr>
            <p:grpSpPr bwMode="auto">
              <a:xfrm>
                <a:off x="1173" y="384"/>
                <a:ext cx="450" cy="384"/>
                <a:chOff x="1173" y="384"/>
                <a:chExt cx="450" cy="384"/>
              </a:xfrm>
            </p:grpSpPr>
            <p:sp>
              <p:nvSpPr>
                <p:cNvPr id="26676" name="Rectangle 331"/>
                <p:cNvSpPr>
                  <a:spLocks noChangeArrowheads="1"/>
                </p:cNvSpPr>
                <p:nvPr/>
              </p:nvSpPr>
              <p:spPr bwMode="auto">
                <a:xfrm>
                  <a:off x="1216" y="384"/>
                  <a:ext cx="364" cy="384"/>
                </a:xfrm>
                <a:prstGeom prst="rect">
                  <a:avLst/>
                </a:prstGeom>
                <a:noFill/>
                <a:ln w="9525">
                  <a:noFill/>
                  <a:miter lim="800000"/>
                  <a:headEnd/>
                  <a:tailEnd/>
                </a:ln>
              </p:spPr>
              <p:txBody>
                <a:bodyPr/>
                <a:lstStyle/>
                <a:p>
                  <a:pPr algn="ctr"/>
                  <a:r>
                    <a:rPr lang="en-US" altLang="zh-CN" sz="2000" b="1">
                      <a:latin typeface="+mn-ea"/>
                      <a:ea typeface="+mn-ea"/>
                    </a:rPr>
                    <a:t>C</a:t>
                  </a:r>
                </a:p>
                <a:p>
                  <a:pPr algn="ctr" eaLnBrk="0" hangingPunct="0"/>
                  <a:endParaRPr lang="en-US" altLang="zh-CN" sz="2000" b="1">
                    <a:latin typeface="+mn-ea"/>
                    <a:ea typeface="+mn-ea"/>
                  </a:endParaRPr>
                </a:p>
              </p:txBody>
            </p:sp>
            <p:sp>
              <p:nvSpPr>
                <p:cNvPr id="26677" name="Rectangle 352"/>
                <p:cNvSpPr>
                  <a:spLocks noChangeArrowheads="1"/>
                </p:cNvSpPr>
                <p:nvPr/>
              </p:nvSpPr>
              <p:spPr bwMode="auto">
                <a:xfrm>
                  <a:off x="1173" y="384"/>
                  <a:ext cx="450" cy="384"/>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23" name="Group 355"/>
              <p:cNvGrpSpPr>
                <a:grpSpLocks/>
              </p:cNvGrpSpPr>
              <p:nvPr/>
            </p:nvGrpSpPr>
            <p:grpSpPr bwMode="auto">
              <a:xfrm>
                <a:off x="1623" y="384"/>
                <a:ext cx="372" cy="384"/>
                <a:chOff x="1623" y="384"/>
                <a:chExt cx="372" cy="384"/>
              </a:xfrm>
            </p:grpSpPr>
            <p:sp>
              <p:nvSpPr>
                <p:cNvPr id="26674" name="Rectangle 332"/>
                <p:cNvSpPr>
                  <a:spLocks noChangeArrowheads="1"/>
                </p:cNvSpPr>
                <p:nvPr/>
              </p:nvSpPr>
              <p:spPr bwMode="auto">
                <a:xfrm>
                  <a:off x="1666" y="384"/>
                  <a:ext cx="286" cy="384"/>
                </a:xfrm>
                <a:prstGeom prst="rect">
                  <a:avLst/>
                </a:prstGeom>
                <a:noFill/>
                <a:ln w="9525">
                  <a:noFill/>
                  <a:miter lim="800000"/>
                  <a:headEnd/>
                  <a:tailEnd/>
                </a:ln>
              </p:spPr>
              <p:txBody>
                <a:bodyPr/>
                <a:lstStyle/>
                <a:p>
                  <a:pPr algn="ctr"/>
                  <a:r>
                    <a:rPr lang="en-US" altLang="zh-CN" sz="2000" b="1">
                      <a:latin typeface="+mn-ea"/>
                      <a:ea typeface="+mn-ea"/>
                    </a:rPr>
                    <a:t>D</a:t>
                  </a:r>
                </a:p>
                <a:p>
                  <a:pPr algn="ctr" eaLnBrk="0" hangingPunct="0"/>
                  <a:endParaRPr lang="en-US" altLang="zh-CN" sz="2000" b="1">
                    <a:latin typeface="+mn-ea"/>
                    <a:ea typeface="+mn-ea"/>
                  </a:endParaRPr>
                </a:p>
              </p:txBody>
            </p:sp>
            <p:sp>
              <p:nvSpPr>
                <p:cNvPr id="26675" name="Rectangle 354"/>
                <p:cNvSpPr>
                  <a:spLocks noChangeArrowheads="1"/>
                </p:cNvSpPr>
                <p:nvPr/>
              </p:nvSpPr>
              <p:spPr bwMode="auto">
                <a:xfrm>
                  <a:off x="1623" y="384"/>
                  <a:ext cx="372" cy="384"/>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24" name="Group 357"/>
              <p:cNvGrpSpPr>
                <a:grpSpLocks/>
              </p:cNvGrpSpPr>
              <p:nvPr/>
            </p:nvGrpSpPr>
            <p:grpSpPr bwMode="auto">
              <a:xfrm>
                <a:off x="1995" y="384"/>
                <a:ext cx="291" cy="384"/>
                <a:chOff x="1995" y="384"/>
                <a:chExt cx="291" cy="384"/>
              </a:xfrm>
            </p:grpSpPr>
            <p:sp>
              <p:nvSpPr>
                <p:cNvPr id="26672" name="Rectangle 333"/>
                <p:cNvSpPr>
                  <a:spLocks noChangeArrowheads="1"/>
                </p:cNvSpPr>
                <p:nvPr/>
              </p:nvSpPr>
              <p:spPr bwMode="auto">
                <a:xfrm>
                  <a:off x="2038" y="384"/>
                  <a:ext cx="205" cy="384"/>
                </a:xfrm>
                <a:prstGeom prst="rect">
                  <a:avLst/>
                </a:prstGeom>
                <a:noFill/>
                <a:ln w="9525">
                  <a:noFill/>
                  <a:miter lim="800000"/>
                  <a:headEnd/>
                  <a:tailEnd/>
                </a:ln>
              </p:spPr>
              <p:txBody>
                <a:bodyPr/>
                <a:lstStyle/>
                <a:p>
                  <a:pPr algn="ctr"/>
                  <a:r>
                    <a:rPr lang="en-US" altLang="zh-CN" sz="2000" b="1">
                      <a:latin typeface="+mn-ea"/>
                      <a:ea typeface="+mn-ea"/>
                    </a:rPr>
                    <a:t>a</a:t>
                  </a:r>
                </a:p>
                <a:p>
                  <a:pPr algn="ctr" eaLnBrk="0" hangingPunct="0"/>
                  <a:endParaRPr lang="en-US" altLang="zh-CN" sz="2000" b="1">
                    <a:latin typeface="+mn-ea"/>
                    <a:ea typeface="+mn-ea"/>
                  </a:endParaRPr>
                </a:p>
              </p:txBody>
            </p:sp>
            <p:sp>
              <p:nvSpPr>
                <p:cNvPr id="26673" name="Rectangle 356"/>
                <p:cNvSpPr>
                  <a:spLocks noChangeArrowheads="1"/>
                </p:cNvSpPr>
                <p:nvPr/>
              </p:nvSpPr>
              <p:spPr bwMode="auto">
                <a:xfrm>
                  <a:off x="1995" y="384"/>
                  <a:ext cx="291" cy="384"/>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25" name="Group 359"/>
              <p:cNvGrpSpPr>
                <a:grpSpLocks/>
              </p:cNvGrpSpPr>
              <p:nvPr/>
            </p:nvGrpSpPr>
            <p:grpSpPr bwMode="auto">
              <a:xfrm>
                <a:off x="2286" y="384"/>
                <a:ext cx="291" cy="384"/>
                <a:chOff x="2286" y="384"/>
                <a:chExt cx="291" cy="384"/>
              </a:xfrm>
            </p:grpSpPr>
            <p:sp>
              <p:nvSpPr>
                <p:cNvPr id="26670" name="Rectangle 334"/>
                <p:cNvSpPr>
                  <a:spLocks noChangeArrowheads="1"/>
                </p:cNvSpPr>
                <p:nvPr/>
              </p:nvSpPr>
              <p:spPr bwMode="auto">
                <a:xfrm>
                  <a:off x="2329" y="384"/>
                  <a:ext cx="205" cy="384"/>
                </a:xfrm>
                <a:prstGeom prst="rect">
                  <a:avLst/>
                </a:prstGeom>
                <a:noFill/>
                <a:ln w="9525">
                  <a:noFill/>
                  <a:miter lim="800000"/>
                  <a:headEnd/>
                  <a:tailEnd/>
                </a:ln>
              </p:spPr>
              <p:txBody>
                <a:bodyPr/>
                <a:lstStyle/>
                <a:p>
                  <a:pPr algn="ctr"/>
                  <a:r>
                    <a:rPr lang="en-US" altLang="zh-CN" sz="2000" b="1">
                      <a:latin typeface="+mn-ea"/>
                      <a:ea typeface="+mn-ea"/>
                    </a:rPr>
                    <a:t>b</a:t>
                  </a:r>
                </a:p>
                <a:p>
                  <a:pPr algn="ctr" eaLnBrk="0" hangingPunct="0"/>
                  <a:endParaRPr lang="en-US" altLang="zh-CN" sz="2000" b="1">
                    <a:latin typeface="+mn-ea"/>
                    <a:ea typeface="+mn-ea"/>
                  </a:endParaRPr>
                </a:p>
              </p:txBody>
            </p:sp>
            <p:sp>
              <p:nvSpPr>
                <p:cNvPr id="26671" name="Rectangle 358"/>
                <p:cNvSpPr>
                  <a:spLocks noChangeArrowheads="1"/>
                </p:cNvSpPr>
                <p:nvPr/>
              </p:nvSpPr>
              <p:spPr bwMode="auto">
                <a:xfrm>
                  <a:off x="2286" y="384"/>
                  <a:ext cx="291" cy="384"/>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26" name="Group 361"/>
              <p:cNvGrpSpPr>
                <a:grpSpLocks/>
              </p:cNvGrpSpPr>
              <p:nvPr/>
            </p:nvGrpSpPr>
            <p:grpSpPr bwMode="auto">
              <a:xfrm>
                <a:off x="2577" y="384"/>
                <a:ext cx="291" cy="384"/>
                <a:chOff x="2577" y="384"/>
                <a:chExt cx="291" cy="384"/>
              </a:xfrm>
            </p:grpSpPr>
            <p:sp>
              <p:nvSpPr>
                <p:cNvPr id="26668" name="Rectangle 335"/>
                <p:cNvSpPr>
                  <a:spLocks noChangeArrowheads="1"/>
                </p:cNvSpPr>
                <p:nvPr/>
              </p:nvSpPr>
              <p:spPr bwMode="auto">
                <a:xfrm>
                  <a:off x="2620" y="384"/>
                  <a:ext cx="205" cy="384"/>
                </a:xfrm>
                <a:prstGeom prst="rect">
                  <a:avLst/>
                </a:prstGeom>
                <a:noFill/>
                <a:ln w="9525">
                  <a:noFill/>
                  <a:miter lim="800000"/>
                  <a:headEnd/>
                  <a:tailEnd/>
                </a:ln>
              </p:spPr>
              <p:txBody>
                <a:bodyPr/>
                <a:lstStyle/>
                <a:p>
                  <a:pPr algn="ctr"/>
                  <a:r>
                    <a:rPr lang="en-US" altLang="zh-CN" sz="2000" b="1">
                      <a:latin typeface="+mn-ea"/>
                      <a:ea typeface="+mn-ea"/>
                    </a:rPr>
                    <a:t>c</a:t>
                  </a:r>
                </a:p>
                <a:p>
                  <a:pPr algn="ctr" eaLnBrk="0" hangingPunct="0"/>
                  <a:endParaRPr lang="en-US" altLang="zh-CN" sz="2000" b="1">
                    <a:latin typeface="+mn-ea"/>
                    <a:ea typeface="+mn-ea"/>
                  </a:endParaRPr>
                </a:p>
              </p:txBody>
            </p:sp>
            <p:sp>
              <p:nvSpPr>
                <p:cNvPr id="26669" name="Rectangle 360"/>
                <p:cNvSpPr>
                  <a:spLocks noChangeArrowheads="1"/>
                </p:cNvSpPr>
                <p:nvPr/>
              </p:nvSpPr>
              <p:spPr bwMode="auto">
                <a:xfrm>
                  <a:off x="2577" y="384"/>
                  <a:ext cx="291" cy="384"/>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27" name="Group 363"/>
              <p:cNvGrpSpPr>
                <a:grpSpLocks/>
              </p:cNvGrpSpPr>
              <p:nvPr/>
            </p:nvGrpSpPr>
            <p:grpSpPr bwMode="auto">
              <a:xfrm>
                <a:off x="0" y="768"/>
                <a:ext cx="458" cy="480"/>
                <a:chOff x="0" y="768"/>
                <a:chExt cx="458" cy="480"/>
              </a:xfrm>
            </p:grpSpPr>
            <p:sp>
              <p:nvSpPr>
                <p:cNvPr id="26666" name="Rectangle 336"/>
                <p:cNvSpPr>
                  <a:spLocks noChangeArrowheads="1"/>
                </p:cNvSpPr>
                <p:nvPr/>
              </p:nvSpPr>
              <p:spPr bwMode="auto">
                <a:xfrm>
                  <a:off x="43" y="768"/>
                  <a:ext cx="372" cy="480"/>
                </a:xfrm>
                <a:prstGeom prst="rect">
                  <a:avLst/>
                </a:prstGeom>
                <a:noFill/>
                <a:ln w="9525">
                  <a:noFill/>
                  <a:miter lim="800000"/>
                  <a:headEnd/>
                  <a:tailEnd/>
                </a:ln>
              </p:spPr>
              <p:txBody>
                <a:bodyPr/>
                <a:lstStyle/>
                <a:p>
                  <a:pPr algn="ctr"/>
                  <a:r>
                    <a:rPr lang="en-US" altLang="zh-CN" sz="2000" b="1">
                      <a:latin typeface="+mn-ea"/>
                      <a:ea typeface="+mn-ea"/>
                    </a:rPr>
                    <a:t>b,a,ε</a:t>
                  </a:r>
                </a:p>
              </p:txBody>
            </p:sp>
            <p:sp>
              <p:nvSpPr>
                <p:cNvPr id="26667" name="Rectangle 362"/>
                <p:cNvSpPr>
                  <a:spLocks noChangeArrowheads="1"/>
                </p:cNvSpPr>
                <p:nvPr/>
              </p:nvSpPr>
              <p:spPr bwMode="auto">
                <a:xfrm>
                  <a:off x="0" y="768"/>
                  <a:ext cx="458"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28" name="Group 365"/>
              <p:cNvGrpSpPr>
                <a:grpSpLocks/>
              </p:cNvGrpSpPr>
              <p:nvPr/>
            </p:nvGrpSpPr>
            <p:grpSpPr bwMode="auto">
              <a:xfrm>
                <a:off x="458" y="768"/>
                <a:ext cx="360" cy="480"/>
                <a:chOff x="458" y="768"/>
                <a:chExt cx="360" cy="480"/>
              </a:xfrm>
            </p:grpSpPr>
            <p:sp>
              <p:nvSpPr>
                <p:cNvPr id="26664" name="Rectangle 337"/>
                <p:cNvSpPr>
                  <a:spLocks noChangeArrowheads="1"/>
                </p:cNvSpPr>
                <p:nvPr/>
              </p:nvSpPr>
              <p:spPr bwMode="auto">
                <a:xfrm>
                  <a:off x="501" y="768"/>
                  <a:ext cx="274" cy="480"/>
                </a:xfrm>
                <a:prstGeom prst="rect">
                  <a:avLst/>
                </a:prstGeom>
                <a:noFill/>
                <a:ln w="9525">
                  <a:noFill/>
                  <a:miter lim="800000"/>
                  <a:headEnd/>
                  <a:tailEnd/>
                </a:ln>
              </p:spPr>
              <p:txBody>
                <a:bodyPr/>
                <a:lstStyle/>
                <a:p>
                  <a:pPr algn="ctr"/>
                  <a:r>
                    <a:rPr lang="en-US" altLang="zh-CN" sz="2000" b="1">
                      <a:latin typeface="+mn-ea"/>
                      <a:ea typeface="+mn-ea"/>
                    </a:rPr>
                    <a:t>ε,b</a:t>
                  </a:r>
                </a:p>
                <a:p>
                  <a:pPr algn="ctr" eaLnBrk="0" hangingPunct="0"/>
                  <a:endParaRPr lang="en-US" altLang="zh-CN" sz="2000" b="1">
                    <a:latin typeface="+mn-ea"/>
                    <a:ea typeface="+mn-ea"/>
                  </a:endParaRPr>
                </a:p>
              </p:txBody>
            </p:sp>
            <p:sp>
              <p:nvSpPr>
                <p:cNvPr id="26665" name="Rectangle 364"/>
                <p:cNvSpPr>
                  <a:spLocks noChangeArrowheads="1"/>
                </p:cNvSpPr>
                <p:nvPr/>
              </p:nvSpPr>
              <p:spPr bwMode="auto">
                <a:xfrm>
                  <a:off x="458" y="768"/>
                  <a:ext cx="360"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29" name="Group 367"/>
              <p:cNvGrpSpPr>
                <a:grpSpLocks/>
              </p:cNvGrpSpPr>
              <p:nvPr/>
            </p:nvGrpSpPr>
            <p:grpSpPr bwMode="auto">
              <a:xfrm>
                <a:off x="818" y="768"/>
                <a:ext cx="355" cy="480"/>
                <a:chOff x="818" y="768"/>
                <a:chExt cx="355" cy="480"/>
              </a:xfrm>
            </p:grpSpPr>
            <p:sp>
              <p:nvSpPr>
                <p:cNvPr id="26662" name="Rectangle 338"/>
                <p:cNvSpPr>
                  <a:spLocks noChangeArrowheads="1"/>
                </p:cNvSpPr>
                <p:nvPr/>
              </p:nvSpPr>
              <p:spPr bwMode="auto">
                <a:xfrm>
                  <a:off x="861" y="768"/>
                  <a:ext cx="269" cy="480"/>
                </a:xfrm>
                <a:prstGeom prst="rect">
                  <a:avLst/>
                </a:prstGeom>
                <a:noFill/>
                <a:ln w="9525">
                  <a:noFill/>
                  <a:miter lim="800000"/>
                  <a:headEnd/>
                  <a:tailEnd/>
                </a:ln>
              </p:spPr>
              <p:txBody>
                <a:bodyPr/>
                <a:lstStyle/>
                <a:p>
                  <a:pPr algn="ctr"/>
                  <a:r>
                    <a:rPr lang="en-US" altLang="zh-CN" sz="2000" b="1">
                      <a:latin typeface="+mn-ea"/>
                      <a:ea typeface="+mn-ea"/>
                    </a:rPr>
                    <a:t>ε,a</a:t>
                  </a:r>
                </a:p>
                <a:p>
                  <a:pPr algn="ctr" eaLnBrk="0" hangingPunct="0"/>
                  <a:endParaRPr lang="en-US" altLang="zh-CN" sz="2000" b="1">
                    <a:latin typeface="+mn-ea"/>
                    <a:ea typeface="+mn-ea"/>
                  </a:endParaRPr>
                </a:p>
              </p:txBody>
            </p:sp>
            <p:sp>
              <p:nvSpPr>
                <p:cNvPr id="26663" name="Rectangle 366"/>
                <p:cNvSpPr>
                  <a:spLocks noChangeArrowheads="1"/>
                </p:cNvSpPr>
                <p:nvPr/>
              </p:nvSpPr>
              <p:spPr bwMode="auto">
                <a:xfrm>
                  <a:off x="818" y="768"/>
                  <a:ext cx="355"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30" name="Group 369"/>
              <p:cNvGrpSpPr>
                <a:grpSpLocks/>
              </p:cNvGrpSpPr>
              <p:nvPr/>
            </p:nvGrpSpPr>
            <p:grpSpPr bwMode="auto">
              <a:xfrm>
                <a:off x="1173" y="768"/>
                <a:ext cx="450" cy="480"/>
                <a:chOff x="1173" y="768"/>
                <a:chExt cx="450" cy="480"/>
              </a:xfrm>
            </p:grpSpPr>
            <p:sp>
              <p:nvSpPr>
                <p:cNvPr id="26660" name="Rectangle 339"/>
                <p:cNvSpPr>
                  <a:spLocks noChangeArrowheads="1"/>
                </p:cNvSpPr>
                <p:nvPr/>
              </p:nvSpPr>
              <p:spPr bwMode="auto">
                <a:xfrm>
                  <a:off x="1216" y="768"/>
                  <a:ext cx="364" cy="480"/>
                </a:xfrm>
                <a:prstGeom prst="rect">
                  <a:avLst/>
                </a:prstGeom>
                <a:noFill/>
                <a:ln w="9525">
                  <a:noFill/>
                  <a:miter lim="800000"/>
                  <a:headEnd/>
                  <a:tailEnd/>
                </a:ln>
              </p:spPr>
              <p:txBody>
                <a:bodyPr/>
                <a:lstStyle/>
                <a:p>
                  <a:pPr algn="ctr"/>
                  <a:r>
                    <a:rPr lang="en-US" altLang="zh-CN" sz="2000" b="1">
                      <a:latin typeface="+mn-ea"/>
                      <a:ea typeface="+mn-ea"/>
                    </a:rPr>
                    <a:t>b,a,c</a:t>
                  </a:r>
                </a:p>
                <a:p>
                  <a:pPr algn="ctr" eaLnBrk="0" hangingPunct="0"/>
                  <a:endParaRPr lang="en-US" altLang="zh-CN" sz="2000" b="1">
                    <a:latin typeface="+mn-ea"/>
                    <a:ea typeface="+mn-ea"/>
                  </a:endParaRPr>
                </a:p>
              </p:txBody>
            </p:sp>
            <p:sp>
              <p:nvSpPr>
                <p:cNvPr id="26661" name="Rectangle 368"/>
                <p:cNvSpPr>
                  <a:spLocks noChangeArrowheads="1"/>
                </p:cNvSpPr>
                <p:nvPr/>
              </p:nvSpPr>
              <p:spPr bwMode="auto">
                <a:xfrm>
                  <a:off x="1173" y="768"/>
                  <a:ext cx="450"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31" name="Group 371"/>
              <p:cNvGrpSpPr>
                <a:grpSpLocks/>
              </p:cNvGrpSpPr>
              <p:nvPr/>
            </p:nvGrpSpPr>
            <p:grpSpPr bwMode="auto">
              <a:xfrm>
                <a:off x="1623" y="768"/>
                <a:ext cx="372" cy="480"/>
                <a:chOff x="1623" y="768"/>
                <a:chExt cx="372" cy="480"/>
              </a:xfrm>
            </p:grpSpPr>
            <p:sp>
              <p:nvSpPr>
                <p:cNvPr id="26658" name="Rectangle 340"/>
                <p:cNvSpPr>
                  <a:spLocks noChangeArrowheads="1"/>
                </p:cNvSpPr>
                <p:nvPr/>
              </p:nvSpPr>
              <p:spPr bwMode="auto">
                <a:xfrm>
                  <a:off x="1666" y="768"/>
                  <a:ext cx="286" cy="480"/>
                </a:xfrm>
                <a:prstGeom prst="rect">
                  <a:avLst/>
                </a:prstGeom>
                <a:noFill/>
                <a:ln w="9525">
                  <a:noFill/>
                  <a:miter lim="800000"/>
                  <a:headEnd/>
                  <a:tailEnd/>
                </a:ln>
              </p:spPr>
              <p:txBody>
                <a:bodyPr/>
                <a:lstStyle/>
                <a:p>
                  <a:pPr algn="ctr"/>
                  <a:r>
                    <a:rPr lang="en-US" altLang="zh-CN" sz="2000" b="1">
                      <a:latin typeface="+mn-ea"/>
                      <a:ea typeface="+mn-ea"/>
                    </a:rPr>
                    <a:t>a,c</a:t>
                  </a:r>
                </a:p>
                <a:p>
                  <a:pPr algn="ctr" eaLnBrk="0" hangingPunct="0"/>
                  <a:endParaRPr lang="en-US" altLang="zh-CN" sz="2000" b="1">
                    <a:latin typeface="+mn-ea"/>
                    <a:ea typeface="+mn-ea"/>
                  </a:endParaRPr>
                </a:p>
              </p:txBody>
            </p:sp>
            <p:sp>
              <p:nvSpPr>
                <p:cNvPr id="26659" name="Rectangle 370"/>
                <p:cNvSpPr>
                  <a:spLocks noChangeArrowheads="1"/>
                </p:cNvSpPr>
                <p:nvPr/>
              </p:nvSpPr>
              <p:spPr bwMode="auto">
                <a:xfrm>
                  <a:off x="1623" y="768"/>
                  <a:ext cx="372"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26686" name="Group 373"/>
              <p:cNvGrpSpPr>
                <a:grpSpLocks/>
              </p:cNvGrpSpPr>
              <p:nvPr/>
            </p:nvGrpSpPr>
            <p:grpSpPr bwMode="auto">
              <a:xfrm>
                <a:off x="1995" y="768"/>
                <a:ext cx="291" cy="480"/>
                <a:chOff x="1995" y="768"/>
                <a:chExt cx="291" cy="480"/>
              </a:xfrm>
            </p:grpSpPr>
            <p:sp>
              <p:nvSpPr>
                <p:cNvPr id="26656" name="Rectangle 341"/>
                <p:cNvSpPr>
                  <a:spLocks noChangeArrowheads="1"/>
                </p:cNvSpPr>
                <p:nvPr/>
              </p:nvSpPr>
              <p:spPr bwMode="auto">
                <a:xfrm>
                  <a:off x="2038" y="768"/>
                  <a:ext cx="205" cy="480"/>
                </a:xfrm>
                <a:prstGeom prst="rect">
                  <a:avLst/>
                </a:prstGeom>
                <a:noFill/>
                <a:ln w="9525">
                  <a:noFill/>
                  <a:miter lim="800000"/>
                  <a:headEnd/>
                  <a:tailEnd/>
                </a:ln>
              </p:spPr>
              <p:txBody>
                <a:bodyPr/>
                <a:lstStyle/>
                <a:p>
                  <a:pPr algn="ctr"/>
                  <a:r>
                    <a:rPr lang="en-US" altLang="zh-CN" sz="2000" b="1">
                      <a:latin typeface="+mn-ea"/>
                      <a:ea typeface="+mn-ea"/>
                    </a:rPr>
                    <a:t>a</a:t>
                  </a:r>
                </a:p>
                <a:p>
                  <a:pPr algn="ctr" eaLnBrk="0" hangingPunct="0"/>
                  <a:endParaRPr lang="en-US" altLang="zh-CN" sz="2000" b="1">
                    <a:latin typeface="+mn-ea"/>
                    <a:ea typeface="+mn-ea"/>
                  </a:endParaRPr>
                </a:p>
              </p:txBody>
            </p:sp>
            <p:sp>
              <p:nvSpPr>
                <p:cNvPr id="26657" name="Rectangle 372"/>
                <p:cNvSpPr>
                  <a:spLocks noChangeArrowheads="1"/>
                </p:cNvSpPr>
                <p:nvPr/>
              </p:nvSpPr>
              <p:spPr bwMode="auto">
                <a:xfrm>
                  <a:off x="1995" y="768"/>
                  <a:ext cx="291"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26690" name="Group 375"/>
              <p:cNvGrpSpPr>
                <a:grpSpLocks/>
              </p:cNvGrpSpPr>
              <p:nvPr/>
            </p:nvGrpSpPr>
            <p:grpSpPr bwMode="auto">
              <a:xfrm>
                <a:off x="2286" y="768"/>
                <a:ext cx="291" cy="480"/>
                <a:chOff x="2286" y="768"/>
                <a:chExt cx="291" cy="480"/>
              </a:xfrm>
            </p:grpSpPr>
            <p:sp>
              <p:nvSpPr>
                <p:cNvPr id="26654" name="Rectangle 342"/>
                <p:cNvSpPr>
                  <a:spLocks noChangeArrowheads="1"/>
                </p:cNvSpPr>
                <p:nvPr/>
              </p:nvSpPr>
              <p:spPr bwMode="auto">
                <a:xfrm>
                  <a:off x="2329" y="768"/>
                  <a:ext cx="205" cy="480"/>
                </a:xfrm>
                <a:prstGeom prst="rect">
                  <a:avLst/>
                </a:prstGeom>
                <a:noFill/>
                <a:ln w="9525">
                  <a:noFill/>
                  <a:miter lim="800000"/>
                  <a:headEnd/>
                  <a:tailEnd/>
                </a:ln>
              </p:spPr>
              <p:txBody>
                <a:bodyPr/>
                <a:lstStyle/>
                <a:p>
                  <a:pPr algn="ctr"/>
                  <a:r>
                    <a:rPr lang="en-US" altLang="zh-CN" sz="2000" b="1">
                      <a:latin typeface="+mn-ea"/>
                      <a:ea typeface="+mn-ea"/>
                    </a:rPr>
                    <a:t>b</a:t>
                  </a:r>
                </a:p>
                <a:p>
                  <a:pPr algn="ctr" eaLnBrk="0" hangingPunct="0"/>
                  <a:endParaRPr lang="en-US" altLang="zh-CN" sz="2000" b="1">
                    <a:latin typeface="+mn-ea"/>
                    <a:ea typeface="+mn-ea"/>
                  </a:endParaRPr>
                </a:p>
              </p:txBody>
            </p:sp>
            <p:sp>
              <p:nvSpPr>
                <p:cNvPr id="26655" name="Rectangle 374"/>
                <p:cNvSpPr>
                  <a:spLocks noChangeArrowheads="1"/>
                </p:cNvSpPr>
                <p:nvPr/>
              </p:nvSpPr>
              <p:spPr bwMode="auto">
                <a:xfrm>
                  <a:off x="2286" y="768"/>
                  <a:ext cx="291"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26692" name="Group 377"/>
              <p:cNvGrpSpPr>
                <a:grpSpLocks/>
              </p:cNvGrpSpPr>
              <p:nvPr/>
            </p:nvGrpSpPr>
            <p:grpSpPr bwMode="auto">
              <a:xfrm>
                <a:off x="2577" y="768"/>
                <a:ext cx="291" cy="480"/>
                <a:chOff x="2577" y="768"/>
                <a:chExt cx="291" cy="480"/>
              </a:xfrm>
            </p:grpSpPr>
            <p:sp>
              <p:nvSpPr>
                <p:cNvPr id="26652" name="Rectangle 343"/>
                <p:cNvSpPr>
                  <a:spLocks noChangeArrowheads="1"/>
                </p:cNvSpPr>
                <p:nvPr/>
              </p:nvSpPr>
              <p:spPr bwMode="auto">
                <a:xfrm>
                  <a:off x="2620" y="768"/>
                  <a:ext cx="205" cy="480"/>
                </a:xfrm>
                <a:prstGeom prst="rect">
                  <a:avLst/>
                </a:prstGeom>
                <a:noFill/>
                <a:ln w="9525">
                  <a:noFill/>
                  <a:miter lim="800000"/>
                  <a:headEnd/>
                  <a:tailEnd/>
                </a:ln>
              </p:spPr>
              <p:txBody>
                <a:bodyPr/>
                <a:lstStyle/>
                <a:p>
                  <a:pPr algn="ctr"/>
                  <a:r>
                    <a:rPr lang="en-US" altLang="zh-CN" sz="2000" b="1">
                      <a:latin typeface="+mn-ea"/>
                      <a:ea typeface="+mn-ea"/>
                    </a:rPr>
                    <a:t>c</a:t>
                  </a:r>
                </a:p>
                <a:p>
                  <a:pPr algn="ctr" eaLnBrk="0" hangingPunct="0"/>
                  <a:endParaRPr lang="en-US" altLang="zh-CN" sz="2000" b="1">
                    <a:latin typeface="+mn-ea"/>
                    <a:ea typeface="+mn-ea"/>
                  </a:endParaRPr>
                </a:p>
              </p:txBody>
            </p:sp>
            <p:sp>
              <p:nvSpPr>
                <p:cNvPr id="26653" name="Rectangle 376"/>
                <p:cNvSpPr>
                  <a:spLocks noChangeArrowheads="1"/>
                </p:cNvSpPr>
                <p:nvPr/>
              </p:nvSpPr>
              <p:spPr bwMode="auto">
                <a:xfrm>
                  <a:off x="2577" y="768"/>
                  <a:ext cx="291"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sp>
          <p:nvSpPr>
            <p:cNvPr id="26634" name="Rectangle 379"/>
            <p:cNvSpPr>
              <a:spLocks noChangeArrowheads="1"/>
            </p:cNvSpPr>
            <p:nvPr/>
          </p:nvSpPr>
          <p:spPr bwMode="auto">
            <a:xfrm>
              <a:off x="-2" y="-2"/>
              <a:ext cx="2872" cy="1252"/>
            </a:xfrm>
            <a:prstGeom prst="rect">
              <a:avLst/>
            </a:prstGeom>
            <a:noFill/>
            <a:ln w="6350">
              <a:solidFill>
                <a:srgbClr val="A0A0A0"/>
              </a:solidFill>
              <a:miter lim="800000"/>
              <a:headEnd/>
              <a:tailEnd/>
            </a:ln>
          </p:spPr>
          <p:txBody>
            <a:bodyPr wrap="none"/>
            <a:lstStyle/>
            <a:p>
              <a:endParaRPr lang="zh-CN" altLang="en-US" b="1">
                <a:latin typeface="+mn-ea"/>
                <a:ea typeface="+mn-ea"/>
              </a:endParaRPr>
            </a:p>
          </p:txBody>
        </p:sp>
      </p:grpSp>
      <p:sp>
        <p:nvSpPr>
          <p:cNvPr id="98" name="Rectangle 14"/>
          <p:cNvSpPr txBox="1">
            <a:spLocks noChangeArrowheads="1"/>
          </p:cNvSpPr>
          <p:nvPr/>
        </p:nvSpPr>
        <p:spPr>
          <a:xfrm>
            <a:off x="471408" y="288012"/>
            <a:ext cx="3962400" cy="5334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800" b="1" i="0" u="none" strike="noStrike" kern="0" cap="none" spc="0" normalizeH="0" baseline="0" noProof="0" dirty="0">
                <a:ln>
                  <a:noFill/>
                </a:ln>
                <a:solidFill>
                  <a:srgbClr val="CC0099"/>
                </a:solidFill>
                <a:effectLst/>
                <a:uLnTx/>
                <a:uFillTx/>
                <a:latin typeface="黑体" pitchFamily="49" charset="-122"/>
                <a:ea typeface="黑体" pitchFamily="49" charset="-122"/>
                <a:cs typeface="+mj-cs"/>
              </a:rPr>
              <a:t>LL</a:t>
            </a:r>
            <a:r>
              <a:rPr kumimoji="0" lang="zh-CN" altLang="en-US" sz="2800" b="1" i="0" u="none" strike="noStrike" kern="0" cap="none" spc="0" normalizeH="0" baseline="0" noProof="0" dirty="0">
                <a:ln>
                  <a:noFill/>
                </a:ln>
                <a:solidFill>
                  <a:srgbClr val="CC0099"/>
                </a:solidFill>
                <a:effectLst/>
                <a:uLnTx/>
                <a:uFillTx/>
                <a:latin typeface="黑体" pitchFamily="49" charset="-122"/>
                <a:ea typeface="黑体" pitchFamily="49" charset="-122"/>
                <a:cs typeface="+mj-cs"/>
              </a:rPr>
              <a:t>（</a:t>
            </a:r>
            <a:r>
              <a:rPr kumimoji="0" lang="en-US" altLang="zh-CN" sz="2800" b="1" i="0" u="none" strike="noStrike" kern="0" cap="none" spc="0" normalizeH="0" baseline="0" noProof="0" dirty="0">
                <a:ln>
                  <a:noFill/>
                </a:ln>
                <a:solidFill>
                  <a:srgbClr val="CC0099"/>
                </a:solidFill>
                <a:effectLst/>
                <a:uLnTx/>
                <a:uFillTx/>
                <a:latin typeface="黑体" pitchFamily="49" charset="-122"/>
                <a:ea typeface="黑体" pitchFamily="49" charset="-122"/>
                <a:cs typeface="+mj-cs"/>
              </a:rPr>
              <a:t>1</a:t>
            </a:r>
            <a:r>
              <a:rPr kumimoji="0" lang="zh-CN" altLang="en-US" sz="2800" b="1" i="0" u="none" strike="noStrike" kern="0" cap="none" spc="0" normalizeH="0" baseline="0" noProof="0" dirty="0">
                <a:ln>
                  <a:noFill/>
                </a:ln>
                <a:solidFill>
                  <a:srgbClr val="CC0099"/>
                </a:solidFill>
                <a:effectLst/>
                <a:uLnTx/>
                <a:uFillTx/>
                <a:latin typeface="黑体" pitchFamily="49" charset="-122"/>
                <a:ea typeface="黑体" pitchFamily="49" charset="-122"/>
                <a:cs typeface="+mj-cs"/>
              </a:rPr>
              <a:t>）文法的判定</a:t>
            </a: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灯片编号占位符 1"/>
          <p:cNvSpPr>
            <a:spLocks noGrp="1"/>
          </p:cNvSpPr>
          <p:nvPr>
            <p:ph type="sldNum" sz="quarter" idx="12"/>
          </p:nvPr>
        </p:nvSpPr>
        <p:spPr>
          <a:noFill/>
        </p:spPr>
        <p:txBody>
          <a:bodyPr/>
          <a:lstStyle/>
          <a:p>
            <a:fld id="{43327861-19A5-406D-8B36-62E7A995E9F9}" type="slidenum">
              <a:rPr lang="en-US" altLang="zh-CN" smtClean="0">
                <a:ea typeface="宋体" charset="-122"/>
              </a:rPr>
              <a:pPr/>
              <a:t>22</a:t>
            </a:fld>
            <a:endParaRPr lang="en-US" altLang="zh-CN">
              <a:ea typeface="宋体" charset="-122"/>
            </a:endParaRPr>
          </a:p>
        </p:txBody>
      </p:sp>
      <p:sp>
        <p:nvSpPr>
          <p:cNvPr id="27651" name="Text Box 19"/>
          <p:cNvSpPr txBox="1">
            <a:spLocks noChangeArrowheads="1"/>
          </p:cNvSpPr>
          <p:nvPr/>
        </p:nvSpPr>
        <p:spPr bwMode="auto">
          <a:xfrm>
            <a:off x="228600" y="898525"/>
            <a:ext cx="5638800" cy="430887"/>
          </a:xfrm>
          <a:prstGeom prst="rect">
            <a:avLst/>
          </a:prstGeom>
          <a:noFill/>
          <a:ln w="9525">
            <a:noFill/>
            <a:miter lim="800000"/>
            <a:headEnd/>
            <a:tailEnd/>
          </a:ln>
        </p:spPr>
        <p:txBody>
          <a:bodyPr>
            <a:spAutoFit/>
          </a:bodyPr>
          <a:lstStyle/>
          <a:p>
            <a:pPr algn="l">
              <a:spcBef>
                <a:spcPct val="50000"/>
              </a:spcBef>
            </a:pPr>
            <a:r>
              <a:rPr lang="en-US" altLang="zh-CN" sz="2200" b="1" dirty="0">
                <a:latin typeface="+mn-ea"/>
                <a:ea typeface="+mn-ea"/>
              </a:rPr>
              <a:t>3</a:t>
            </a:r>
            <a:r>
              <a:rPr lang="zh-CN" altLang="en-US" sz="2200" b="1" dirty="0">
                <a:latin typeface="+mn-ea"/>
                <a:ea typeface="+mn-ea"/>
              </a:rPr>
              <a:t>．计算规则右部的</a:t>
            </a:r>
            <a:r>
              <a:rPr lang="en-US" altLang="zh-CN" sz="2200" b="1" dirty="0">
                <a:latin typeface="+mn-ea"/>
                <a:ea typeface="+mn-ea"/>
              </a:rPr>
              <a:t>FIRST(α)</a:t>
            </a:r>
            <a:r>
              <a:rPr lang="zh-CN" altLang="en-US" sz="2200" b="1" dirty="0">
                <a:latin typeface="+mn-ea"/>
                <a:ea typeface="+mn-ea"/>
              </a:rPr>
              <a:t>集 </a:t>
            </a:r>
          </a:p>
        </p:txBody>
      </p:sp>
      <p:grpSp>
        <p:nvGrpSpPr>
          <p:cNvPr id="2" name="Group 207"/>
          <p:cNvGrpSpPr>
            <a:grpSpLocks/>
          </p:cNvGrpSpPr>
          <p:nvPr/>
        </p:nvGrpSpPr>
        <p:grpSpPr bwMode="auto">
          <a:xfrm>
            <a:off x="304800" y="1355725"/>
            <a:ext cx="8686800" cy="1143000"/>
            <a:chOff x="192" y="768"/>
            <a:chExt cx="5472" cy="720"/>
          </a:xfrm>
        </p:grpSpPr>
        <p:grpSp>
          <p:nvGrpSpPr>
            <p:cNvPr id="3" name="Group 163"/>
            <p:cNvGrpSpPr>
              <a:grpSpLocks/>
            </p:cNvGrpSpPr>
            <p:nvPr/>
          </p:nvGrpSpPr>
          <p:grpSpPr bwMode="auto">
            <a:xfrm>
              <a:off x="195" y="769"/>
              <a:ext cx="5466" cy="205"/>
              <a:chOff x="0" y="0"/>
              <a:chExt cx="4146" cy="384"/>
            </a:xfrm>
          </p:grpSpPr>
          <p:sp>
            <p:nvSpPr>
              <p:cNvPr id="27755" name="Rectangle 141"/>
              <p:cNvSpPr>
                <a:spLocks noChangeArrowheads="1"/>
              </p:cNvSpPr>
              <p:nvPr/>
            </p:nvSpPr>
            <p:spPr bwMode="auto">
              <a:xfrm>
                <a:off x="43" y="0"/>
                <a:ext cx="4060" cy="384"/>
              </a:xfrm>
              <a:prstGeom prst="rect">
                <a:avLst/>
              </a:prstGeom>
              <a:noFill/>
              <a:ln w="9525">
                <a:noFill/>
                <a:miter lim="800000"/>
                <a:headEnd/>
                <a:tailEnd/>
              </a:ln>
            </p:spPr>
            <p:txBody>
              <a:bodyPr/>
              <a:lstStyle/>
              <a:p>
                <a:pPr algn="ctr"/>
                <a:r>
                  <a:rPr lang="en-US" altLang="zh-CN" sz="2000" b="1">
                    <a:latin typeface="Times New Roman" pitchFamily="18" charset="0"/>
                  </a:rPr>
                  <a:t>FIRST</a:t>
                </a:r>
                <a:r>
                  <a:rPr lang="en-US" altLang="zh-CN" sz="2000" b="1">
                    <a:latin typeface="宋体" charset="-122"/>
                  </a:rPr>
                  <a:t>()</a:t>
                </a:r>
                <a:endParaRPr lang="en-US" altLang="zh-CN" sz="1400" b="1">
                  <a:latin typeface="Times New Roman" pitchFamily="18" charset="0"/>
                </a:endParaRPr>
              </a:p>
            </p:txBody>
          </p:sp>
          <p:sp>
            <p:nvSpPr>
              <p:cNvPr id="27756" name="Rectangle 162"/>
              <p:cNvSpPr>
                <a:spLocks noChangeArrowheads="1"/>
              </p:cNvSpPr>
              <p:nvPr/>
            </p:nvSpPr>
            <p:spPr bwMode="auto">
              <a:xfrm>
                <a:off x="0" y="0"/>
                <a:ext cx="4146" cy="384"/>
              </a:xfrm>
              <a:prstGeom prst="rect">
                <a:avLst/>
              </a:prstGeom>
              <a:noFill/>
              <a:ln w="7">
                <a:solidFill>
                  <a:srgbClr val="A0A0A0"/>
                </a:solidFill>
                <a:miter lim="800000"/>
                <a:headEnd/>
                <a:tailEnd/>
              </a:ln>
            </p:spPr>
            <p:txBody>
              <a:bodyPr wrap="none"/>
              <a:lstStyle/>
              <a:p>
                <a:endParaRPr lang="zh-CN" altLang="en-US"/>
              </a:p>
            </p:txBody>
          </p:sp>
        </p:grpSp>
        <p:grpSp>
          <p:nvGrpSpPr>
            <p:cNvPr id="4" name="Group 165"/>
            <p:cNvGrpSpPr>
              <a:grpSpLocks/>
            </p:cNvGrpSpPr>
            <p:nvPr/>
          </p:nvGrpSpPr>
          <p:grpSpPr bwMode="auto">
            <a:xfrm>
              <a:off x="195" y="974"/>
              <a:ext cx="575" cy="257"/>
              <a:chOff x="0" y="384"/>
              <a:chExt cx="436" cy="480"/>
            </a:xfrm>
          </p:grpSpPr>
          <p:sp>
            <p:nvSpPr>
              <p:cNvPr id="27753" name="Rectangle 142"/>
              <p:cNvSpPr>
                <a:spLocks noChangeArrowheads="1"/>
              </p:cNvSpPr>
              <p:nvPr/>
            </p:nvSpPr>
            <p:spPr bwMode="auto">
              <a:xfrm>
                <a:off x="43" y="384"/>
                <a:ext cx="350" cy="480"/>
              </a:xfrm>
              <a:prstGeom prst="rect">
                <a:avLst/>
              </a:prstGeom>
              <a:noFill/>
              <a:ln w="9525">
                <a:noFill/>
                <a:miter lim="800000"/>
                <a:headEnd/>
                <a:tailEnd/>
              </a:ln>
            </p:spPr>
            <p:txBody>
              <a:bodyPr/>
              <a:lstStyle/>
              <a:p>
                <a:r>
                  <a:rPr lang="en-US" altLang="zh-CN" sz="1400" b="1">
                    <a:latin typeface="Times New Roman" pitchFamily="18" charset="0"/>
                  </a:rPr>
                  <a:t>S→</a:t>
                </a:r>
                <a:r>
                  <a:rPr lang="en-US" altLang="zh-CN" sz="1400" b="1">
                    <a:solidFill>
                      <a:srgbClr val="FF00FF"/>
                    </a:solidFill>
                    <a:latin typeface="Times New Roman" pitchFamily="18" charset="0"/>
                  </a:rPr>
                  <a:t>AB</a:t>
                </a:r>
                <a:endParaRPr lang="en-US" altLang="zh-CN" sz="1400" b="1">
                  <a:latin typeface="Times New Roman" pitchFamily="18" charset="0"/>
                </a:endParaRPr>
              </a:p>
              <a:p>
                <a:pPr eaLnBrk="0" hangingPunct="0"/>
                <a:endParaRPr lang="en-US" altLang="zh-CN" sz="1400" b="1">
                  <a:latin typeface="Times New Roman" pitchFamily="18" charset="0"/>
                </a:endParaRPr>
              </a:p>
            </p:txBody>
          </p:sp>
          <p:sp>
            <p:nvSpPr>
              <p:cNvPr id="27754" name="Rectangle 164"/>
              <p:cNvSpPr>
                <a:spLocks noChangeArrowheads="1"/>
              </p:cNvSpPr>
              <p:nvPr/>
            </p:nvSpPr>
            <p:spPr bwMode="auto">
              <a:xfrm>
                <a:off x="0" y="384"/>
                <a:ext cx="436" cy="480"/>
              </a:xfrm>
              <a:prstGeom prst="rect">
                <a:avLst/>
              </a:prstGeom>
              <a:noFill/>
              <a:ln w="7">
                <a:solidFill>
                  <a:srgbClr val="A0A0A0"/>
                </a:solidFill>
                <a:miter lim="800000"/>
                <a:headEnd/>
                <a:tailEnd/>
              </a:ln>
            </p:spPr>
            <p:txBody>
              <a:bodyPr wrap="none"/>
              <a:lstStyle/>
              <a:p>
                <a:endParaRPr lang="zh-CN" altLang="en-US"/>
              </a:p>
            </p:txBody>
          </p:sp>
        </p:grpSp>
        <p:grpSp>
          <p:nvGrpSpPr>
            <p:cNvPr id="5" name="Group 167"/>
            <p:cNvGrpSpPr>
              <a:grpSpLocks/>
            </p:cNvGrpSpPr>
            <p:nvPr/>
          </p:nvGrpSpPr>
          <p:grpSpPr bwMode="auto">
            <a:xfrm>
              <a:off x="770" y="974"/>
              <a:ext cx="552" cy="257"/>
              <a:chOff x="436" y="384"/>
              <a:chExt cx="419" cy="480"/>
            </a:xfrm>
          </p:grpSpPr>
          <p:sp>
            <p:nvSpPr>
              <p:cNvPr id="27751" name="Rectangle 143"/>
              <p:cNvSpPr>
                <a:spLocks noChangeArrowheads="1"/>
              </p:cNvSpPr>
              <p:nvPr/>
            </p:nvSpPr>
            <p:spPr bwMode="auto">
              <a:xfrm>
                <a:off x="479" y="384"/>
                <a:ext cx="333" cy="480"/>
              </a:xfrm>
              <a:prstGeom prst="rect">
                <a:avLst/>
              </a:prstGeom>
              <a:noFill/>
              <a:ln w="9525">
                <a:noFill/>
                <a:miter lim="800000"/>
                <a:headEnd/>
                <a:tailEnd/>
              </a:ln>
            </p:spPr>
            <p:txBody>
              <a:bodyPr/>
              <a:lstStyle/>
              <a:p>
                <a:r>
                  <a:rPr lang="en-US" altLang="zh-CN" sz="1400" b="1">
                    <a:latin typeface="Times New Roman" pitchFamily="18" charset="0"/>
                  </a:rPr>
                  <a:t>S→</a:t>
                </a:r>
                <a:r>
                  <a:rPr lang="en-US" altLang="zh-CN" sz="1400" b="1">
                    <a:solidFill>
                      <a:srgbClr val="FF00FF"/>
                    </a:solidFill>
                    <a:latin typeface="Times New Roman" pitchFamily="18" charset="0"/>
                  </a:rPr>
                  <a:t>bC</a:t>
                </a:r>
                <a:endParaRPr lang="en-US" altLang="zh-CN" sz="1400" b="1">
                  <a:latin typeface="Times New Roman" pitchFamily="18" charset="0"/>
                </a:endParaRPr>
              </a:p>
              <a:p>
                <a:pPr eaLnBrk="0" hangingPunct="0"/>
                <a:endParaRPr lang="en-US" altLang="zh-CN" sz="1400" b="1">
                  <a:latin typeface="Times New Roman" pitchFamily="18" charset="0"/>
                </a:endParaRPr>
              </a:p>
            </p:txBody>
          </p:sp>
          <p:sp>
            <p:nvSpPr>
              <p:cNvPr id="27752" name="Rectangle 166"/>
              <p:cNvSpPr>
                <a:spLocks noChangeArrowheads="1"/>
              </p:cNvSpPr>
              <p:nvPr/>
            </p:nvSpPr>
            <p:spPr bwMode="auto">
              <a:xfrm>
                <a:off x="436" y="384"/>
                <a:ext cx="419" cy="480"/>
              </a:xfrm>
              <a:prstGeom prst="rect">
                <a:avLst/>
              </a:prstGeom>
              <a:noFill/>
              <a:ln w="7">
                <a:solidFill>
                  <a:srgbClr val="A0A0A0"/>
                </a:solidFill>
                <a:miter lim="800000"/>
                <a:headEnd/>
                <a:tailEnd/>
              </a:ln>
            </p:spPr>
            <p:txBody>
              <a:bodyPr wrap="none"/>
              <a:lstStyle/>
              <a:p>
                <a:endParaRPr lang="zh-CN" altLang="en-US"/>
              </a:p>
            </p:txBody>
          </p:sp>
        </p:grpSp>
        <p:grpSp>
          <p:nvGrpSpPr>
            <p:cNvPr id="6" name="Group 169"/>
            <p:cNvGrpSpPr>
              <a:grpSpLocks/>
            </p:cNvGrpSpPr>
            <p:nvPr/>
          </p:nvGrpSpPr>
          <p:grpSpPr bwMode="auto">
            <a:xfrm>
              <a:off x="1322" y="974"/>
              <a:ext cx="534" cy="257"/>
              <a:chOff x="855" y="384"/>
              <a:chExt cx="405" cy="480"/>
            </a:xfrm>
          </p:grpSpPr>
          <p:sp>
            <p:nvSpPr>
              <p:cNvPr id="27749" name="Rectangle 144"/>
              <p:cNvSpPr>
                <a:spLocks noChangeArrowheads="1"/>
              </p:cNvSpPr>
              <p:nvPr/>
            </p:nvSpPr>
            <p:spPr bwMode="auto">
              <a:xfrm>
                <a:off x="898" y="384"/>
                <a:ext cx="319" cy="480"/>
              </a:xfrm>
              <a:prstGeom prst="rect">
                <a:avLst/>
              </a:prstGeom>
              <a:noFill/>
              <a:ln w="9525">
                <a:noFill/>
                <a:miter lim="800000"/>
                <a:headEnd/>
                <a:tailEnd/>
              </a:ln>
            </p:spPr>
            <p:txBody>
              <a:bodyPr/>
              <a:lstStyle/>
              <a:p>
                <a:r>
                  <a:rPr lang="en-US" altLang="zh-CN" sz="1400" b="1">
                    <a:latin typeface="Times New Roman" pitchFamily="18" charset="0"/>
                  </a:rPr>
                  <a:t>A→</a:t>
                </a:r>
                <a:r>
                  <a:rPr lang="en-US" altLang="zh-CN" sz="1400" b="1">
                    <a:solidFill>
                      <a:srgbClr val="FF00FF"/>
                    </a:solidFill>
                    <a:latin typeface="Times New Roman" pitchFamily="18" charset="0"/>
                  </a:rPr>
                  <a:t>b</a:t>
                </a:r>
                <a:endParaRPr lang="en-US" altLang="zh-CN" sz="1400" b="1">
                  <a:latin typeface="Times New Roman" pitchFamily="18" charset="0"/>
                </a:endParaRPr>
              </a:p>
              <a:p>
                <a:pPr eaLnBrk="0" hangingPunct="0"/>
                <a:endParaRPr lang="en-US" altLang="zh-CN" sz="1400" b="1">
                  <a:latin typeface="Times New Roman" pitchFamily="18" charset="0"/>
                </a:endParaRPr>
              </a:p>
            </p:txBody>
          </p:sp>
          <p:sp>
            <p:nvSpPr>
              <p:cNvPr id="27750" name="Rectangle 168"/>
              <p:cNvSpPr>
                <a:spLocks noChangeArrowheads="1"/>
              </p:cNvSpPr>
              <p:nvPr/>
            </p:nvSpPr>
            <p:spPr bwMode="auto">
              <a:xfrm>
                <a:off x="855" y="384"/>
                <a:ext cx="405" cy="480"/>
              </a:xfrm>
              <a:prstGeom prst="rect">
                <a:avLst/>
              </a:prstGeom>
              <a:noFill/>
              <a:ln w="7">
                <a:solidFill>
                  <a:srgbClr val="A0A0A0"/>
                </a:solidFill>
                <a:miter lim="800000"/>
                <a:headEnd/>
                <a:tailEnd/>
              </a:ln>
            </p:spPr>
            <p:txBody>
              <a:bodyPr wrap="none"/>
              <a:lstStyle/>
              <a:p>
                <a:endParaRPr lang="zh-CN" altLang="en-US"/>
              </a:p>
            </p:txBody>
          </p:sp>
        </p:grpSp>
        <p:grpSp>
          <p:nvGrpSpPr>
            <p:cNvPr id="7" name="Group 171"/>
            <p:cNvGrpSpPr>
              <a:grpSpLocks/>
            </p:cNvGrpSpPr>
            <p:nvPr/>
          </p:nvGrpSpPr>
          <p:grpSpPr bwMode="auto">
            <a:xfrm>
              <a:off x="1856" y="974"/>
              <a:ext cx="555" cy="257"/>
              <a:chOff x="1260" y="384"/>
              <a:chExt cx="421" cy="480"/>
            </a:xfrm>
          </p:grpSpPr>
          <p:sp>
            <p:nvSpPr>
              <p:cNvPr id="27747" name="Rectangle 145"/>
              <p:cNvSpPr>
                <a:spLocks noChangeArrowheads="1"/>
              </p:cNvSpPr>
              <p:nvPr/>
            </p:nvSpPr>
            <p:spPr bwMode="auto">
              <a:xfrm>
                <a:off x="1303" y="384"/>
                <a:ext cx="335" cy="480"/>
              </a:xfrm>
              <a:prstGeom prst="rect">
                <a:avLst/>
              </a:prstGeom>
              <a:noFill/>
              <a:ln w="9525">
                <a:noFill/>
                <a:miter lim="800000"/>
                <a:headEnd/>
                <a:tailEnd/>
              </a:ln>
            </p:spPr>
            <p:txBody>
              <a:bodyPr/>
              <a:lstStyle/>
              <a:p>
                <a:r>
                  <a:rPr lang="en-US" altLang="zh-CN" sz="1400" b="1">
                    <a:latin typeface="Times New Roman" pitchFamily="18" charset="0"/>
                  </a:rPr>
                  <a:t>A→</a:t>
                </a:r>
                <a:r>
                  <a:rPr lang="en-US" altLang="zh-CN" sz="1400" b="1">
                    <a:solidFill>
                      <a:srgbClr val="FF00FF"/>
                    </a:solidFill>
                    <a:latin typeface="Times New Roman" pitchFamily="18" charset="0"/>
                  </a:rPr>
                  <a:t>ε</a:t>
                </a:r>
                <a:endParaRPr lang="en-US" altLang="zh-CN" sz="1400" b="1">
                  <a:latin typeface="Times New Roman" pitchFamily="18" charset="0"/>
                </a:endParaRPr>
              </a:p>
              <a:p>
                <a:pPr eaLnBrk="0" hangingPunct="0"/>
                <a:endParaRPr lang="en-US" altLang="zh-CN" sz="1400" b="1">
                  <a:latin typeface="Times New Roman" pitchFamily="18" charset="0"/>
                </a:endParaRPr>
              </a:p>
            </p:txBody>
          </p:sp>
          <p:sp>
            <p:nvSpPr>
              <p:cNvPr id="27748" name="Rectangle 170"/>
              <p:cNvSpPr>
                <a:spLocks noChangeArrowheads="1"/>
              </p:cNvSpPr>
              <p:nvPr/>
            </p:nvSpPr>
            <p:spPr bwMode="auto">
              <a:xfrm>
                <a:off x="1260" y="384"/>
                <a:ext cx="421" cy="480"/>
              </a:xfrm>
              <a:prstGeom prst="rect">
                <a:avLst/>
              </a:prstGeom>
              <a:noFill/>
              <a:ln w="7">
                <a:solidFill>
                  <a:srgbClr val="A0A0A0"/>
                </a:solidFill>
                <a:miter lim="800000"/>
                <a:headEnd/>
                <a:tailEnd/>
              </a:ln>
            </p:spPr>
            <p:txBody>
              <a:bodyPr wrap="none"/>
              <a:lstStyle/>
              <a:p>
                <a:endParaRPr lang="zh-CN" altLang="en-US"/>
              </a:p>
            </p:txBody>
          </p:sp>
        </p:grpSp>
        <p:grpSp>
          <p:nvGrpSpPr>
            <p:cNvPr id="8" name="Group 173"/>
            <p:cNvGrpSpPr>
              <a:grpSpLocks/>
            </p:cNvGrpSpPr>
            <p:nvPr/>
          </p:nvGrpSpPr>
          <p:grpSpPr bwMode="auto">
            <a:xfrm>
              <a:off x="2411" y="974"/>
              <a:ext cx="587" cy="257"/>
              <a:chOff x="1681" y="384"/>
              <a:chExt cx="445" cy="480"/>
            </a:xfrm>
          </p:grpSpPr>
          <p:sp>
            <p:nvSpPr>
              <p:cNvPr id="27745" name="Rectangle 146"/>
              <p:cNvSpPr>
                <a:spLocks noChangeArrowheads="1"/>
              </p:cNvSpPr>
              <p:nvPr/>
            </p:nvSpPr>
            <p:spPr bwMode="auto">
              <a:xfrm>
                <a:off x="1724" y="384"/>
                <a:ext cx="359" cy="480"/>
              </a:xfrm>
              <a:prstGeom prst="rect">
                <a:avLst/>
              </a:prstGeom>
              <a:noFill/>
              <a:ln w="9525">
                <a:noFill/>
                <a:miter lim="800000"/>
                <a:headEnd/>
                <a:tailEnd/>
              </a:ln>
            </p:spPr>
            <p:txBody>
              <a:bodyPr/>
              <a:lstStyle/>
              <a:p>
                <a:r>
                  <a:rPr lang="en-US" altLang="zh-CN" sz="1400" b="1">
                    <a:latin typeface="Times New Roman" pitchFamily="18" charset="0"/>
                  </a:rPr>
                  <a:t>B→</a:t>
                </a:r>
                <a:r>
                  <a:rPr lang="en-US" altLang="zh-CN" sz="1400" b="1">
                    <a:solidFill>
                      <a:srgbClr val="FF00FF"/>
                    </a:solidFill>
                    <a:latin typeface="Times New Roman" pitchFamily="18" charset="0"/>
                  </a:rPr>
                  <a:t>aD</a:t>
                </a:r>
                <a:endParaRPr lang="en-US" altLang="zh-CN" sz="1400" b="1">
                  <a:latin typeface="Times New Roman" pitchFamily="18" charset="0"/>
                </a:endParaRPr>
              </a:p>
              <a:p>
                <a:pPr eaLnBrk="0" hangingPunct="0"/>
                <a:endParaRPr lang="en-US" altLang="zh-CN" sz="1400" b="1">
                  <a:latin typeface="Times New Roman" pitchFamily="18" charset="0"/>
                </a:endParaRPr>
              </a:p>
            </p:txBody>
          </p:sp>
          <p:sp>
            <p:nvSpPr>
              <p:cNvPr id="27746" name="Rectangle 172"/>
              <p:cNvSpPr>
                <a:spLocks noChangeArrowheads="1"/>
              </p:cNvSpPr>
              <p:nvPr/>
            </p:nvSpPr>
            <p:spPr bwMode="auto">
              <a:xfrm>
                <a:off x="1681" y="384"/>
                <a:ext cx="445" cy="480"/>
              </a:xfrm>
              <a:prstGeom prst="rect">
                <a:avLst/>
              </a:prstGeom>
              <a:noFill/>
              <a:ln w="7">
                <a:solidFill>
                  <a:srgbClr val="A0A0A0"/>
                </a:solidFill>
                <a:miter lim="800000"/>
                <a:headEnd/>
                <a:tailEnd/>
              </a:ln>
            </p:spPr>
            <p:txBody>
              <a:bodyPr wrap="none"/>
              <a:lstStyle/>
              <a:p>
                <a:endParaRPr lang="zh-CN" altLang="en-US"/>
              </a:p>
            </p:txBody>
          </p:sp>
        </p:grpSp>
        <p:grpSp>
          <p:nvGrpSpPr>
            <p:cNvPr id="9" name="Group 175"/>
            <p:cNvGrpSpPr>
              <a:grpSpLocks/>
            </p:cNvGrpSpPr>
            <p:nvPr/>
          </p:nvGrpSpPr>
          <p:grpSpPr bwMode="auto">
            <a:xfrm>
              <a:off x="2990" y="974"/>
              <a:ext cx="548" cy="257"/>
              <a:chOff x="2126" y="384"/>
              <a:chExt cx="400" cy="480"/>
            </a:xfrm>
          </p:grpSpPr>
          <p:sp>
            <p:nvSpPr>
              <p:cNvPr id="27743" name="Rectangle 147"/>
              <p:cNvSpPr>
                <a:spLocks noChangeArrowheads="1"/>
              </p:cNvSpPr>
              <p:nvPr/>
            </p:nvSpPr>
            <p:spPr bwMode="auto">
              <a:xfrm>
                <a:off x="2169" y="384"/>
                <a:ext cx="314" cy="480"/>
              </a:xfrm>
              <a:prstGeom prst="rect">
                <a:avLst/>
              </a:prstGeom>
              <a:noFill/>
              <a:ln w="9525">
                <a:noFill/>
                <a:miter lim="800000"/>
                <a:headEnd/>
                <a:tailEnd/>
              </a:ln>
            </p:spPr>
            <p:txBody>
              <a:bodyPr/>
              <a:lstStyle/>
              <a:p>
                <a:r>
                  <a:rPr lang="en-US" altLang="zh-CN" sz="1400" b="1">
                    <a:latin typeface="Times New Roman" pitchFamily="18" charset="0"/>
                  </a:rPr>
                  <a:t>B→</a:t>
                </a:r>
                <a:r>
                  <a:rPr lang="en-US" altLang="zh-CN" sz="1400" b="1">
                    <a:solidFill>
                      <a:srgbClr val="FF00FF"/>
                    </a:solidFill>
                    <a:latin typeface="Times New Roman" pitchFamily="18" charset="0"/>
                  </a:rPr>
                  <a:t>ε</a:t>
                </a:r>
                <a:endParaRPr lang="en-US" altLang="zh-CN" sz="1400" b="1">
                  <a:latin typeface="Times New Roman" pitchFamily="18" charset="0"/>
                </a:endParaRPr>
              </a:p>
            </p:txBody>
          </p:sp>
          <p:sp>
            <p:nvSpPr>
              <p:cNvPr id="27744" name="Rectangle 174"/>
              <p:cNvSpPr>
                <a:spLocks noChangeArrowheads="1"/>
              </p:cNvSpPr>
              <p:nvPr/>
            </p:nvSpPr>
            <p:spPr bwMode="auto">
              <a:xfrm>
                <a:off x="2126" y="384"/>
                <a:ext cx="400" cy="480"/>
              </a:xfrm>
              <a:prstGeom prst="rect">
                <a:avLst/>
              </a:prstGeom>
              <a:noFill/>
              <a:ln w="7">
                <a:solidFill>
                  <a:srgbClr val="A0A0A0"/>
                </a:solidFill>
                <a:miter lim="800000"/>
                <a:headEnd/>
                <a:tailEnd/>
              </a:ln>
            </p:spPr>
            <p:txBody>
              <a:bodyPr wrap="none"/>
              <a:lstStyle/>
              <a:p>
                <a:endParaRPr lang="zh-CN" altLang="en-US"/>
              </a:p>
            </p:txBody>
          </p:sp>
        </p:grpSp>
        <p:grpSp>
          <p:nvGrpSpPr>
            <p:cNvPr id="10" name="Group 177"/>
            <p:cNvGrpSpPr>
              <a:grpSpLocks/>
            </p:cNvGrpSpPr>
            <p:nvPr/>
          </p:nvGrpSpPr>
          <p:grpSpPr bwMode="auto">
            <a:xfrm>
              <a:off x="3525" y="974"/>
              <a:ext cx="586" cy="257"/>
              <a:chOff x="2526" y="384"/>
              <a:chExt cx="444" cy="480"/>
            </a:xfrm>
          </p:grpSpPr>
          <p:sp>
            <p:nvSpPr>
              <p:cNvPr id="27741" name="Rectangle 148"/>
              <p:cNvSpPr>
                <a:spLocks noChangeArrowheads="1"/>
              </p:cNvSpPr>
              <p:nvPr/>
            </p:nvSpPr>
            <p:spPr bwMode="auto">
              <a:xfrm>
                <a:off x="2569" y="384"/>
                <a:ext cx="358" cy="480"/>
              </a:xfrm>
              <a:prstGeom prst="rect">
                <a:avLst/>
              </a:prstGeom>
              <a:noFill/>
              <a:ln w="9525">
                <a:noFill/>
                <a:miter lim="800000"/>
                <a:headEnd/>
                <a:tailEnd/>
              </a:ln>
            </p:spPr>
            <p:txBody>
              <a:bodyPr/>
              <a:lstStyle/>
              <a:p>
                <a:r>
                  <a:rPr lang="en-US" altLang="zh-CN" sz="1400" b="1">
                    <a:latin typeface="Times New Roman" pitchFamily="18" charset="0"/>
                  </a:rPr>
                  <a:t>C→</a:t>
                </a:r>
                <a:r>
                  <a:rPr lang="en-US" altLang="zh-CN" sz="1400" b="1">
                    <a:solidFill>
                      <a:srgbClr val="FF00FF"/>
                    </a:solidFill>
                    <a:latin typeface="Times New Roman" pitchFamily="18" charset="0"/>
                  </a:rPr>
                  <a:t>AD</a:t>
                </a:r>
                <a:endParaRPr lang="en-US" altLang="zh-CN" sz="1400" b="1">
                  <a:latin typeface="Times New Roman" pitchFamily="18" charset="0"/>
                </a:endParaRPr>
              </a:p>
              <a:p>
                <a:pPr eaLnBrk="0" hangingPunct="0"/>
                <a:endParaRPr lang="en-US" altLang="zh-CN" sz="1400" b="1">
                  <a:latin typeface="Times New Roman" pitchFamily="18" charset="0"/>
                </a:endParaRPr>
              </a:p>
            </p:txBody>
          </p:sp>
          <p:sp>
            <p:nvSpPr>
              <p:cNvPr id="27742" name="Rectangle 176"/>
              <p:cNvSpPr>
                <a:spLocks noChangeArrowheads="1"/>
              </p:cNvSpPr>
              <p:nvPr/>
            </p:nvSpPr>
            <p:spPr bwMode="auto">
              <a:xfrm>
                <a:off x="2526" y="384"/>
                <a:ext cx="444" cy="480"/>
              </a:xfrm>
              <a:prstGeom prst="rect">
                <a:avLst/>
              </a:prstGeom>
              <a:noFill/>
              <a:ln w="7">
                <a:solidFill>
                  <a:srgbClr val="A0A0A0"/>
                </a:solidFill>
                <a:miter lim="800000"/>
                <a:headEnd/>
                <a:tailEnd/>
              </a:ln>
            </p:spPr>
            <p:txBody>
              <a:bodyPr wrap="none"/>
              <a:lstStyle/>
              <a:p>
                <a:endParaRPr lang="zh-CN" altLang="en-US"/>
              </a:p>
            </p:txBody>
          </p:sp>
        </p:grpSp>
        <p:grpSp>
          <p:nvGrpSpPr>
            <p:cNvPr id="11" name="Group 179"/>
            <p:cNvGrpSpPr>
              <a:grpSpLocks/>
            </p:cNvGrpSpPr>
            <p:nvPr/>
          </p:nvGrpSpPr>
          <p:grpSpPr bwMode="auto">
            <a:xfrm>
              <a:off x="4111" y="974"/>
              <a:ext cx="519" cy="257"/>
              <a:chOff x="2970" y="384"/>
              <a:chExt cx="394" cy="480"/>
            </a:xfrm>
          </p:grpSpPr>
          <p:sp>
            <p:nvSpPr>
              <p:cNvPr id="27739" name="Rectangle 149"/>
              <p:cNvSpPr>
                <a:spLocks noChangeArrowheads="1"/>
              </p:cNvSpPr>
              <p:nvPr/>
            </p:nvSpPr>
            <p:spPr bwMode="auto">
              <a:xfrm>
                <a:off x="3013" y="384"/>
                <a:ext cx="308" cy="480"/>
              </a:xfrm>
              <a:prstGeom prst="rect">
                <a:avLst/>
              </a:prstGeom>
              <a:noFill/>
              <a:ln w="9525">
                <a:noFill/>
                <a:miter lim="800000"/>
                <a:headEnd/>
                <a:tailEnd/>
              </a:ln>
            </p:spPr>
            <p:txBody>
              <a:bodyPr/>
              <a:lstStyle/>
              <a:p>
                <a:r>
                  <a:rPr lang="en-US" altLang="zh-CN" sz="1400" b="1">
                    <a:latin typeface="Times New Roman" pitchFamily="18" charset="0"/>
                  </a:rPr>
                  <a:t>C→</a:t>
                </a:r>
                <a:r>
                  <a:rPr lang="en-US" altLang="zh-CN" sz="1400" b="1">
                    <a:solidFill>
                      <a:srgbClr val="FF00FF"/>
                    </a:solidFill>
                    <a:latin typeface="Times New Roman" pitchFamily="18" charset="0"/>
                  </a:rPr>
                  <a:t>b</a:t>
                </a:r>
                <a:endParaRPr lang="en-US" altLang="zh-CN" sz="1400" b="1">
                  <a:latin typeface="Times New Roman" pitchFamily="18" charset="0"/>
                </a:endParaRPr>
              </a:p>
              <a:p>
                <a:pPr eaLnBrk="0" hangingPunct="0"/>
                <a:endParaRPr lang="en-US" altLang="zh-CN" sz="1400" b="1">
                  <a:latin typeface="Times New Roman" pitchFamily="18" charset="0"/>
                </a:endParaRPr>
              </a:p>
            </p:txBody>
          </p:sp>
          <p:sp>
            <p:nvSpPr>
              <p:cNvPr id="27740" name="Rectangle 178"/>
              <p:cNvSpPr>
                <a:spLocks noChangeArrowheads="1"/>
              </p:cNvSpPr>
              <p:nvPr/>
            </p:nvSpPr>
            <p:spPr bwMode="auto">
              <a:xfrm>
                <a:off x="2970" y="384"/>
                <a:ext cx="394" cy="480"/>
              </a:xfrm>
              <a:prstGeom prst="rect">
                <a:avLst/>
              </a:prstGeom>
              <a:noFill/>
              <a:ln w="7">
                <a:solidFill>
                  <a:srgbClr val="A0A0A0"/>
                </a:solidFill>
                <a:miter lim="800000"/>
                <a:headEnd/>
                <a:tailEnd/>
              </a:ln>
            </p:spPr>
            <p:txBody>
              <a:bodyPr wrap="none"/>
              <a:lstStyle/>
              <a:p>
                <a:endParaRPr lang="zh-CN" altLang="en-US"/>
              </a:p>
            </p:txBody>
          </p:sp>
        </p:grpSp>
        <p:grpSp>
          <p:nvGrpSpPr>
            <p:cNvPr id="12" name="Group 181"/>
            <p:cNvGrpSpPr>
              <a:grpSpLocks/>
            </p:cNvGrpSpPr>
            <p:nvPr/>
          </p:nvGrpSpPr>
          <p:grpSpPr bwMode="auto">
            <a:xfrm>
              <a:off x="4630" y="974"/>
              <a:ext cx="548" cy="257"/>
              <a:chOff x="3364" y="384"/>
              <a:chExt cx="416" cy="480"/>
            </a:xfrm>
          </p:grpSpPr>
          <p:sp>
            <p:nvSpPr>
              <p:cNvPr id="27737" name="Rectangle 150"/>
              <p:cNvSpPr>
                <a:spLocks noChangeArrowheads="1"/>
              </p:cNvSpPr>
              <p:nvPr/>
            </p:nvSpPr>
            <p:spPr bwMode="auto">
              <a:xfrm>
                <a:off x="3407" y="384"/>
                <a:ext cx="330" cy="480"/>
              </a:xfrm>
              <a:prstGeom prst="rect">
                <a:avLst/>
              </a:prstGeom>
              <a:noFill/>
              <a:ln w="9525">
                <a:noFill/>
                <a:miter lim="800000"/>
                <a:headEnd/>
                <a:tailEnd/>
              </a:ln>
            </p:spPr>
            <p:txBody>
              <a:bodyPr/>
              <a:lstStyle/>
              <a:p>
                <a:r>
                  <a:rPr lang="en-US" altLang="zh-CN" sz="1400" b="1">
                    <a:latin typeface="Times New Roman" pitchFamily="18" charset="0"/>
                  </a:rPr>
                  <a:t>D→</a:t>
                </a:r>
                <a:r>
                  <a:rPr lang="en-US" altLang="zh-CN" sz="1400" b="1">
                    <a:solidFill>
                      <a:srgbClr val="FF00FF"/>
                    </a:solidFill>
                    <a:latin typeface="Times New Roman" pitchFamily="18" charset="0"/>
                  </a:rPr>
                  <a:t>aS</a:t>
                </a:r>
                <a:endParaRPr lang="en-US" altLang="zh-CN" sz="1400" b="1">
                  <a:latin typeface="Times New Roman" pitchFamily="18" charset="0"/>
                </a:endParaRPr>
              </a:p>
              <a:p>
                <a:pPr eaLnBrk="0" hangingPunct="0"/>
                <a:endParaRPr lang="en-US" altLang="zh-CN" sz="1400" b="1">
                  <a:latin typeface="Times New Roman" pitchFamily="18" charset="0"/>
                </a:endParaRPr>
              </a:p>
            </p:txBody>
          </p:sp>
          <p:sp>
            <p:nvSpPr>
              <p:cNvPr id="27738" name="Rectangle 180"/>
              <p:cNvSpPr>
                <a:spLocks noChangeArrowheads="1"/>
              </p:cNvSpPr>
              <p:nvPr/>
            </p:nvSpPr>
            <p:spPr bwMode="auto">
              <a:xfrm>
                <a:off x="3364" y="384"/>
                <a:ext cx="416" cy="480"/>
              </a:xfrm>
              <a:prstGeom prst="rect">
                <a:avLst/>
              </a:prstGeom>
              <a:noFill/>
              <a:ln w="7">
                <a:solidFill>
                  <a:srgbClr val="A0A0A0"/>
                </a:solidFill>
                <a:miter lim="800000"/>
                <a:headEnd/>
                <a:tailEnd/>
              </a:ln>
            </p:spPr>
            <p:txBody>
              <a:bodyPr wrap="none"/>
              <a:lstStyle/>
              <a:p>
                <a:endParaRPr lang="zh-CN" altLang="en-US"/>
              </a:p>
            </p:txBody>
          </p:sp>
        </p:grpSp>
        <p:grpSp>
          <p:nvGrpSpPr>
            <p:cNvPr id="13" name="Group 183"/>
            <p:cNvGrpSpPr>
              <a:grpSpLocks/>
            </p:cNvGrpSpPr>
            <p:nvPr/>
          </p:nvGrpSpPr>
          <p:grpSpPr bwMode="auto">
            <a:xfrm>
              <a:off x="5178" y="974"/>
              <a:ext cx="483" cy="257"/>
              <a:chOff x="3780" y="384"/>
              <a:chExt cx="366" cy="480"/>
            </a:xfrm>
          </p:grpSpPr>
          <p:sp>
            <p:nvSpPr>
              <p:cNvPr id="27735" name="Rectangle 151"/>
              <p:cNvSpPr>
                <a:spLocks noChangeArrowheads="1"/>
              </p:cNvSpPr>
              <p:nvPr/>
            </p:nvSpPr>
            <p:spPr bwMode="auto">
              <a:xfrm>
                <a:off x="3823" y="384"/>
                <a:ext cx="280" cy="480"/>
              </a:xfrm>
              <a:prstGeom prst="rect">
                <a:avLst/>
              </a:prstGeom>
              <a:noFill/>
              <a:ln w="9525">
                <a:noFill/>
                <a:miter lim="800000"/>
                <a:headEnd/>
                <a:tailEnd/>
              </a:ln>
            </p:spPr>
            <p:txBody>
              <a:bodyPr/>
              <a:lstStyle/>
              <a:p>
                <a:r>
                  <a:rPr lang="en-US" altLang="zh-CN" sz="1400" b="1">
                    <a:latin typeface="Times New Roman" pitchFamily="18" charset="0"/>
                  </a:rPr>
                  <a:t>D→</a:t>
                </a:r>
                <a:r>
                  <a:rPr lang="en-US" altLang="zh-CN" sz="1400" b="1">
                    <a:solidFill>
                      <a:srgbClr val="FF00FF"/>
                    </a:solidFill>
                    <a:latin typeface="Times New Roman" pitchFamily="18" charset="0"/>
                  </a:rPr>
                  <a:t>c</a:t>
                </a:r>
                <a:endParaRPr lang="en-US" altLang="zh-CN" sz="1400" b="1">
                  <a:latin typeface="Times New Roman" pitchFamily="18" charset="0"/>
                </a:endParaRPr>
              </a:p>
              <a:p>
                <a:pPr eaLnBrk="0" hangingPunct="0"/>
                <a:endParaRPr lang="en-US" altLang="zh-CN" sz="1400" b="1">
                  <a:latin typeface="Times New Roman" pitchFamily="18" charset="0"/>
                </a:endParaRPr>
              </a:p>
            </p:txBody>
          </p:sp>
          <p:sp>
            <p:nvSpPr>
              <p:cNvPr id="27736" name="Rectangle 182"/>
              <p:cNvSpPr>
                <a:spLocks noChangeArrowheads="1"/>
              </p:cNvSpPr>
              <p:nvPr/>
            </p:nvSpPr>
            <p:spPr bwMode="auto">
              <a:xfrm>
                <a:off x="3780" y="384"/>
                <a:ext cx="366" cy="480"/>
              </a:xfrm>
              <a:prstGeom prst="rect">
                <a:avLst/>
              </a:prstGeom>
              <a:noFill/>
              <a:ln w="7">
                <a:solidFill>
                  <a:srgbClr val="A0A0A0"/>
                </a:solidFill>
                <a:miter lim="800000"/>
                <a:headEnd/>
                <a:tailEnd/>
              </a:ln>
            </p:spPr>
            <p:txBody>
              <a:bodyPr wrap="none"/>
              <a:lstStyle/>
              <a:p>
                <a:endParaRPr lang="zh-CN" altLang="en-US"/>
              </a:p>
            </p:txBody>
          </p:sp>
        </p:grpSp>
        <p:grpSp>
          <p:nvGrpSpPr>
            <p:cNvPr id="14" name="Group 185"/>
            <p:cNvGrpSpPr>
              <a:grpSpLocks/>
            </p:cNvGrpSpPr>
            <p:nvPr/>
          </p:nvGrpSpPr>
          <p:grpSpPr bwMode="auto">
            <a:xfrm>
              <a:off x="195" y="1231"/>
              <a:ext cx="575" cy="256"/>
              <a:chOff x="0" y="864"/>
              <a:chExt cx="436" cy="480"/>
            </a:xfrm>
          </p:grpSpPr>
          <p:sp>
            <p:nvSpPr>
              <p:cNvPr id="27733" name="Rectangle 152"/>
              <p:cNvSpPr>
                <a:spLocks noChangeArrowheads="1"/>
              </p:cNvSpPr>
              <p:nvPr/>
            </p:nvSpPr>
            <p:spPr bwMode="auto">
              <a:xfrm>
                <a:off x="43" y="864"/>
                <a:ext cx="350" cy="480"/>
              </a:xfrm>
              <a:prstGeom prst="rect">
                <a:avLst/>
              </a:prstGeom>
              <a:noFill/>
              <a:ln w="9525">
                <a:noFill/>
                <a:miter lim="800000"/>
                <a:headEnd/>
                <a:tailEnd/>
              </a:ln>
            </p:spPr>
            <p:txBody>
              <a:bodyPr/>
              <a:lstStyle/>
              <a:p>
                <a:r>
                  <a:rPr lang="en-US" altLang="zh-CN" sz="1600" b="1">
                    <a:latin typeface="Times New Roman" pitchFamily="18" charset="0"/>
                  </a:rPr>
                  <a:t>b,a,ε</a:t>
                </a:r>
              </a:p>
              <a:p>
                <a:pPr eaLnBrk="0" hangingPunct="0"/>
                <a:endParaRPr lang="en-US" altLang="zh-CN" sz="1400" b="1">
                  <a:latin typeface="Times New Roman" pitchFamily="18" charset="0"/>
                </a:endParaRPr>
              </a:p>
            </p:txBody>
          </p:sp>
          <p:sp>
            <p:nvSpPr>
              <p:cNvPr id="27734" name="Rectangle 184"/>
              <p:cNvSpPr>
                <a:spLocks noChangeArrowheads="1"/>
              </p:cNvSpPr>
              <p:nvPr/>
            </p:nvSpPr>
            <p:spPr bwMode="auto">
              <a:xfrm>
                <a:off x="0" y="864"/>
                <a:ext cx="436" cy="480"/>
              </a:xfrm>
              <a:prstGeom prst="rect">
                <a:avLst/>
              </a:prstGeom>
              <a:noFill/>
              <a:ln w="7">
                <a:solidFill>
                  <a:srgbClr val="A0A0A0"/>
                </a:solidFill>
                <a:miter lim="800000"/>
                <a:headEnd/>
                <a:tailEnd/>
              </a:ln>
            </p:spPr>
            <p:txBody>
              <a:bodyPr wrap="none"/>
              <a:lstStyle/>
              <a:p>
                <a:endParaRPr lang="zh-CN" altLang="en-US"/>
              </a:p>
            </p:txBody>
          </p:sp>
        </p:grpSp>
        <p:grpSp>
          <p:nvGrpSpPr>
            <p:cNvPr id="15" name="Group 187"/>
            <p:cNvGrpSpPr>
              <a:grpSpLocks/>
            </p:cNvGrpSpPr>
            <p:nvPr/>
          </p:nvGrpSpPr>
          <p:grpSpPr bwMode="auto">
            <a:xfrm>
              <a:off x="770" y="1231"/>
              <a:ext cx="552" cy="256"/>
              <a:chOff x="436" y="864"/>
              <a:chExt cx="419" cy="480"/>
            </a:xfrm>
          </p:grpSpPr>
          <p:sp>
            <p:nvSpPr>
              <p:cNvPr id="27731" name="Rectangle 153"/>
              <p:cNvSpPr>
                <a:spLocks noChangeArrowheads="1"/>
              </p:cNvSpPr>
              <p:nvPr/>
            </p:nvSpPr>
            <p:spPr bwMode="auto">
              <a:xfrm>
                <a:off x="479" y="864"/>
                <a:ext cx="333" cy="480"/>
              </a:xfrm>
              <a:prstGeom prst="rect">
                <a:avLst/>
              </a:prstGeom>
              <a:noFill/>
              <a:ln w="9525">
                <a:noFill/>
                <a:miter lim="800000"/>
                <a:headEnd/>
                <a:tailEnd/>
              </a:ln>
            </p:spPr>
            <p:txBody>
              <a:bodyPr/>
              <a:lstStyle/>
              <a:p>
                <a:r>
                  <a:rPr lang="en-US" altLang="zh-CN" sz="1600" b="1">
                    <a:latin typeface="Times New Roman" pitchFamily="18" charset="0"/>
                  </a:rPr>
                  <a:t>b</a:t>
                </a:r>
              </a:p>
              <a:p>
                <a:pPr eaLnBrk="0" hangingPunct="0"/>
                <a:endParaRPr lang="en-US" altLang="zh-CN" sz="1600" b="1">
                  <a:latin typeface="Times New Roman" pitchFamily="18" charset="0"/>
                </a:endParaRPr>
              </a:p>
            </p:txBody>
          </p:sp>
          <p:sp>
            <p:nvSpPr>
              <p:cNvPr id="27732" name="Rectangle 186"/>
              <p:cNvSpPr>
                <a:spLocks noChangeArrowheads="1"/>
              </p:cNvSpPr>
              <p:nvPr/>
            </p:nvSpPr>
            <p:spPr bwMode="auto">
              <a:xfrm>
                <a:off x="436" y="864"/>
                <a:ext cx="419" cy="480"/>
              </a:xfrm>
              <a:prstGeom prst="rect">
                <a:avLst/>
              </a:prstGeom>
              <a:noFill/>
              <a:ln w="7">
                <a:solidFill>
                  <a:srgbClr val="A0A0A0"/>
                </a:solidFill>
                <a:miter lim="800000"/>
                <a:headEnd/>
                <a:tailEnd/>
              </a:ln>
            </p:spPr>
            <p:txBody>
              <a:bodyPr wrap="none"/>
              <a:lstStyle/>
              <a:p>
                <a:endParaRPr lang="zh-CN" altLang="en-US"/>
              </a:p>
            </p:txBody>
          </p:sp>
        </p:grpSp>
        <p:grpSp>
          <p:nvGrpSpPr>
            <p:cNvPr id="16" name="Group 189"/>
            <p:cNvGrpSpPr>
              <a:grpSpLocks/>
            </p:cNvGrpSpPr>
            <p:nvPr/>
          </p:nvGrpSpPr>
          <p:grpSpPr bwMode="auto">
            <a:xfrm>
              <a:off x="1322" y="1231"/>
              <a:ext cx="534" cy="256"/>
              <a:chOff x="855" y="864"/>
              <a:chExt cx="405" cy="480"/>
            </a:xfrm>
          </p:grpSpPr>
          <p:sp>
            <p:nvSpPr>
              <p:cNvPr id="27729" name="Rectangle 154"/>
              <p:cNvSpPr>
                <a:spLocks noChangeArrowheads="1"/>
              </p:cNvSpPr>
              <p:nvPr/>
            </p:nvSpPr>
            <p:spPr bwMode="auto">
              <a:xfrm>
                <a:off x="898" y="864"/>
                <a:ext cx="319" cy="480"/>
              </a:xfrm>
              <a:prstGeom prst="rect">
                <a:avLst/>
              </a:prstGeom>
              <a:noFill/>
              <a:ln w="9525">
                <a:noFill/>
                <a:miter lim="800000"/>
                <a:headEnd/>
                <a:tailEnd/>
              </a:ln>
            </p:spPr>
            <p:txBody>
              <a:bodyPr/>
              <a:lstStyle/>
              <a:p>
                <a:r>
                  <a:rPr lang="en-US" altLang="zh-CN" sz="1600" b="1">
                    <a:latin typeface="Times New Roman" pitchFamily="18" charset="0"/>
                  </a:rPr>
                  <a:t>b</a:t>
                </a:r>
              </a:p>
              <a:p>
                <a:pPr eaLnBrk="0" hangingPunct="0"/>
                <a:endParaRPr lang="en-US" altLang="zh-CN" sz="1600" b="1">
                  <a:latin typeface="Times New Roman" pitchFamily="18" charset="0"/>
                </a:endParaRPr>
              </a:p>
            </p:txBody>
          </p:sp>
          <p:sp>
            <p:nvSpPr>
              <p:cNvPr id="27730" name="Rectangle 188"/>
              <p:cNvSpPr>
                <a:spLocks noChangeArrowheads="1"/>
              </p:cNvSpPr>
              <p:nvPr/>
            </p:nvSpPr>
            <p:spPr bwMode="auto">
              <a:xfrm>
                <a:off x="855" y="864"/>
                <a:ext cx="405" cy="480"/>
              </a:xfrm>
              <a:prstGeom prst="rect">
                <a:avLst/>
              </a:prstGeom>
              <a:noFill/>
              <a:ln w="7">
                <a:solidFill>
                  <a:srgbClr val="A0A0A0"/>
                </a:solidFill>
                <a:miter lim="800000"/>
                <a:headEnd/>
                <a:tailEnd/>
              </a:ln>
            </p:spPr>
            <p:txBody>
              <a:bodyPr wrap="none"/>
              <a:lstStyle/>
              <a:p>
                <a:endParaRPr lang="zh-CN" altLang="en-US"/>
              </a:p>
            </p:txBody>
          </p:sp>
        </p:grpSp>
        <p:grpSp>
          <p:nvGrpSpPr>
            <p:cNvPr id="17" name="Group 191"/>
            <p:cNvGrpSpPr>
              <a:grpSpLocks/>
            </p:cNvGrpSpPr>
            <p:nvPr/>
          </p:nvGrpSpPr>
          <p:grpSpPr bwMode="auto">
            <a:xfrm>
              <a:off x="1856" y="1231"/>
              <a:ext cx="555" cy="256"/>
              <a:chOff x="1260" y="864"/>
              <a:chExt cx="421" cy="480"/>
            </a:xfrm>
          </p:grpSpPr>
          <p:sp>
            <p:nvSpPr>
              <p:cNvPr id="27727" name="Rectangle 155"/>
              <p:cNvSpPr>
                <a:spLocks noChangeArrowheads="1"/>
              </p:cNvSpPr>
              <p:nvPr/>
            </p:nvSpPr>
            <p:spPr bwMode="auto">
              <a:xfrm>
                <a:off x="1303" y="864"/>
                <a:ext cx="335" cy="480"/>
              </a:xfrm>
              <a:prstGeom prst="rect">
                <a:avLst/>
              </a:prstGeom>
              <a:noFill/>
              <a:ln w="9525">
                <a:noFill/>
                <a:miter lim="800000"/>
                <a:headEnd/>
                <a:tailEnd/>
              </a:ln>
            </p:spPr>
            <p:txBody>
              <a:bodyPr/>
              <a:lstStyle/>
              <a:p>
                <a:r>
                  <a:rPr lang="en-US" altLang="zh-CN" sz="1400" b="1">
                    <a:latin typeface="Times New Roman" pitchFamily="18" charset="0"/>
                  </a:rPr>
                  <a:t>ε</a:t>
                </a:r>
              </a:p>
            </p:txBody>
          </p:sp>
          <p:sp>
            <p:nvSpPr>
              <p:cNvPr id="27728" name="Rectangle 190"/>
              <p:cNvSpPr>
                <a:spLocks noChangeArrowheads="1"/>
              </p:cNvSpPr>
              <p:nvPr/>
            </p:nvSpPr>
            <p:spPr bwMode="auto">
              <a:xfrm>
                <a:off x="1260" y="864"/>
                <a:ext cx="421" cy="480"/>
              </a:xfrm>
              <a:prstGeom prst="rect">
                <a:avLst/>
              </a:prstGeom>
              <a:noFill/>
              <a:ln w="7">
                <a:solidFill>
                  <a:srgbClr val="A0A0A0"/>
                </a:solidFill>
                <a:miter lim="800000"/>
                <a:headEnd/>
                <a:tailEnd/>
              </a:ln>
            </p:spPr>
            <p:txBody>
              <a:bodyPr wrap="none"/>
              <a:lstStyle/>
              <a:p>
                <a:endParaRPr lang="zh-CN" altLang="en-US"/>
              </a:p>
            </p:txBody>
          </p:sp>
        </p:grpSp>
        <p:grpSp>
          <p:nvGrpSpPr>
            <p:cNvPr id="18" name="Group 193"/>
            <p:cNvGrpSpPr>
              <a:grpSpLocks/>
            </p:cNvGrpSpPr>
            <p:nvPr/>
          </p:nvGrpSpPr>
          <p:grpSpPr bwMode="auto">
            <a:xfrm>
              <a:off x="2411" y="1231"/>
              <a:ext cx="587" cy="256"/>
              <a:chOff x="1681" y="864"/>
              <a:chExt cx="445" cy="480"/>
            </a:xfrm>
          </p:grpSpPr>
          <p:sp>
            <p:nvSpPr>
              <p:cNvPr id="27725" name="Rectangle 156"/>
              <p:cNvSpPr>
                <a:spLocks noChangeArrowheads="1"/>
              </p:cNvSpPr>
              <p:nvPr/>
            </p:nvSpPr>
            <p:spPr bwMode="auto">
              <a:xfrm>
                <a:off x="1724" y="864"/>
                <a:ext cx="359" cy="480"/>
              </a:xfrm>
              <a:prstGeom prst="rect">
                <a:avLst/>
              </a:prstGeom>
              <a:noFill/>
              <a:ln w="9525">
                <a:noFill/>
                <a:miter lim="800000"/>
                <a:headEnd/>
                <a:tailEnd/>
              </a:ln>
            </p:spPr>
            <p:txBody>
              <a:bodyPr/>
              <a:lstStyle/>
              <a:p>
                <a:r>
                  <a:rPr lang="en-US" altLang="zh-CN" sz="1600" b="1">
                    <a:latin typeface="Times New Roman" pitchFamily="18" charset="0"/>
                  </a:rPr>
                  <a:t>a</a:t>
                </a:r>
              </a:p>
              <a:p>
                <a:pPr eaLnBrk="0" hangingPunct="0"/>
                <a:endParaRPr lang="en-US" altLang="zh-CN" sz="1400" b="1">
                  <a:latin typeface="Times New Roman" pitchFamily="18" charset="0"/>
                </a:endParaRPr>
              </a:p>
            </p:txBody>
          </p:sp>
          <p:sp>
            <p:nvSpPr>
              <p:cNvPr id="27726" name="Rectangle 192"/>
              <p:cNvSpPr>
                <a:spLocks noChangeArrowheads="1"/>
              </p:cNvSpPr>
              <p:nvPr/>
            </p:nvSpPr>
            <p:spPr bwMode="auto">
              <a:xfrm>
                <a:off x="1681" y="864"/>
                <a:ext cx="445" cy="480"/>
              </a:xfrm>
              <a:prstGeom prst="rect">
                <a:avLst/>
              </a:prstGeom>
              <a:noFill/>
              <a:ln w="7">
                <a:solidFill>
                  <a:srgbClr val="A0A0A0"/>
                </a:solidFill>
                <a:miter lim="800000"/>
                <a:headEnd/>
                <a:tailEnd/>
              </a:ln>
            </p:spPr>
            <p:txBody>
              <a:bodyPr wrap="none"/>
              <a:lstStyle/>
              <a:p>
                <a:endParaRPr lang="zh-CN" altLang="en-US"/>
              </a:p>
            </p:txBody>
          </p:sp>
        </p:grpSp>
        <p:grpSp>
          <p:nvGrpSpPr>
            <p:cNvPr id="19" name="Group 195"/>
            <p:cNvGrpSpPr>
              <a:grpSpLocks/>
            </p:cNvGrpSpPr>
            <p:nvPr/>
          </p:nvGrpSpPr>
          <p:grpSpPr bwMode="auto">
            <a:xfrm>
              <a:off x="2998" y="1231"/>
              <a:ext cx="527" cy="256"/>
              <a:chOff x="2126" y="864"/>
              <a:chExt cx="400" cy="480"/>
            </a:xfrm>
          </p:grpSpPr>
          <p:sp>
            <p:nvSpPr>
              <p:cNvPr id="27723" name="Rectangle 157"/>
              <p:cNvSpPr>
                <a:spLocks noChangeArrowheads="1"/>
              </p:cNvSpPr>
              <p:nvPr/>
            </p:nvSpPr>
            <p:spPr bwMode="auto">
              <a:xfrm>
                <a:off x="2169" y="864"/>
                <a:ext cx="314" cy="480"/>
              </a:xfrm>
              <a:prstGeom prst="rect">
                <a:avLst/>
              </a:prstGeom>
              <a:noFill/>
              <a:ln w="9525">
                <a:noFill/>
                <a:miter lim="800000"/>
                <a:headEnd/>
                <a:tailEnd/>
              </a:ln>
            </p:spPr>
            <p:txBody>
              <a:bodyPr/>
              <a:lstStyle/>
              <a:p>
                <a:r>
                  <a:rPr lang="en-US" altLang="zh-CN" sz="1400" b="1">
                    <a:latin typeface="Times New Roman" pitchFamily="18" charset="0"/>
                  </a:rPr>
                  <a:t>ε</a:t>
                </a:r>
              </a:p>
              <a:p>
                <a:pPr eaLnBrk="0" hangingPunct="0"/>
                <a:endParaRPr lang="en-US" altLang="zh-CN" sz="1400" b="1">
                  <a:latin typeface="Times New Roman" pitchFamily="18" charset="0"/>
                </a:endParaRPr>
              </a:p>
            </p:txBody>
          </p:sp>
          <p:sp>
            <p:nvSpPr>
              <p:cNvPr id="27724" name="Rectangle 194"/>
              <p:cNvSpPr>
                <a:spLocks noChangeArrowheads="1"/>
              </p:cNvSpPr>
              <p:nvPr/>
            </p:nvSpPr>
            <p:spPr bwMode="auto">
              <a:xfrm>
                <a:off x="2126" y="864"/>
                <a:ext cx="400" cy="480"/>
              </a:xfrm>
              <a:prstGeom prst="rect">
                <a:avLst/>
              </a:prstGeom>
              <a:noFill/>
              <a:ln w="7">
                <a:solidFill>
                  <a:srgbClr val="A0A0A0"/>
                </a:solidFill>
                <a:miter lim="800000"/>
                <a:headEnd/>
                <a:tailEnd/>
              </a:ln>
            </p:spPr>
            <p:txBody>
              <a:bodyPr wrap="none"/>
              <a:lstStyle/>
              <a:p>
                <a:endParaRPr lang="zh-CN" altLang="en-US"/>
              </a:p>
            </p:txBody>
          </p:sp>
        </p:grpSp>
        <p:grpSp>
          <p:nvGrpSpPr>
            <p:cNvPr id="20" name="Group 197"/>
            <p:cNvGrpSpPr>
              <a:grpSpLocks/>
            </p:cNvGrpSpPr>
            <p:nvPr/>
          </p:nvGrpSpPr>
          <p:grpSpPr bwMode="auto">
            <a:xfrm>
              <a:off x="3525" y="1231"/>
              <a:ext cx="586" cy="256"/>
              <a:chOff x="2526" y="864"/>
              <a:chExt cx="444" cy="480"/>
            </a:xfrm>
          </p:grpSpPr>
          <p:sp>
            <p:nvSpPr>
              <p:cNvPr id="27721" name="Rectangle 158"/>
              <p:cNvSpPr>
                <a:spLocks noChangeArrowheads="1"/>
              </p:cNvSpPr>
              <p:nvPr/>
            </p:nvSpPr>
            <p:spPr bwMode="auto">
              <a:xfrm>
                <a:off x="2569" y="864"/>
                <a:ext cx="358" cy="480"/>
              </a:xfrm>
              <a:prstGeom prst="rect">
                <a:avLst/>
              </a:prstGeom>
              <a:noFill/>
              <a:ln w="9525">
                <a:noFill/>
                <a:miter lim="800000"/>
                <a:headEnd/>
                <a:tailEnd/>
              </a:ln>
            </p:spPr>
            <p:txBody>
              <a:bodyPr/>
              <a:lstStyle/>
              <a:p>
                <a:r>
                  <a:rPr lang="en-US" altLang="zh-CN" sz="1600" b="1">
                    <a:latin typeface="Times New Roman" pitchFamily="18" charset="0"/>
                  </a:rPr>
                  <a:t>b,a,c</a:t>
                </a:r>
              </a:p>
              <a:p>
                <a:pPr eaLnBrk="0" hangingPunct="0"/>
                <a:endParaRPr lang="en-US" altLang="zh-CN" sz="1600" b="1">
                  <a:latin typeface="Times New Roman" pitchFamily="18" charset="0"/>
                </a:endParaRPr>
              </a:p>
            </p:txBody>
          </p:sp>
          <p:sp>
            <p:nvSpPr>
              <p:cNvPr id="27722" name="Rectangle 196"/>
              <p:cNvSpPr>
                <a:spLocks noChangeArrowheads="1"/>
              </p:cNvSpPr>
              <p:nvPr/>
            </p:nvSpPr>
            <p:spPr bwMode="auto">
              <a:xfrm>
                <a:off x="2526" y="864"/>
                <a:ext cx="444" cy="480"/>
              </a:xfrm>
              <a:prstGeom prst="rect">
                <a:avLst/>
              </a:prstGeom>
              <a:noFill/>
              <a:ln w="7">
                <a:solidFill>
                  <a:srgbClr val="A0A0A0"/>
                </a:solidFill>
                <a:miter lim="800000"/>
                <a:headEnd/>
                <a:tailEnd/>
              </a:ln>
            </p:spPr>
            <p:txBody>
              <a:bodyPr wrap="none"/>
              <a:lstStyle/>
              <a:p>
                <a:endParaRPr lang="zh-CN" altLang="en-US"/>
              </a:p>
            </p:txBody>
          </p:sp>
        </p:grpSp>
        <p:grpSp>
          <p:nvGrpSpPr>
            <p:cNvPr id="21" name="Group 199"/>
            <p:cNvGrpSpPr>
              <a:grpSpLocks/>
            </p:cNvGrpSpPr>
            <p:nvPr/>
          </p:nvGrpSpPr>
          <p:grpSpPr bwMode="auto">
            <a:xfrm>
              <a:off x="4111" y="1231"/>
              <a:ext cx="519" cy="256"/>
              <a:chOff x="2970" y="864"/>
              <a:chExt cx="394" cy="480"/>
            </a:xfrm>
          </p:grpSpPr>
          <p:sp>
            <p:nvSpPr>
              <p:cNvPr id="27719" name="Rectangle 159"/>
              <p:cNvSpPr>
                <a:spLocks noChangeArrowheads="1"/>
              </p:cNvSpPr>
              <p:nvPr/>
            </p:nvSpPr>
            <p:spPr bwMode="auto">
              <a:xfrm>
                <a:off x="3013" y="864"/>
                <a:ext cx="308" cy="480"/>
              </a:xfrm>
              <a:prstGeom prst="rect">
                <a:avLst/>
              </a:prstGeom>
              <a:noFill/>
              <a:ln w="9525">
                <a:noFill/>
                <a:miter lim="800000"/>
                <a:headEnd/>
                <a:tailEnd/>
              </a:ln>
            </p:spPr>
            <p:txBody>
              <a:bodyPr/>
              <a:lstStyle/>
              <a:p>
                <a:r>
                  <a:rPr lang="en-US" altLang="zh-CN" sz="1600" b="1">
                    <a:latin typeface="Times New Roman" pitchFamily="18" charset="0"/>
                  </a:rPr>
                  <a:t>b</a:t>
                </a:r>
              </a:p>
              <a:p>
                <a:pPr eaLnBrk="0" hangingPunct="0"/>
                <a:endParaRPr lang="en-US" altLang="zh-CN" sz="1600" b="1">
                  <a:latin typeface="Times New Roman" pitchFamily="18" charset="0"/>
                </a:endParaRPr>
              </a:p>
            </p:txBody>
          </p:sp>
          <p:sp>
            <p:nvSpPr>
              <p:cNvPr id="27720" name="Rectangle 198"/>
              <p:cNvSpPr>
                <a:spLocks noChangeArrowheads="1"/>
              </p:cNvSpPr>
              <p:nvPr/>
            </p:nvSpPr>
            <p:spPr bwMode="auto">
              <a:xfrm>
                <a:off x="2970" y="864"/>
                <a:ext cx="394" cy="480"/>
              </a:xfrm>
              <a:prstGeom prst="rect">
                <a:avLst/>
              </a:prstGeom>
              <a:noFill/>
              <a:ln w="7">
                <a:solidFill>
                  <a:srgbClr val="A0A0A0"/>
                </a:solidFill>
                <a:miter lim="800000"/>
                <a:headEnd/>
                <a:tailEnd/>
              </a:ln>
            </p:spPr>
            <p:txBody>
              <a:bodyPr wrap="none"/>
              <a:lstStyle/>
              <a:p>
                <a:endParaRPr lang="zh-CN" altLang="en-US"/>
              </a:p>
            </p:txBody>
          </p:sp>
        </p:grpSp>
        <p:grpSp>
          <p:nvGrpSpPr>
            <p:cNvPr id="22" name="Group 201"/>
            <p:cNvGrpSpPr>
              <a:grpSpLocks/>
            </p:cNvGrpSpPr>
            <p:nvPr/>
          </p:nvGrpSpPr>
          <p:grpSpPr bwMode="auto">
            <a:xfrm>
              <a:off x="4630" y="1231"/>
              <a:ext cx="548" cy="256"/>
              <a:chOff x="3364" y="864"/>
              <a:chExt cx="416" cy="480"/>
            </a:xfrm>
          </p:grpSpPr>
          <p:sp>
            <p:nvSpPr>
              <p:cNvPr id="27717" name="Rectangle 160"/>
              <p:cNvSpPr>
                <a:spLocks noChangeArrowheads="1"/>
              </p:cNvSpPr>
              <p:nvPr/>
            </p:nvSpPr>
            <p:spPr bwMode="auto">
              <a:xfrm>
                <a:off x="3407" y="864"/>
                <a:ext cx="330" cy="480"/>
              </a:xfrm>
              <a:prstGeom prst="rect">
                <a:avLst/>
              </a:prstGeom>
              <a:noFill/>
              <a:ln w="9525">
                <a:noFill/>
                <a:miter lim="800000"/>
                <a:headEnd/>
                <a:tailEnd/>
              </a:ln>
            </p:spPr>
            <p:txBody>
              <a:bodyPr/>
              <a:lstStyle/>
              <a:p>
                <a:r>
                  <a:rPr lang="en-US" altLang="zh-CN" sz="1600" b="1">
                    <a:latin typeface="Times New Roman" pitchFamily="18" charset="0"/>
                  </a:rPr>
                  <a:t>a</a:t>
                </a:r>
              </a:p>
              <a:p>
                <a:pPr eaLnBrk="0" hangingPunct="0"/>
                <a:endParaRPr lang="en-US" altLang="zh-CN" sz="1600" b="1">
                  <a:latin typeface="Times New Roman" pitchFamily="18" charset="0"/>
                </a:endParaRPr>
              </a:p>
            </p:txBody>
          </p:sp>
          <p:sp>
            <p:nvSpPr>
              <p:cNvPr id="27718" name="Rectangle 200"/>
              <p:cNvSpPr>
                <a:spLocks noChangeArrowheads="1"/>
              </p:cNvSpPr>
              <p:nvPr/>
            </p:nvSpPr>
            <p:spPr bwMode="auto">
              <a:xfrm>
                <a:off x="3364" y="864"/>
                <a:ext cx="416" cy="480"/>
              </a:xfrm>
              <a:prstGeom prst="rect">
                <a:avLst/>
              </a:prstGeom>
              <a:noFill/>
              <a:ln w="7">
                <a:solidFill>
                  <a:srgbClr val="A0A0A0"/>
                </a:solidFill>
                <a:miter lim="800000"/>
                <a:headEnd/>
                <a:tailEnd/>
              </a:ln>
            </p:spPr>
            <p:txBody>
              <a:bodyPr wrap="none"/>
              <a:lstStyle/>
              <a:p>
                <a:endParaRPr lang="zh-CN" altLang="en-US"/>
              </a:p>
            </p:txBody>
          </p:sp>
        </p:grpSp>
        <p:grpSp>
          <p:nvGrpSpPr>
            <p:cNvPr id="23" name="Group 203"/>
            <p:cNvGrpSpPr>
              <a:grpSpLocks/>
            </p:cNvGrpSpPr>
            <p:nvPr/>
          </p:nvGrpSpPr>
          <p:grpSpPr bwMode="auto">
            <a:xfrm>
              <a:off x="5178" y="1231"/>
              <a:ext cx="483" cy="256"/>
              <a:chOff x="3780" y="864"/>
              <a:chExt cx="366" cy="480"/>
            </a:xfrm>
          </p:grpSpPr>
          <p:sp>
            <p:nvSpPr>
              <p:cNvPr id="27715" name="Rectangle 161"/>
              <p:cNvSpPr>
                <a:spLocks noChangeArrowheads="1"/>
              </p:cNvSpPr>
              <p:nvPr/>
            </p:nvSpPr>
            <p:spPr bwMode="auto">
              <a:xfrm>
                <a:off x="3823" y="864"/>
                <a:ext cx="280" cy="480"/>
              </a:xfrm>
              <a:prstGeom prst="rect">
                <a:avLst/>
              </a:prstGeom>
              <a:noFill/>
              <a:ln w="9525">
                <a:noFill/>
                <a:miter lim="800000"/>
                <a:headEnd/>
                <a:tailEnd/>
              </a:ln>
            </p:spPr>
            <p:txBody>
              <a:bodyPr/>
              <a:lstStyle/>
              <a:p>
                <a:r>
                  <a:rPr lang="en-US" altLang="zh-CN" sz="1600" b="1">
                    <a:latin typeface="Times New Roman" pitchFamily="18" charset="0"/>
                  </a:rPr>
                  <a:t>c</a:t>
                </a:r>
              </a:p>
              <a:p>
                <a:pPr eaLnBrk="0" hangingPunct="0"/>
                <a:endParaRPr lang="en-US" altLang="zh-CN" sz="1600" b="1">
                  <a:latin typeface="Times New Roman" pitchFamily="18" charset="0"/>
                </a:endParaRPr>
              </a:p>
            </p:txBody>
          </p:sp>
          <p:sp>
            <p:nvSpPr>
              <p:cNvPr id="27716" name="Rectangle 202"/>
              <p:cNvSpPr>
                <a:spLocks noChangeArrowheads="1"/>
              </p:cNvSpPr>
              <p:nvPr/>
            </p:nvSpPr>
            <p:spPr bwMode="auto">
              <a:xfrm>
                <a:off x="3780" y="864"/>
                <a:ext cx="366" cy="480"/>
              </a:xfrm>
              <a:prstGeom prst="rect">
                <a:avLst/>
              </a:prstGeom>
              <a:noFill/>
              <a:ln w="7">
                <a:solidFill>
                  <a:srgbClr val="A0A0A0"/>
                </a:solidFill>
                <a:miter lim="800000"/>
                <a:headEnd/>
                <a:tailEnd/>
              </a:ln>
            </p:spPr>
            <p:txBody>
              <a:bodyPr wrap="none"/>
              <a:lstStyle/>
              <a:p>
                <a:endParaRPr lang="zh-CN" altLang="en-US"/>
              </a:p>
            </p:txBody>
          </p:sp>
        </p:grpSp>
        <p:sp>
          <p:nvSpPr>
            <p:cNvPr id="27714" name="Rectangle 205"/>
            <p:cNvSpPr>
              <a:spLocks noChangeArrowheads="1"/>
            </p:cNvSpPr>
            <p:nvPr/>
          </p:nvSpPr>
          <p:spPr bwMode="auto">
            <a:xfrm>
              <a:off x="192" y="768"/>
              <a:ext cx="5472" cy="720"/>
            </a:xfrm>
            <a:prstGeom prst="rect">
              <a:avLst/>
            </a:prstGeom>
            <a:noFill/>
            <a:ln w="6350">
              <a:solidFill>
                <a:srgbClr val="A0A0A0"/>
              </a:solidFill>
              <a:miter lim="800000"/>
              <a:headEnd/>
              <a:tailEnd/>
            </a:ln>
          </p:spPr>
          <p:txBody>
            <a:bodyPr wrap="none"/>
            <a:lstStyle/>
            <a:p>
              <a:endParaRPr lang="zh-CN" altLang="en-US"/>
            </a:p>
          </p:txBody>
        </p:sp>
      </p:grpSp>
      <p:sp>
        <p:nvSpPr>
          <p:cNvPr id="27653" name="Text Box 208"/>
          <p:cNvSpPr txBox="1">
            <a:spLocks noChangeArrowheads="1"/>
          </p:cNvSpPr>
          <p:nvPr/>
        </p:nvSpPr>
        <p:spPr bwMode="auto">
          <a:xfrm>
            <a:off x="228600" y="2651125"/>
            <a:ext cx="5638800" cy="430887"/>
          </a:xfrm>
          <a:prstGeom prst="rect">
            <a:avLst/>
          </a:prstGeom>
          <a:noFill/>
          <a:ln w="9525">
            <a:noFill/>
            <a:miter lim="800000"/>
            <a:headEnd/>
            <a:tailEnd/>
          </a:ln>
        </p:spPr>
        <p:txBody>
          <a:bodyPr>
            <a:spAutoFit/>
          </a:bodyPr>
          <a:lstStyle/>
          <a:p>
            <a:pPr algn="l">
              <a:spcBef>
                <a:spcPct val="50000"/>
              </a:spcBef>
            </a:pPr>
            <a:r>
              <a:rPr lang="en-US" altLang="zh-CN" sz="2200" b="1" dirty="0">
                <a:latin typeface="+mn-ea"/>
                <a:ea typeface="+mn-ea"/>
              </a:rPr>
              <a:t>4</a:t>
            </a:r>
            <a:r>
              <a:rPr lang="zh-CN" altLang="en-US" sz="2200" b="1" dirty="0">
                <a:latin typeface="+mn-ea"/>
                <a:ea typeface="+mn-ea"/>
              </a:rPr>
              <a:t>．计算非终结符号的</a:t>
            </a:r>
            <a:r>
              <a:rPr lang="en-US" altLang="zh-CN" sz="2200" b="1" dirty="0">
                <a:latin typeface="+mn-ea"/>
                <a:ea typeface="+mn-ea"/>
              </a:rPr>
              <a:t>FOLLOW(A)</a:t>
            </a:r>
            <a:r>
              <a:rPr lang="zh-CN" altLang="en-US" sz="2200" b="1" dirty="0">
                <a:latin typeface="+mn-ea"/>
                <a:ea typeface="+mn-ea"/>
              </a:rPr>
              <a:t>集 </a:t>
            </a:r>
          </a:p>
        </p:txBody>
      </p:sp>
      <p:grpSp>
        <p:nvGrpSpPr>
          <p:cNvPr id="24" name="Group 322"/>
          <p:cNvGrpSpPr>
            <a:grpSpLocks/>
          </p:cNvGrpSpPr>
          <p:nvPr/>
        </p:nvGrpSpPr>
        <p:grpSpPr bwMode="auto">
          <a:xfrm>
            <a:off x="1371600" y="3192468"/>
            <a:ext cx="5943600" cy="1149350"/>
            <a:chOff x="-2" y="-2"/>
            <a:chExt cx="2151" cy="1156"/>
          </a:xfrm>
        </p:grpSpPr>
        <p:grpSp>
          <p:nvGrpSpPr>
            <p:cNvPr id="25" name="Group 320"/>
            <p:cNvGrpSpPr>
              <a:grpSpLocks/>
            </p:cNvGrpSpPr>
            <p:nvPr/>
          </p:nvGrpSpPr>
          <p:grpSpPr bwMode="auto">
            <a:xfrm>
              <a:off x="0" y="0"/>
              <a:ext cx="2147" cy="1152"/>
              <a:chOff x="0" y="0"/>
              <a:chExt cx="2147" cy="1152"/>
            </a:xfrm>
          </p:grpSpPr>
          <p:grpSp>
            <p:nvGrpSpPr>
              <p:cNvPr id="26" name="Group 299"/>
              <p:cNvGrpSpPr>
                <a:grpSpLocks/>
              </p:cNvGrpSpPr>
              <p:nvPr/>
            </p:nvGrpSpPr>
            <p:grpSpPr bwMode="auto">
              <a:xfrm>
                <a:off x="0" y="0"/>
                <a:ext cx="2147" cy="384"/>
                <a:chOff x="0" y="0"/>
                <a:chExt cx="2147" cy="384"/>
              </a:xfrm>
            </p:grpSpPr>
            <p:sp>
              <p:nvSpPr>
                <p:cNvPr id="27691" name="Rectangle 287"/>
                <p:cNvSpPr>
                  <a:spLocks noChangeArrowheads="1"/>
                </p:cNvSpPr>
                <p:nvPr/>
              </p:nvSpPr>
              <p:spPr bwMode="auto">
                <a:xfrm>
                  <a:off x="43" y="0"/>
                  <a:ext cx="2061" cy="384"/>
                </a:xfrm>
                <a:prstGeom prst="rect">
                  <a:avLst/>
                </a:prstGeom>
                <a:noFill/>
                <a:ln w="9525">
                  <a:noFill/>
                  <a:miter lim="800000"/>
                  <a:headEnd/>
                  <a:tailEnd/>
                </a:ln>
              </p:spPr>
              <p:txBody>
                <a:bodyPr/>
                <a:lstStyle/>
                <a:p>
                  <a:pPr algn="ctr"/>
                  <a:r>
                    <a:rPr lang="en-US" altLang="zh-CN" b="1" dirty="0">
                      <a:latin typeface="Times New Roman" pitchFamily="18" charset="0"/>
                    </a:rPr>
                    <a:t>FOLLOW</a:t>
                  </a:r>
                  <a:r>
                    <a:rPr lang="zh-CN" altLang="en-US" b="1" dirty="0">
                      <a:latin typeface="Times New Roman" pitchFamily="18" charset="0"/>
                    </a:rPr>
                    <a:t>（）</a:t>
                  </a:r>
                </a:p>
                <a:p>
                  <a:pPr algn="ctr" eaLnBrk="0" hangingPunct="0"/>
                  <a:endParaRPr lang="en-US" altLang="zh-CN" b="1" dirty="0">
                    <a:latin typeface="Times New Roman" pitchFamily="18" charset="0"/>
                  </a:endParaRPr>
                </a:p>
              </p:txBody>
            </p:sp>
            <p:sp>
              <p:nvSpPr>
                <p:cNvPr id="27692" name="Rectangle 298"/>
                <p:cNvSpPr>
                  <a:spLocks noChangeArrowheads="1"/>
                </p:cNvSpPr>
                <p:nvPr/>
              </p:nvSpPr>
              <p:spPr bwMode="auto">
                <a:xfrm>
                  <a:off x="0" y="0"/>
                  <a:ext cx="2147" cy="384"/>
                </a:xfrm>
                <a:prstGeom prst="rect">
                  <a:avLst/>
                </a:prstGeom>
                <a:noFill/>
                <a:ln w="7">
                  <a:solidFill>
                    <a:srgbClr val="A0A0A0"/>
                  </a:solidFill>
                  <a:miter lim="800000"/>
                  <a:headEnd/>
                  <a:tailEnd/>
                </a:ln>
              </p:spPr>
              <p:txBody>
                <a:bodyPr wrap="none"/>
                <a:lstStyle/>
                <a:p>
                  <a:endParaRPr lang="zh-CN" altLang="en-US"/>
                </a:p>
              </p:txBody>
            </p:sp>
          </p:grpSp>
          <p:grpSp>
            <p:nvGrpSpPr>
              <p:cNvPr id="27" name="Group 301"/>
              <p:cNvGrpSpPr>
                <a:grpSpLocks/>
              </p:cNvGrpSpPr>
              <p:nvPr/>
            </p:nvGrpSpPr>
            <p:grpSpPr bwMode="auto">
              <a:xfrm>
                <a:off x="0" y="384"/>
                <a:ext cx="429" cy="384"/>
                <a:chOff x="0" y="384"/>
                <a:chExt cx="429" cy="384"/>
              </a:xfrm>
            </p:grpSpPr>
            <p:sp>
              <p:nvSpPr>
                <p:cNvPr id="27689" name="Rectangle 288"/>
                <p:cNvSpPr>
                  <a:spLocks noChangeArrowheads="1"/>
                </p:cNvSpPr>
                <p:nvPr/>
              </p:nvSpPr>
              <p:spPr bwMode="auto">
                <a:xfrm>
                  <a:off x="43" y="384"/>
                  <a:ext cx="343" cy="384"/>
                </a:xfrm>
                <a:prstGeom prst="rect">
                  <a:avLst/>
                </a:prstGeom>
                <a:noFill/>
                <a:ln w="9525">
                  <a:noFill/>
                  <a:miter lim="800000"/>
                  <a:headEnd/>
                  <a:tailEnd/>
                </a:ln>
              </p:spPr>
              <p:txBody>
                <a:bodyPr/>
                <a:lstStyle/>
                <a:p>
                  <a:pPr algn="just"/>
                  <a:r>
                    <a:rPr lang="en-US" altLang="zh-CN" b="1">
                      <a:latin typeface="Times New Roman" pitchFamily="18" charset="0"/>
                    </a:rPr>
                    <a:t>S</a:t>
                  </a:r>
                </a:p>
                <a:p>
                  <a:pPr algn="just" eaLnBrk="0" hangingPunct="0"/>
                  <a:endParaRPr lang="en-US" altLang="zh-CN" b="1">
                    <a:latin typeface="Times New Roman" pitchFamily="18" charset="0"/>
                  </a:endParaRPr>
                </a:p>
              </p:txBody>
            </p:sp>
            <p:sp>
              <p:nvSpPr>
                <p:cNvPr id="27690" name="Rectangle 300"/>
                <p:cNvSpPr>
                  <a:spLocks noChangeArrowheads="1"/>
                </p:cNvSpPr>
                <p:nvPr/>
              </p:nvSpPr>
              <p:spPr bwMode="auto">
                <a:xfrm>
                  <a:off x="0" y="384"/>
                  <a:ext cx="429" cy="384"/>
                </a:xfrm>
                <a:prstGeom prst="rect">
                  <a:avLst/>
                </a:prstGeom>
                <a:noFill/>
                <a:ln w="7">
                  <a:solidFill>
                    <a:srgbClr val="A0A0A0"/>
                  </a:solidFill>
                  <a:miter lim="800000"/>
                  <a:headEnd/>
                  <a:tailEnd/>
                </a:ln>
              </p:spPr>
              <p:txBody>
                <a:bodyPr wrap="none"/>
                <a:lstStyle/>
                <a:p>
                  <a:endParaRPr lang="zh-CN" altLang="en-US"/>
                </a:p>
              </p:txBody>
            </p:sp>
          </p:grpSp>
          <p:grpSp>
            <p:nvGrpSpPr>
              <p:cNvPr id="28" name="Group 303"/>
              <p:cNvGrpSpPr>
                <a:grpSpLocks/>
              </p:cNvGrpSpPr>
              <p:nvPr/>
            </p:nvGrpSpPr>
            <p:grpSpPr bwMode="auto">
              <a:xfrm>
                <a:off x="429" y="384"/>
                <a:ext cx="429" cy="384"/>
                <a:chOff x="429" y="384"/>
                <a:chExt cx="429" cy="384"/>
              </a:xfrm>
            </p:grpSpPr>
            <p:sp>
              <p:nvSpPr>
                <p:cNvPr id="27687" name="Rectangle 289"/>
                <p:cNvSpPr>
                  <a:spLocks noChangeArrowheads="1"/>
                </p:cNvSpPr>
                <p:nvPr/>
              </p:nvSpPr>
              <p:spPr bwMode="auto">
                <a:xfrm>
                  <a:off x="472" y="384"/>
                  <a:ext cx="343" cy="384"/>
                </a:xfrm>
                <a:prstGeom prst="rect">
                  <a:avLst/>
                </a:prstGeom>
                <a:noFill/>
                <a:ln w="9525">
                  <a:noFill/>
                  <a:miter lim="800000"/>
                  <a:headEnd/>
                  <a:tailEnd/>
                </a:ln>
              </p:spPr>
              <p:txBody>
                <a:bodyPr/>
                <a:lstStyle/>
                <a:p>
                  <a:pPr algn="just"/>
                  <a:r>
                    <a:rPr lang="en-US" altLang="zh-CN" b="1">
                      <a:latin typeface="Times New Roman" pitchFamily="18" charset="0"/>
                    </a:rPr>
                    <a:t>A</a:t>
                  </a:r>
                </a:p>
                <a:p>
                  <a:pPr algn="just" eaLnBrk="0" hangingPunct="0"/>
                  <a:endParaRPr lang="en-US" altLang="zh-CN" b="1">
                    <a:latin typeface="Times New Roman" pitchFamily="18" charset="0"/>
                  </a:endParaRPr>
                </a:p>
              </p:txBody>
            </p:sp>
            <p:sp>
              <p:nvSpPr>
                <p:cNvPr id="27688" name="Rectangle 302"/>
                <p:cNvSpPr>
                  <a:spLocks noChangeArrowheads="1"/>
                </p:cNvSpPr>
                <p:nvPr/>
              </p:nvSpPr>
              <p:spPr bwMode="auto">
                <a:xfrm>
                  <a:off x="429" y="384"/>
                  <a:ext cx="429" cy="384"/>
                </a:xfrm>
                <a:prstGeom prst="rect">
                  <a:avLst/>
                </a:prstGeom>
                <a:noFill/>
                <a:ln w="7">
                  <a:solidFill>
                    <a:srgbClr val="A0A0A0"/>
                  </a:solidFill>
                  <a:miter lim="800000"/>
                  <a:headEnd/>
                  <a:tailEnd/>
                </a:ln>
              </p:spPr>
              <p:txBody>
                <a:bodyPr wrap="none"/>
                <a:lstStyle/>
                <a:p>
                  <a:endParaRPr lang="zh-CN" altLang="en-US"/>
                </a:p>
              </p:txBody>
            </p:sp>
          </p:grpSp>
          <p:grpSp>
            <p:nvGrpSpPr>
              <p:cNvPr id="29" name="Group 305"/>
              <p:cNvGrpSpPr>
                <a:grpSpLocks/>
              </p:cNvGrpSpPr>
              <p:nvPr/>
            </p:nvGrpSpPr>
            <p:grpSpPr bwMode="auto">
              <a:xfrm>
                <a:off x="858" y="384"/>
                <a:ext cx="430" cy="384"/>
                <a:chOff x="858" y="384"/>
                <a:chExt cx="430" cy="384"/>
              </a:xfrm>
            </p:grpSpPr>
            <p:sp>
              <p:nvSpPr>
                <p:cNvPr id="27685" name="Rectangle 290"/>
                <p:cNvSpPr>
                  <a:spLocks noChangeArrowheads="1"/>
                </p:cNvSpPr>
                <p:nvPr/>
              </p:nvSpPr>
              <p:spPr bwMode="auto">
                <a:xfrm>
                  <a:off x="901" y="384"/>
                  <a:ext cx="344" cy="384"/>
                </a:xfrm>
                <a:prstGeom prst="rect">
                  <a:avLst/>
                </a:prstGeom>
                <a:noFill/>
                <a:ln w="9525">
                  <a:noFill/>
                  <a:miter lim="800000"/>
                  <a:headEnd/>
                  <a:tailEnd/>
                </a:ln>
              </p:spPr>
              <p:txBody>
                <a:bodyPr/>
                <a:lstStyle/>
                <a:p>
                  <a:pPr algn="just"/>
                  <a:r>
                    <a:rPr lang="en-US" altLang="zh-CN" b="1">
                      <a:latin typeface="Times New Roman" pitchFamily="18" charset="0"/>
                    </a:rPr>
                    <a:t>B</a:t>
                  </a:r>
                </a:p>
                <a:p>
                  <a:pPr algn="just" eaLnBrk="0" hangingPunct="0"/>
                  <a:endParaRPr lang="en-US" altLang="zh-CN" b="1">
                    <a:latin typeface="Times New Roman" pitchFamily="18" charset="0"/>
                  </a:endParaRPr>
                </a:p>
              </p:txBody>
            </p:sp>
            <p:sp>
              <p:nvSpPr>
                <p:cNvPr id="27686" name="Rectangle 304"/>
                <p:cNvSpPr>
                  <a:spLocks noChangeArrowheads="1"/>
                </p:cNvSpPr>
                <p:nvPr/>
              </p:nvSpPr>
              <p:spPr bwMode="auto">
                <a:xfrm>
                  <a:off x="858" y="384"/>
                  <a:ext cx="430" cy="384"/>
                </a:xfrm>
                <a:prstGeom prst="rect">
                  <a:avLst/>
                </a:prstGeom>
                <a:noFill/>
                <a:ln w="7">
                  <a:solidFill>
                    <a:srgbClr val="A0A0A0"/>
                  </a:solidFill>
                  <a:miter lim="800000"/>
                  <a:headEnd/>
                  <a:tailEnd/>
                </a:ln>
              </p:spPr>
              <p:txBody>
                <a:bodyPr wrap="none"/>
                <a:lstStyle/>
                <a:p>
                  <a:endParaRPr lang="zh-CN" altLang="en-US"/>
                </a:p>
              </p:txBody>
            </p:sp>
          </p:grpSp>
          <p:grpSp>
            <p:nvGrpSpPr>
              <p:cNvPr id="30" name="Group 307"/>
              <p:cNvGrpSpPr>
                <a:grpSpLocks/>
              </p:cNvGrpSpPr>
              <p:nvPr/>
            </p:nvGrpSpPr>
            <p:grpSpPr bwMode="auto">
              <a:xfrm>
                <a:off x="1288" y="384"/>
                <a:ext cx="429" cy="384"/>
                <a:chOff x="1288" y="384"/>
                <a:chExt cx="429" cy="384"/>
              </a:xfrm>
            </p:grpSpPr>
            <p:sp>
              <p:nvSpPr>
                <p:cNvPr id="27683" name="Rectangle 291"/>
                <p:cNvSpPr>
                  <a:spLocks noChangeArrowheads="1"/>
                </p:cNvSpPr>
                <p:nvPr/>
              </p:nvSpPr>
              <p:spPr bwMode="auto">
                <a:xfrm>
                  <a:off x="1331" y="384"/>
                  <a:ext cx="343" cy="384"/>
                </a:xfrm>
                <a:prstGeom prst="rect">
                  <a:avLst/>
                </a:prstGeom>
                <a:noFill/>
                <a:ln w="9525">
                  <a:noFill/>
                  <a:miter lim="800000"/>
                  <a:headEnd/>
                  <a:tailEnd/>
                </a:ln>
              </p:spPr>
              <p:txBody>
                <a:bodyPr/>
                <a:lstStyle/>
                <a:p>
                  <a:pPr algn="just"/>
                  <a:r>
                    <a:rPr lang="en-US" altLang="zh-CN" b="1">
                      <a:latin typeface="Times New Roman" pitchFamily="18" charset="0"/>
                    </a:rPr>
                    <a:t>C</a:t>
                  </a:r>
                </a:p>
                <a:p>
                  <a:pPr algn="just" eaLnBrk="0" hangingPunct="0"/>
                  <a:endParaRPr lang="en-US" altLang="zh-CN" b="1">
                    <a:latin typeface="Times New Roman" pitchFamily="18" charset="0"/>
                  </a:endParaRPr>
                </a:p>
              </p:txBody>
            </p:sp>
            <p:sp>
              <p:nvSpPr>
                <p:cNvPr id="27684" name="Rectangle 306"/>
                <p:cNvSpPr>
                  <a:spLocks noChangeArrowheads="1"/>
                </p:cNvSpPr>
                <p:nvPr/>
              </p:nvSpPr>
              <p:spPr bwMode="auto">
                <a:xfrm>
                  <a:off x="1288" y="384"/>
                  <a:ext cx="429" cy="384"/>
                </a:xfrm>
                <a:prstGeom prst="rect">
                  <a:avLst/>
                </a:prstGeom>
                <a:noFill/>
                <a:ln w="7">
                  <a:solidFill>
                    <a:srgbClr val="A0A0A0"/>
                  </a:solidFill>
                  <a:miter lim="800000"/>
                  <a:headEnd/>
                  <a:tailEnd/>
                </a:ln>
              </p:spPr>
              <p:txBody>
                <a:bodyPr wrap="none"/>
                <a:lstStyle/>
                <a:p>
                  <a:endParaRPr lang="zh-CN" altLang="en-US"/>
                </a:p>
              </p:txBody>
            </p:sp>
          </p:grpSp>
          <p:grpSp>
            <p:nvGrpSpPr>
              <p:cNvPr id="31" name="Group 309"/>
              <p:cNvGrpSpPr>
                <a:grpSpLocks/>
              </p:cNvGrpSpPr>
              <p:nvPr/>
            </p:nvGrpSpPr>
            <p:grpSpPr bwMode="auto">
              <a:xfrm>
                <a:off x="1717" y="384"/>
                <a:ext cx="430" cy="384"/>
                <a:chOff x="1717" y="384"/>
                <a:chExt cx="430" cy="384"/>
              </a:xfrm>
            </p:grpSpPr>
            <p:sp>
              <p:nvSpPr>
                <p:cNvPr id="27681" name="Rectangle 292"/>
                <p:cNvSpPr>
                  <a:spLocks noChangeArrowheads="1"/>
                </p:cNvSpPr>
                <p:nvPr/>
              </p:nvSpPr>
              <p:spPr bwMode="auto">
                <a:xfrm>
                  <a:off x="1760" y="384"/>
                  <a:ext cx="344" cy="384"/>
                </a:xfrm>
                <a:prstGeom prst="rect">
                  <a:avLst/>
                </a:prstGeom>
                <a:noFill/>
                <a:ln w="9525">
                  <a:noFill/>
                  <a:miter lim="800000"/>
                  <a:headEnd/>
                  <a:tailEnd/>
                </a:ln>
              </p:spPr>
              <p:txBody>
                <a:bodyPr/>
                <a:lstStyle/>
                <a:p>
                  <a:pPr algn="just"/>
                  <a:r>
                    <a:rPr lang="en-US" altLang="zh-CN" b="1">
                      <a:latin typeface="Times New Roman" pitchFamily="18" charset="0"/>
                    </a:rPr>
                    <a:t>D</a:t>
                  </a:r>
                </a:p>
                <a:p>
                  <a:pPr algn="just" eaLnBrk="0" hangingPunct="0"/>
                  <a:endParaRPr lang="en-US" altLang="zh-CN" b="1">
                    <a:latin typeface="Times New Roman" pitchFamily="18" charset="0"/>
                  </a:endParaRPr>
                </a:p>
              </p:txBody>
            </p:sp>
            <p:sp>
              <p:nvSpPr>
                <p:cNvPr id="27682" name="Rectangle 308"/>
                <p:cNvSpPr>
                  <a:spLocks noChangeArrowheads="1"/>
                </p:cNvSpPr>
                <p:nvPr/>
              </p:nvSpPr>
              <p:spPr bwMode="auto">
                <a:xfrm>
                  <a:off x="1717" y="384"/>
                  <a:ext cx="430" cy="384"/>
                </a:xfrm>
                <a:prstGeom prst="rect">
                  <a:avLst/>
                </a:prstGeom>
                <a:noFill/>
                <a:ln w="7">
                  <a:solidFill>
                    <a:srgbClr val="A0A0A0"/>
                  </a:solidFill>
                  <a:miter lim="800000"/>
                  <a:headEnd/>
                  <a:tailEnd/>
                </a:ln>
              </p:spPr>
              <p:txBody>
                <a:bodyPr wrap="none"/>
                <a:lstStyle/>
                <a:p>
                  <a:endParaRPr lang="zh-CN" altLang="en-US"/>
                </a:p>
              </p:txBody>
            </p:sp>
          </p:grpSp>
          <p:grpSp>
            <p:nvGrpSpPr>
              <p:cNvPr id="27648" name="Group 311"/>
              <p:cNvGrpSpPr>
                <a:grpSpLocks/>
              </p:cNvGrpSpPr>
              <p:nvPr/>
            </p:nvGrpSpPr>
            <p:grpSpPr bwMode="auto">
              <a:xfrm>
                <a:off x="0" y="768"/>
                <a:ext cx="429" cy="384"/>
                <a:chOff x="0" y="768"/>
                <a:chExt cx="429" cy="384"/>
              </a:xfrm>
            </p:grpSpPr>
            <p:sp>
              <p:nvSpPr>
                <p:cNvPr id="27679" name="Rectangle 293"/>
                <p:cNvSpPr>
                  <a:spLocks noChangeArrowheads="1"/>
                </p:cNvSpPr>
                <p:nvPr/>
              </p:nvSpPr>
              <p:spPr bwMode="auto">
                <a:xfrm>
                  <a:off x="43" y="768"/>
                  <a:ext cx="343" cy="384"/>
                </a:xfrm>
                <a:prstGeom prst="rect">
                  <a:avLst/>
                </a:prstGeom>
                <a:noFill/>
                <a:ln w="9525">
                  <a:noFill/>
                  <a:miter lim="800000"/>
                  <a:headEnd/>
                  <a:tailEnd/>
                </a:ln>
              </p:spPr>
              <p:txBody>
                <a:bodyPr/>
                <a:lstStyle/>
                <a:p>
                  <a:pPr algn="just" eaLnBrk="0" hangingPunct="0"/>
                  <a:endParaRPr lang="en-US" altLang="zh-CN" b="1" dirty="0">
                    <a:latin typeface="Times New Roman" pitchFamily="18" charset="0"/>
                  </a:endParaRPr>
                </a:p>
              </p:txBody>
            </p:sp>
            <p:sp>
              <p:nvSpPr>
                <p:cNvPr id="27680" name="Rectangle 310"/>
                <p:cNvSpPr>
                  <a:spLocks noChangeArrowheads="1"/>
                </p:cNvSpPr>
                <p:nvPr/>
              </p:nvSpPr>
              <p:spPr bwMode="auto">
                <a:xfrm>
                  <a:off x="0" y="768"/>
                  <a:ext cx="429" cy="384"/>
                </a:xfrm>
                <a:prstGeom prst="rect">
                  <a:avLst/>
                </a:prstGeom>
                <a:noFill/>
                <a:ln w="7">
                  <a:solidFill>
                    <a:srgbClr val="A0A0A0"/>
                  </a:solidFill>
                  <a:miter lim="800000"/>
                  <a:headEnd/>
                  <a:tailEnd/>
                </a:ln>
              </p:spPr>
              <p:txBody>
                <a:bodyPr wrap="none"/>
                <a:lstStyle/>
                <a:p>
                  <a:endParaRPr lang="zh-CN" altLang="en-US"/>
                </a:p>
              </p:txBody>
            </p:sp>
          </p:grpSp>
          <p:grpSp>
            <p:nvGrpSpPr>
              <p:cNvPr id="27649" name="Group 313"/>
              <p:cNvGrpSpPr>
                <a:grpSpLocks/>
              </p:cNvGrpSpPr>
              <p:nvPr/>
            </p:nvGrpSpPr>
            <p:grpSpPr bwMode="auto">
              <a:xfrm>
                <a:off x="429" y="768"/>
                <a:ext cx="429" cy="384"/>
                <a:chOff x="429" y="768"/>
                <a:chExt cx="429" cy="384"/>
              </a:xfrm>
            </p:grpSpPr>
            <p:sp>
              <p:nvSpPr>
                <p:cNvPr id="27677" name="Rectangle 294"/>
                <p:cNvSpPr>
                  <a:spLocks noChangeArrowheads="1"/>
                </p:cNvSpPr>
                <p:nvPr/>
              </p:nvSpPr>
              <p:spPr bwMode="auto">
                <a:xfrm>
                  <a:off x="472" y="768"/>
                  <a:ext cx="343" cy="384"/>
                </a:xfrm>
                <a:prstGeom prst="rect">
                  <a:avLst/>
                </a:prstGeom>
                <a:noFill/>
                <a:ln w="9525">
                  <a:noFill/>
                  <a:miter lim="800000"/>
                  <a:headEnd/>
                  <a:tailEnd/>
                </a:ln>
              </p:spPr>
              <p:txBody>
                <a:bodyPr/>
                <a:lstStyle/>
                <a:p>
                  <a:pPr algn="just" eaLnBrk="0" hangingPunct="0"/>
                  <a:endParaRPr lang="en-US" altLang="zh-CN" b="1" dirty="0">
                    <a:latin typeface="Times New Roman" pitchFamily="18" charset="0"/>
                  </a:endParaRPr>
                </a:p>
              </p:txBody>
            </p:sp>
            <p:sp>
              <p:nvSpPr>
                <p:cNvPr id="27678" name="Rectangle 312"/>
                <p:cNvSpPr>
                  <a:spLocks noChangeArrowheads="1"/>
                </p:cNvSpPr>
                <p:nvPr/>
              </p:nvSpPr>
              <p:spPr bwMode="auto">
                <a:xfrm>
                  <a:off x="429" y="768"/>
                  <a:ext cx="429" cy="384"/>
                </a:xfrm>
                <a:prstGeom prst="rect">
                  <a:avLst/>
                </a:prstGeom>
                <a:noFill/>
                <a:ln w="7">
                  <a:solidFill>
                    <a:srgbClr val="A0A0A0"/>
                  </a:solidFill>
                  <a:miter lim="800000"/>
                  <a:headEnd/>
                  <a:tailEnd/>
                </a:ln>
              </p:spPr>
              <p:txBody>
                <a:bodyPr wrap="none"/>
                <a:lstStyle/>
                <a:p>
                  <a:endParaRPr lang="zh-CN" altLang="en-US"/>
                </a:p>
              </p:txBody>
            </p:sp>
          </p:grpSp>
          <p:grpSp>
            <p:nvGrpSpPr>
              <p:cNvPr id="27652" name="Group 315"/>
              <p:cNvGrpSpPr>
                <a:grpSpLocks/>
              </p:cNvGrpSpPr>
              <p:nvPr/>
            </p:nvGrpSpPr>
            <p:grpSpPr bwMode="auto">
              <a:xfrm>
                <a:off x="858" y="768"/>
                <a:ext cx="430" cy="384"/>
                <a:chOff x="858" y="768"/>
                <a:chExt cx="430" cy="384"/>
              </a:xfrm>
            </p:grpSpPr>
            <p:sp>
              <p:nvSpPr>
                <p:cNvPr id="27675" name="Rectangle 295"/>
                <p:cNvSpPr>
                  <a:spLocks noChangeArrowheads="1"/>
                </p:cNvSpPr>
                <p:nvPr/>
              </p:nvSpPr>
              <p:spPr bwMode="auto">
                <a:xfrm>
                  <a:off x="901" y="768"/>
                  <a:ext cx="344" cy="384"/>
                </a:xfrm>
                <a:prstGeom prst="rect">
                  <a:avLst/>
                </a:prstGeom>
                <a:noFill/>
                <a:ln w="9525">
                  <a:noFill/>
                  <a:miter lim="800000"/>
                  <a:headEnd/>
                  <a:tailEnd/>
                </a:ln>
              </p:spPr>
              <p:txBody>
                <a:bodyPr/>
                <a:lstStyle/>
                <a:p>
                  <a:pPr algn="just"/>
                  <a:endParaRPr lang="en-US" altLang="zh-CN" b="1" dirty="0">
                    <a:latin typeface="Times New Roman" pitchFamily="18" charset="0"/>
                  </a:endParaRPr>
                </a:p>
                <a:p>
                  <a:pPr algn="just" eaLnBrk="0" hangingPunct="0"/>
                  <a:endParaRPr lang="en-US" altLang="zh-CN" b="1" dirty="0">
                    <a:latin typeface="Times New Roman" pitchFamily="18" charset="0"/>
                  </a:endParaRPr>
                </a:p>
              </p:txBody>
            </p:sp>
            <p:sp>
              <p:nvSpPr>
                <p:cNvPr id="27676" name="Rectangle 314"/>
                <p:cNvSpPr>
                  <a:spLocks noChangeArrowheads="1"/>
                </p:cNvSpPr>
                <p:nvPr/>
              </p:nvSpPr>
              <p:spPr bwMode="auto">
                <a:xfrm>
                  <a:off x="858" y="768"/>
                  <a:ext cx="430" cy="384"/>
                </a:xfrm>
                <a:prstGeom prst="rect">
                  <a:avLst/>
                </a:prstGeom>
                <a:noFill/>
                <a:ln w="7">
                  <a:solidFill>
                    <a:srgbClr val="A0A0A0"/>
                  </a:solidFill>
                  <a:miter lim="800000"/>
                  <a:headEnd/>
                  <a:tailEnd/>
                </a:ln>
              </p:spPr>
              <p:txBody>
                <a:bodyPr wrap="none"/>
                <a:lstStyle/>
                <a:p>
                  <a:endParaRPr lang="zh-CN" altLang="en-US"/>
                </a:p>
              </p:txBody>
            </p:sp>
          </p:grpSp>
          <p:grpSp>
            <p:nvGrpSpPr>
              <p:cNvPr id="27654" name="Group 317"/>
              <p:cNvGrpSpPr>
                <a:grpSpLocks/>
              </p:cNvGrpSpPr>
              <p:nvPr/>
            </p:nvGrpSpPr>
            <p:grpSpPr bwMode="auto">
              <a:xfrm>
                <a:off x="1288" y="768"/>
                <a:ext cx="429" cy="384"/>
                <a:chOff x="1288" y="768"/>
                <a:chExt cx="429" cy="384"/>
              </a:xfrm>
            </p:grpSpPr>
            <p:sp>
              <p:nvSpPr>
                <p:cNvPr id="27673" name="Rectangle 296"/>
                <p:cNvSpPr>
                  <a:spLocks noChangeArrowheads="1"/>
                </p:cNvSpPr>
                <p:nvPr/>
              </p:nvSpPr>
              <p:spPr bwMode="auto">
                <a:xfrm>
                  <a:off x="1331" y="768"/>
                  <a:ext cx="343" cy="384"/>
                </a:xfrm>
                <a:prstGeom prst="rect">
                  <a:avLst/>
                </a:prstGeom>
                <a:noFill/>
                <a:ln w="9525">
                  <a:noFill/>
                  <a:miter lim="800000"/>
                  <a:headEnd/>
                  <a:tailEnd/>
                </a:ln>
              </p:spPr>
              <p:txBody>
                <a:bodyPr/>
                <a:lstStyle/>
                <a:p>
                  <a:pPr algn="just"/>
                  <a:endParaRPr lang="en-US" altLang="zh-CN" b="1" dirty="0">
                    <a:latin typeface="Times New Roman" pitchFamily="18" charset="0"/>
                  </a:endParaRPr>
                </a:p>
                <a:p>
                  <a:pPr algn="just" eaLnBrk="0" hangingPunct="0"/>
                  <a:endParaRPr lang="en-US" altLang="zh-CN" b="1" dirty="0">
                    <a:latin typeface="Times New Roman" pitchFamily="18" charset="0"/>
                  </a:endParaRPr>
                </a:p>
              </p:txBody>
            </p:sp>
            <p:sp>
              <p:nvSpPr>
                <p:cNvPr id="27674" name="Rectangle 316"/>
                <p:cNvSpPr>
                  <a:spLocks noChangeArrowheads="1"/>
                </p:cNvSpPr>
                <p:nvPr/>
              </p:nvSpPr>
              <p:spPr bwMode="auto">
                <a:xfrm>
                  <a:off x="1288" y="768"/>
                  <a:ext cx="429" cy="384"/>
                </a:xfrm>
                <a:prstGeom prst="rect">
                  <a:avLst/>
                </a:prstGeom>
                <a:noFill/>
                <a:ln w="7">
                  <a:solidFill>
                    <a:srgbClr val="A0A0A0"/>
                  </a:solidFill>
                  <a:miter lim="800000"/>
                  <a:headEnd/>
                  <a:tailEnd/>
                </a:ln>
              </p:spPr>
              <p:txBody>
                <a:bodyPr wrap="none"/>
                <a:lstStyle/>
                <a:p>
                  <a:endParaRPr lang="zh-CN" altLang="en-US"/>
                </a:p>
              </p:txBody>
            </p:sp>
          </p:grpSp>
          <p:grpSp>
            <p:nvGrpSpPr>
              <p:cNvPr id="27658" name="Group 319"/>
              <p:cNvGrpSpPr>
                <a:grpSpLocks/>
              </p:cNvGrpSpPr>
              <p:nvPr/>
            </p:nvGrpSpPr>
            <p:grpSpPr bwMode="auto">
              <a:xfrm>
                <a:off x="1717" y="768"/>
                <a:ext cx="430" cy="384"/>
                <a:chOff x="1717" y="768"/>
                <a:chExt cx="430" cy="384"/>
              </a:xfrm>
            </p:grpSpPr>
            <p:sp>
              <p:nvSpPr>
                <p:cNvPr id="27671" name="Rectangle 297"/>
                <p:cNvSpPr>
                  <a:spLocks noChangeArrowheads="1"/>
                </p:cNvSpPr>
                <p:nvPr/>
              </p:nvSpPr>
              <p:spPr bwMode="auto">
                <a:xfrm>
                  <a:off x="1760" y="768"/>
                  <a:ext cx="344" cy="384"/>
                </a:xfrm>
                <a:prstGeom prst="rect">
                  <a:avLst/>
                </a:prstGeom>
                <a:noFill/>
                <a:ln w="9525">
                  <a:noFill/>
                  <a:miter lim="800000"/>
                  <a:headEnd/>
                  <a:tailEnd/>
                </a:ln>
              </p:spPr>
              <p:txBody>
                <a:bodyPr/>
                <a:lstStyle/>
                <a:p>
                  <a:pPr algn="just"/>
                  <a:endParaRPr lang="en-US" altLang="zh-CN" b="1" dirty="0">
                    <a:latin typeface="Times New Roman" pitchFamily="18" charset="0"/>
                  </a:endParaRPr>
                </a:p>
                <a:p>
                  <a:pPr algn="just" eaLnBrk="0" hangingPunct="0"/>
                  <a:endParaRPr lang="en-US" altLang="zh-CN" b="1" dirty="0">
                    <a:latin typeface="Times New Roman" pitchFamily="18" charset="0"/>
                  </a:endParaRPr>
                </a:p>
              </p:txBody>
            </p:sp>
            <p:sp>
              <p:nvSpPr>
                <p:cNvPr id="27672" name="Rectangle 318"/>
                <p:cNvSpPr>
                  <a:spLocks noChangeArrowheads="1"/>
                </p:cNvSpPr>
                <p:nvPr/>
              </p:nvSpPr>
              <p:spPr bwMode="auto">
                <a:xfrm>
                  <a:off x="1717" y="768"/>
                  <a:ext cx="430" cy="384"/>
                </a:xfrm>
                <a:prstGeom prst="rect">
                  <a:avLst/>
                </a:prstGeom>
                <a:noFill/>
                <a:ln w="7">
                  <a:solidFill>
                    <a:srgbClr val="A0A0A0"/>
                  </a:solidFill>
                  <a:miter lim="800000"/>
                  <a:headEnd/>
                  <a:tailEnd/>
                </a:ln>
              </p:spPr>
              <p:txBody>
                <a:bodyPr wrap="none"/>
                <a:lstStyle/>
                <a:p>
                  <a:endParaRPr lang="zh-CN" altLang="en-US"/>
                </a:p>
              </p:txBody>
            </p:sp>
          </p:grpSp>
        </p:grpSp>
        <p:sp>
          <p:nvSpPr>
            <p:cNvPr id="27659" name="Rectangle 321"/>
            <p:cNvSpPr>
              <a:spLocks noChangeArrowheads="1"/>
            </p:cNvSpPr>
            <p:nvPr/>
          </p:nvSpPr>
          <p:spPr bwMode="auto">
            <a:xfrm>
              <a:off x="-2" y="-2"/>
              <a:ext cx="2151" cy="1156"/>
            </a:xfrm>
            <a:prstGeom prst="rect">
              <a:avLst/>
            </a:prstGeom>
            <a:noFill/>
            <a:ln w="6350">
              <a:solidFill>
                <a:srgbClr val="A0A0A0"/>
              </a:solidFill>
              <a:miter lim="800000"/>
              <a:headEnd/>
              <a:tailEnd/>
            </a:ln>
          </p:spPr>
          <p:txBody>
            <a:bodyPr wrap="none"/>
            <a:lstStyle/>
            <a:p>
              <a:endParaRPr lang="zh-CN" altLang="en-US"/>
            </a:p>
          </p:txBody>
        </p:sp>
      </p:grpSp>
      <p:sp>
        <p:nvSpPr>
          <p:cNvPr id="27657" name="Text Box 327"/>
          <p:cNvSpPr txBox="1">
            <a:spLocks noChangeArrowheads="1"/>
          </p:cNvSpPr>
          <p:nvPr/>
        </p:nvSpPr>
        <p:spPr bwMode="auto">
          <a:xfrm>
            <a:off x="838200" y="4341674"/>
            <a:ext cx="7010400" cy="1754326"/>
          </a:xfrm>
          <a:prstGeom prst="rect">
            <a:avLst/>
          </a:prstGeom>
          <a:noFill/>
          <a:ln w="9525">
            <a:noFill/>
            <a:miter lim="800000"/>
            <a:headEnd/>
            <a:tailEnd/>
          </a:ln>
        </p:spPr>
        <p:txBody>
          <a:bodyPr>
            <a:spAutoFit/>
          </a:bodyPr>
          <a:lstStyle/>
          <a:p>
            <a:pPr algn="l">
              <a:spcBef>
                <a:spcPct val="10000"/>
              </a:spcBef>
            </a:pPr>
            <a:r>
              <a:rPr lang="en-US" altLang="zh-CN" sz="2000" b="1" dirty="0">
                <a:latin typeface="Times New Roman" pitchFamily="18" charset="0"/>
              </a:rPr>
              <a:t>FOLLOW(S) ← FOLLOW(S)∪ FOLLOW(D)</a:t>
            </a:r>
          </a:p>
          <a:p>
            <a:pPr algn="l">
              <a:spcBef>
                <a:spcPct val="10000"/>
              </a:spcBef>
            </a:pPr>
            <a:r>
              <a:rPr lang="en-US" altLang="zh-CN" sz="2000" b="1" dirty="0">
                <a:latin typeface="Times New Roman" pitchFamily="18" charset="0"/>
              </a:rPr>
              <a:t>FOLLOW(A) ← FOLLOW(A) ∪ FOLLOW(S)∪</a:t>
            </a:r>
          </a:p>
          <a:p>
            <a:pPr algn="l">
              <a:spcBef>
                <a:spcPct val="10000"/>
              </a:spcBef>
            </a:pPr>
            <a:r>
              <a:rPr lang="en-US" altLang="zh-CN" sz="2000" b="1" dirty="0">
                <a:latin typeface="Times New Roman" pitchFamily="18" charset="0"/>
              </a:rPr>
              <a:t>                           </a:t>
            </a:r>
            <a:r>
              <a:rPr lang="zh-CN" altLang="en-US" sz="2000" b="1" dirty="0">
                <a:latin typeface="Times New Roman" pitchFamily="18" charset="0"/>
              </a:rPr>
              <a:t>（</a:t>
            </a:r>
            <a:r>
              <a:rPr lang="en-US" altLang="zh-CN" sz="2000" b="1" dirty="0">
                <a:latin typeface="Times New Roman" pitchFamily="18" charset="0"/>
              </a:rPr>
              <a:t>FIRST(B)</a:t>
            </a:r>
            <a:r>
              <a:rPr lang="zh-CN" altLang="en-US" sz="2000" b="1" dirty="0">
                <a:latin typeface="Times New Roman" pitchFamily="18" charset="0"/>
              </a:rPr>
              <a:t>－</a:t>
            </a:r>
            <a:r>
              <a:rPr lang="en-US" altLang="zh-CN" sz="2000" b="1" dirty="0">
                <a:latin typeface="Times New Roman" pitchFamily="18" charset="0"/>
              </a:rPr>
              <a:t>{ε}</a:t>
            </a:r>
            <a:r>
              <a:rPr lang="zh-CN" altLang="en-US" sz="2000" b="1" dirty="0">
                <a:latin typeface="Times New Roman" pitchFamily="18" charset="0"/>
              </a:rPr>
              <a:t>）∪（</a:t>
            </a:r>
            <a:r>
              <a:rPr lang="en-US" altLang="zh-CN" sz="2000" b="1" dirty="0">
                <a:latin typeface="Times New Roman" pitchFamily="18" charset="0"/>
              </a:rPr>
              <a:t>FIRS T(D)</a:t>
            </a:r>
            <a:r>
              <a:rPr lang="zh-CN" altLang="en-US" sz="2000" b="1" dirty="0">
                <a:latin typeface="Times New Roman" pitchFamily="18" charset="0"/>
              </a:rPr>
              <a:t>－</a:t>
            </a:r>
            <a:r>
              <a:rPr lang="en-US" altLang="zh-CN" sz="2000" b="1" dirty="0">
                <a:latin typeface="Times New Roman" pitchFamily="18" charset="0"/>
              </a:rPr>
              <a:t>{ε}</a:t>
            </a:r>
            <a:r>
              <a:rPr lang="zh-CN" altLang="en-US" sz="2000" b="1" dirty="0">
                <a:latin typeface="Times New Roman" pitchFamily="18" charset="0"/>
              </a:rPr>
              <a:t>）</a:t>
            </a:r>
          </a:p>
          <a:p>
            <a:pPr algn="l">
              <a:spcBef>
                <a:spcPct val="10000"/>
              </a:spcBef>
            </a:pPr>
            <a:r>
              <a:rPr lang="en-US" altLang="zh-CN" sz="2000" b="1" dirty="0">
                <a:latin typeface="Times New Roman" pitchFamily="18" charset="0"/>
              </a:rPr>
              <a:t>FOLLOW(B) ← FOLLOW(B)∪ FOLLOW(S)</a:t>
            </a:r>
          </a:p>
          <a:p>
            <a:pPr algn="l">
              <a:spcBef>
                <a:spcPct val="10000"/>
              </a:spcBef>
            </a:pPr>
            <a:r>
              <a:rPr lang="en-US" altLang="zh-CN" sz="2000" b="1" dirty="0">
                <a:latin typeface="Times New Roman" pitchFamily="18" charset="0"/>
              </a:rPr>
              <a:t>FOLLOW(C) ← FOLLOW(C)∪ FOLLOW(S)</a:t>
            </a:r>
          </a:p>
        </p:txBody>
      </p:sp>
      <p:sp>
        <p:nvSpPr>
          <p:cNvPr id="109" name="Rectangle 14"/>
          <p:cNvSpPr txBox="1">
            <a:spLocks noChangeArrowheads="1"/>
          </p:cNvSpPr>
          <p:nvPr/>
        </p:nvSpPr>
        <p:spPr>
          <a:xfrm>
            <a:off x="471408" y="288012"/>
            <a:ext cx="3962400" cy="5334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800" b="1" i="0" u="none" strike="noStrike" kern="0" cap="none" spc="0" normalizeH="0" baseline="0" noProof="0" dirty="0">
                <a:ln>
                  <a:noFill/>
                </a:ln>
                <a:solidFill>
                  <a:srgbClr val="CC0099"/>
                </a:solidFill>
                <a:effectLst/>
                <a:uLnTx/>
                <a:uFillTx/>
                <a:latin typeface="黑体" pitchFamily="49" charset="-122"/>
                <a:ea typeface="黑体" pitchFamily="49" charset="-122"/>
                <a:cs typeface="+mj-cs"/>
              </a:rPr>
              <a:t>LL</a:t>
            </a:r>
            <a:r>
              <a:rPr kumimoji="0" lang="zh-CN" altLang="en-US" sz="2800" b="1" i="0" u="none" strike="noStrike" kern="0" cap="none" spc="0" normalizeH="0" baseline="0" noProof="0" dirty="0">
                <a:ln>
                  <a:noFill/>
                </a:ln>
                <a:solidFill>
                  <a:srgbClr val="CC0099"/>
                </a:solidFill>
                <a:effectLst/>
                <a:uLnTx/>
                <a:uFillTx/>
                <a:latin typeface="黑体" pitchFamily="49" charset="-122"/>
                <a:ea typeface="黑体" pitchFamily="49" charset="-122"/>
                <a:cs typeface="+mj-cs"/>
              </a:rPr>
              <a:t>（</a:t>
            </a:r>
            <a:r>
              <a:rPr kumimoji="0" lang="en-US" altLang="zh-CN" sz="2800" b="1" i="0" u="none" strike="noStrike" kern="0" cap="none" spc="0" normalizeH="0" baseline="0" noProof="0" dirty="0">
                <a:ln>
                  <a:noFill/>
                </a:ln>
                <a:solidFill>
                  <a:srgbClr val="CC0099"/>
                </a:solidFill>
                <a:effectLst/>
                <a:uLnTx/>
                <a:uFillTx/>
                <a:latin typeface="黑体" pitchFamily="49" charset="-122"/>
                <a:ea typeface="黑体" pitchFamily="49" charset="-122"/>
                <a:cs typeface="+mj-cs"/>
              </a:rPr>
              <a:t>1</a:t>
            </a:r>
            <a:r>
              <a:rPr kumimoji="0" lang="zh-CN" altLang="en-US" sz="2800" b="1" i="0" u="none" strike="noStrike" kern="0" cap="none" spc="0" normalizeH="0" baseline="0" noProof="0" dirty="0">
                <a:ln>
                  <a:noFill/>
                </a:ln>
                <a:solidFill>
                  <a:srgbClr val="CC0099"/>
                </a:solidFill>
                <a:effectLst/>
                <a:uLnTx/>
                <a:uFillTx/>
                <a:latin typeface="黑体" pitchFamily="49" charset="-122"/>
                <a:ea typeface="黑体" pitchFamily="49" charset="-122"/>
                <a:cs typeface="+mj-cs"/>
              </a:rPr>
              <a:t>）文法的判定</a:t>
            </a:r>
          </a:p>
        </p:txBody>
      </p:sp>
      <p:sp>
        <p:nvSpPr>
          <p:cNvPr id="110" name="Rectangle 293"/>
          <p:cNvSpPr>
            <a:spLocks noChangeArrowheads="1"/>
          </p:cNvSpPr>
          <p:nvPr/>
        </p:nvSpPr>
        <p:spPr bwMode="auto">
          <a:xfrm>
            <a:off x="1490629" y="3960818"/>
            <a:ext cx="414371" cy="381791"/>
          </a:xfrm>
          <a:prstGeom prst="rect">
            <a:avLst/>
          </a:prstGeom>
          <a:noFill/>
          <a:ln w="9525">
            <a:noFill/>
            <a:miter lim="800000"/>
            <a:headEnd/>
            <a:tailEnd/>
          </a:ln>
        </p:spPr>
        <p:txBody>
          <a:bodyPr/>
          <a:lstStyle/>
          <a:p>
            <a:pPr algn="just"/>
            <a:r>
              <a:rPr lang="en-US" altLang="zh-CN" b="1" dirty="0">
                <a:latin typeface="Times New Roman" pitchFamily="18" charset="0"/>
              </a:rPr>
              <a:t>#</a:t>
            </a:r>
          </a:p>
          <a:p>
            <a:pPr algn="just" eaLnBrk="0" hangingPunct="0"/>
            <a:endParaRPr lang="en-US" altLang="zh-CN" b="1" dirty="0">
              <a:latin typeface="Times New Roman" pitchFamily="18" charset="0"/>
            </a:endParaRPr>
          </a:p>
        </p:txBody>
      </p:sp>
      <p:sp>
        <p:nvSpPr>
          <p:cNvPr id="111" name="Rectangle 293"/>
          <p:cNvSpPr>
            <a:spLocks noChangeArrowheads="1"/>
          </p:cNvSpPr>
          <p:nvPr/>
        </p:nvSpPr>
        <p:spPr bwMode="auto">
          <a:xfrm>
            <a:off x="3810000" y="3962400"/>
            <a:ext cx="414371" cy="381791"/>
          </a:xfrm>
          <a:prstGeom prst="rect">
            <a:avLst/>
          </a:prstGeom>
          <a:noFill/>
          <a:ln w="9525">
            <a:noFill/>
            <a:miter lim="800000"/>
            <a:headEnd/>
            <a:tailEnd/>
          </a:ln>
        </p:spPr>
        <p:txBody>
          <a:bodyPr/>
          <a:lstStyle/>
          <a:p>
            <a:pPr algn="just"/>
            <a:r>
              <a:rPr lang="en-US" altLang="zh-CN" b="1" dirty="0">
                <a:latin typeface="Times New Roman" pitchFamily="18" charset="0"/>
              </a:rPr>
              <a:t>#</a:t>
            </a:r>
          </a:p>
          <a:p>
            <a:pPr algn="just" eaLnBrk="0" hangingPunct="0"/>
            <a:endParaRPr lang="en-US" altLang="zh-CN" b="1" dirty="0">
              <a:latin typeface="Times New Roman" pitchFamily="18" charset="0"/>
            </a:endParaRPr>
          </a:p>
        </p:txBody>
      </p:sp>
      <p:sp>
        <p:nvSpPr>
          <p:cNvPr id="112" name="Rectangle 293"/>
          <p:cNvSpPr>
            <a:spLocks noChangeArrowheads="1"/>
          </p:cNvSpPr>
          <p:nvPr/>
        </p:nvSpPr>
        <p:spPr bwMode="auto">
          <a:xfrm>
            <a:off x="2590800" y="3961609"/>
            <a:ext cx="533400" cy="381791"/>
          </a:xfrm>
          <a:prstGeom prst="rect">
            <a:avLst/>
          </a:prstGeom>
          <a:noFill/>
          <a:ln w="9525">
            <a:noFill/>
            <a:miter lim="800000"/>
            <a:headEnd/>
            <a:tailEnd/>
          </a:ln>
        </p:spPr>
        <p:txBody>
          <a:bodyPr/>
          <a:lstStyle/>
          <a:p>
            <a:pPr algn="just"/>
            <a:r>
              <a:rPr lang="en-US" altLang="zh-CN" b="1" dirty="0">
                <a:latin typeface="Times New Roman" pitchFamily="18" charset="0"/>
              </a:rPr>
              <a:t>a</a:t>
            </a:r>
          </a:p>
        </p:txBody>
      </p:sp>
      <p:sp>
        <p:nvSpPr>
          <p:cNvPr id="116" name="Rectangle 293"/>
          <p:cNvSpPr>
            <a:spLocks noChangeArrowheads="1"/>
          </p:cNvSpPr>
          <p:nvPr/>
        </p:nvSpPr>
        <p:spPr bwMode="auto">
          <a:xfrm>
            <a:off x="2862229" y="3961609"/>
            <a:ext cx="414371" cy="381791"/>
          </a:xfrm>
          <a:prstGeom prst="rect">
            <a:avLst/>
          </a:prstGeom>
          <a:noFill/>
          <a:ln w="9525">
            <a:noFill/>
            <a:miter lim="800000"/>
            <a:headEnd/>
            <a:tailEnd/>
          </a:ln>
        </p:spPr>
        <p:txBody>
          <a:bodyPr/>
          <a:lstStyle/>
          <a:p>
            <a:pPr algn="just"/>
            <a:r>
              <a:rPr lang="en-US" altLang="zh-CN" b="1" dirty="0">
                <a:latin typeface="Times New Roman" pitchFamily="18" charset="0"/>
              </a:rPr>
              <a:t>c</a:t>
            </a:r>
          </a:p>
        </p:txBody>
      </p:sp>
      <p:grpSp>
        <p:nvGrpSpPr>
          <p:cNvPr id="117" name="Group 380"/>
          <p:cNvGrpSpPr>
            <a:grpSpLocks/>
          </p:cNvGrpSpPr>
          <p:nvPr/>
        </p:nvGrpSpPr>
        <p:grpSpPr bwMode="auto">
          <a:xfrm>
            <a:off x="685800" y="5022850"/>
            <a:ext cx="7696200" cy="996950"/>
            <a:chOff x="-2" y="-2"/>
            <a:chExt cx="2872" cy="1252"/>
          </a:xfrm>
        </p:grpSpPr>
        <p:grpSp>
          <p:nvGrpSpPr>
            <p:cNvPr id="118" name="Group 378"/>
            <p:cNvGrpSpPr>
              <a:grpSpLocks/>
            </p:cNvGrpSpPr>
            <p:nvPr/>
          </p:nvGrpSpPr>
          <p:grpSpPr bwMode="auto">
            <a:xfrm>
              <a:off x="0" y="0"/>
              <a:ext cx="2868" cy="1248"/>
              <a:chOff x="0" y="0"/>
              <a:chExt cx="2868" cy="1248"/>
            </a:xfrm>
          </p:grpSpPr>
          <p:grpSp>
            <p:nvGrpSpPr>
              <p:cNvPr id="120" name="Group 345"/>
              <p:cNvGrpSpPr>
                <a:grpSpLocks/>
              </p:cNvGrpSpPr>
              <p:nvPr/>
            </p:nvGrpSpPr>
            <p:grpSpPr bwMode="auto">
              <a:xfrm>
                <a:off x="0" y="0"/>
                <a:ext cx="2868" cy="384"/>
                <a:chOff x="0" y="0"/>
                <a:chExt cx="2868" cy="384"/>
              </a:xfrm>
            </p:grpSpPr>
            <p:sp>
              <p:nvSpPr>
                <p:cNvPr id="169" name="Rectangle 327"/>
                <p:cNvSpPr>
                  <a:spLocks noChangeArrowheads="1"/>
                </p:cNvSpPr>
                <p:nvPr/>
              </p:nvSpPr>
              <p:spPr bwMode="auto">
                <a:xfrm>
                  <a:off x="43" y="0"/>
                  <a:ext cx="2782" cy="384"/>
                </a:xfrm>
                <a:prstGeom prst="rect">
                  <a:avLst/>
                </a:prstGeom>
                <a:noFill/>
                <a:ln w="9525">
                  <a:noFill/>
                  <a:miter lim="800000"/>
                  <a:headEnd/>
                  <a:tailEnd/>
                </a:ln>
              </p:spPr>
              <p:txBody>
                <a:bodyPr/>
                <a:lstStyle/>
                <a:p>
                  <a:pPr algn="ctr"/>
                  <a:r>
                    <a:rPr lang="en-US" altLang="zh-CN" sz="2000" b="1">
                      <a:latin typeface="+mn-ea"/>
                      <a:ea typeface="+mn-ea"/>
                    </a:rPr>
                    <a:t>FIRST(</a:t>
                  </a:r>
                  <a:r>
                    <a:rPr lang="zh-CN" altLang="en-US" sz="2000" b="1">
                      <a:latin typeface="+mn-ea"/>
                      <a:ea typeface="+mn-ea"/>
                    </a:rPr>
                    <a:t>）</a:t>
                  </a:r>
                </a:p>
                <a:p>
                  <a:pPr algn="ctr" eaLnBrk="0" hangingPunct="0"/>
                  <a:endParaRPr lang="en-US" altLang="zh-CN" sz="2000" b="1">
                    <a:latin typeface="+mn-ea"/>
                    <a:ea typeface="+mn-ea"/>
                  </a:endParaRPr>
                </a:p>
              </p:txBody>
            </p:sp>
            <p:sp>
              <p:nvSpPr>
                <p:cNvPr id="170" name="Rectangle 344"/>
                <p:cNvSpPr>
                  <a:spLocks noChangeArrowheads="1"/>
                </p:cNvSpPr>
                <p:nvPr/>
              </p:nvSpPr>
              <p:spPr bwMode="auto">
                <a:xfrm>
                  <a:off x="0" y="0"/>
                  <a:ext cx="2868" cy="384"/>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121" name="Group 347"/>
              <p:cNvGrpSpPr>
                <a:grpSpLocks/>
              </p:cNvGrpSpPr>
              <p:nvPr/>
            </p:nvGrpSpPr>
            <p:grpSpPr bwMode="auto">
              <a:xfrm>
                <a:off x="0" y="384"/>
                <a:ext cx="458" cy="384"/>
                <a:chOff x="0" y="384"/>
                <a:chExt cx="458" cy="384"/>
              </a:xfrm>
            </p:grpSpPr>
            <p:sp>
              <p:nvSpPr>
                <p:cNvPr id="167" name="Rectangle 328"/>
                <p:cNvSpPr>
                  <a:spLocks noChangeArrowheads="1"/>
                </p:cNvSpPr>
                <p:nvPr/>
              </p:nvSpPr>
              <p:spPr bwMode="auto">
                <a:xfrm>
                  <a:off x="43" y="384"/>
                  <a:ext cx="372" cy="384"/>
                </a:xfrm>
                <a:prstGeom prst="rect">
                  <a:avLst/>
                </a:prstGeom>
                <a:noFill/>
                <a:ln w="9525">
                  <a:noFill/>
                  <a:miter lim="800000"/>
                  <a:headEnd/>
                  <a:tailEnd/>
                </a:ln>
              </p:spPr>
              <p:txBody>
                <a:bodyPr/>
                <a:lstStyle/>
                <a:p>
                  <a:pPr algn="ctr"/>
                  <a:r>
                    <a:rPr lang="en-US" altLang="zh-CN" sz="2000" b="1">
                      <a:latin typeface="+mn-ea"/>
                      <a:ea typeface="+mn-ea"/>
                    </a:rPr>
                    <a:t>S</a:t>
                  </a:r>
                </a:p>
                <a:p>
                  <a:pPr algn="ctr" eaLnBrk="0" hangingPunct="0"/>
                  <a:endParaRPr lang="en-US" altLang="zh-CN" sz="2000" b="1">
                    <a:latin typeface="+mn-ea"/>
                    <a:ea typeface="+mn-ea"/>
                  </a:endParaRPr>
                </a:p>
              </p:txBody>
            </p:sp>
            <p:sp>
              <p:nvSpPr>
                <p:cNvPr id="168" name="Rectangle 346"/>
                <p:cNvSpPr>
                  <a:spLocks noChangeArrowheads="1"/>
                </p:cNvSpPr>
                <p:nvPr/>
              </p:nvSpPr>
              <p:spPr bwMode="auto">
                <a:xfrm>
                  <a:off x="0" y="384"/>
                  <a:ext cx="458" cy="384"/>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122" name="Group 349"/>
              <p:cNvGrpSpPr>
                <a:grpSpLocks/>
              </p:cNvGrpSpPr>
              <p:nvPr/>
            </p:nvGrpSpPr>
            <p:grpSpPr bwMode="auto">
              <a:xfrm>
                <a:off x="458" y="384"/>
                <a:ext cx="360" cy="384"/>
                <a:chOff x="458" y="384"/>
                <a:chExt cx="360" cy="384"/>
              </a:xfrm>
            </p:grpSpPr>
            <p:sp>
              <p:nvSpPr>
                <p:cNvPr id="165" name="Rectangle 329"/>
                <p:cNvSpPr>
                  <a:spLocks noChangeArrowheads="1"/>
                </p:cNvSpPr>
                <p:nvPr/>
              </p:nvSpPr>
              <p:spPr bwMode="auto">
                <a:xfrm>
                  <a:off x="501" y="384"/>
                  <a:ext cx="274" cy="384"/>
                </a:xfrm>
                <a:prstGeom prst="rect">
                  <a:avLst/>
                </a:prstGeom>
                <a:noFill/>
                <a:ln w="9525">
                  <a:noFill/>
                  <a:miter lim="800000"/>
                  <a:headEnd/>
                  <a:tailEnd/>
                </a:ln>
              </p:spPr>
              <p:txBody>
                <a:bodyPr/>
                <a:lstStyle/>
                <a:p>
                  <a:pPr algn="ctr"/>
                  <a:r>
                    <a:rPr lang="en-US" altLang="zh-CN" sz="2000" b="1">
                      <a:latin typeface="+mn-ea"/>
                      <a:ea typeface="+mn-ea"/>
                    </a:rPr>
                    <a:t>A</a:t>
                  </a:r>
                </a:p>
                <a:p>
                  <a:pPr algn="ctr" eaLnBrk="0" hangingPunct="0"/>
                  <a:endParaRPr lang="en-US" altLang="zh-CN" sz="2000" b="1">
                    <a:latin typeface="+mn-ea"/>
                    <a:ea typeface="+mn-ea"/>
                  </a:endParaRPr>
                </a:p>
              </p:txBody>
            </p:sp>
            <p:sp>
              <p:nvSpPr>
                <p:cNvPr id="166" name="Rectangle 348"/>
                <p:cNvSpPr>
                  <a:spLocks noChangeArrowheads="1"/>
                </p:cNvSpPr>
                <p:nvPr/>
              </p:nvSpPr>
              <p:spPr bwMode="auto">
                <a:xfrm>
                  <a:off x="458" y="384"/>
                  <a:ext cx="360" cy="384"/>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123" name="Group 351"/>
              <p:cNvGrpSpPr>
                <a:grpSpLocks/>
              </p:cNvGrpSpPr>
              <p:nvPr/>
            </p:nvGrpSpPr>
            <p:grpSpPr bwMode="auto">
              <a:xfrm>
                <a:off x="818" y="384"/>
                <a:ext cx="355" cy="384"/>
                <a:chOff x="818" y="384"/>
                <a:chExt cx="355" cy="384"/>
              </a:xfrm>
            </p:grpSpPr>
            <p:sp>
              <p:nvSpPr>
                <p:cNvPr id="163" name="Rectangle 330"/>
                <p:cNvSpPr>
                  <a:spLocks noChangeArrowheads="1"/>
                </p:cNvSpPr>
                <p:nvPr/>
              </p:nvSpPr>
              <p:spPr bwMode="auto">
                <a:xfrm>
                  <a:off x="861" y="384"/>
                  <a:ext cx="269" cy="384"/>
                </a:xfrm>
                <a:prstGeom prst="rect">
                  <a:avLst/>
                </a:prstGeom>
                <a:noFill/>
                <a:ln w="9525">
                  <a:noFill/>
                  <a:miter lim="800000"/>
                  <a:headEnd/>
                  <a:tailEnd/>
                </a:ln>
              </p:spPr>
              <p:txBody>
                <a:bodyPr/>
                <a:lstStyle/>
                <a:p>
                  <a:pPr algn="ctr"/>
                  <a:r>
                    <a:rPr lang="en-US" altLang="zh-CN" sz="2000" b="1">
                      <a:latin typeface="+mn-ea"/>
                      <a:ea typeface="+mn-ea"/>
                    </a:rPr>
                    <a:t>B</a:t>
                  </a:r>
                </a:p>
                <a:p>
                  <a:pPr algn="ctr" eaLnBrk="0" hangingPunct="0"/>
                  <a:endParaRPr lang="en-US" altLang="zh-CN" sz="2000" b="1">
                    <a:latin typeface="+mn-ea"/>
                    <a:ea typeface="+mn-ea"/>
                  </a:endParaRPr>
                </a:p>
              </p:txBody>
            </p:sp>
            <p:sp>
              <p:nvSpPr>
                <p:cNvPr id="164" name="Rectangle 350"/>
                <p:cNvSpPr>
                  <a:spLocks noChangeArrowheads="1"/>
                </p:cNvSpPr>
                <p:nvPr/>
              </p:nvSpPr>
              <p:spPr bwMode="auto">
                <a:xfrm>
                  <a:off x="818" y="384"/>
                  <a:ext cx="355" cy="384"/>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124" name="Group 353"/>
              <p:cNvGrpSpPr>
                <a:grpSpLocks/>
              </p:cNvGrpSpPr>
              <p:nvPr/>
            </p:nvGrpSpPr>
            <p:grpSpPr bwMode="auto">
              <a:xfrm>
                <a:off x="1173" y="384"/>
                <a:ext cx="450" cy="384"/>
                <a:chOff x="1173" y="384"/>
                <a:chExt cx="450" cy="384"/>
              </a:xfrm>
            </p:grpSpPr>
            <p:sp>
              <p:nvSpPr>
                <p:cNvPr id="161" name="Rectangle 331"/>
                <p:cNvSpPr>
                  <a:spLocks noChangeArrowheads="1"/>
                </p:cNvSpPr>
                <p:nvPr/>
              </p:nvSpPr>
              <p:spPr bwMode="auto">
                <a:xfrm>
                  <a:off x="1216" y="384"/>
                  <a:ext cx="364" cy="384"/>
                </a:xfrm>
                <a:prstGeom prst="rect">
                  <a:avLst/>
                </a:prstGeom>
                <a:noFill/>
                <a:ln w="9525">
                  <a:noFill/>
                  <a:miter lim="800000"/>
                  <a:headEnd/>
                  <a:tailEnd/>
                </a:ln>
              </p:spPr>
              <p:txBody>
                <a:bodyPr/>
                <a:lstStyle/>
                <a:p>
                  <a:pPr algn="ctr"/>
                  <a:r>
                    <a:rPr lang="en-US" altLang="zh-CN" sz="2000" b="1">
                      <a:latin typeface="+mn-ea"/>
                      <a:ea typeface="+mn-ea"/>
                    </a:rPr>
                    <a:t>C</a:t>
                  </a:r>
                </a:p>
                <a:p>
                  <a:pPr algn="ctr" eaLnBrk="0" hangingPunct="0"/>
                  <a:endParaRPr lang="en-US" altLang="zh-CN" sz="2000" b="1">
                    <a:latin typeface="+mn-ea"/>
                    <a:ea typeface="+mn-ea"/>
                  </a:endParaRPr>
                </a:p>
              </p:txBody>
            </p:sp>
            <p:sp>
              <p:nvSpPr>
                <p:cNvPr id="162" name="Rectangle 352"/>
                <p:cNvSpPr>
                  <a:spLocks noChangeArrowheads="1"/>
                </p:cNvSpPr>
                <p:nvPr/>
              </p:nvSpPr>
              <p:spPr bwMode="auto">
                <a:xfrm>
                  <a:off x="1173" y="384"/>
                  <a:ext cx="450" cy="384"/>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125" name="Group 355"/>
              <p:cNvGrpSpPr>
                <a:grpSpLocks/>
              </p:cNvGrpSpPr>
              <p:nvPr/>
            </p:nvGrpSpPr>
            <p:grpSpPr bwMode="auto">
              <a:xfrm>
                <a:off x="1623" y="384"/>
                <a:ext cx="372" cy="384"/>
                <a:chOff x="1623" y="384"/>
                <a:chExt cx="372" cy="384"/>
              </a:xfrm>
            </p:grpSpPr>
            <p:sp>
              <p:nvSpPr>
                <p:cNvPr id="159" name="Rectangle 332"/>
                <p:cNvSpPr>
                  <a:spLocks noChangeArrowheads="1"/>
                </p:cNvSpPr>
                <p:nvPr/>
              </p:nvSpPr>
              <p:spPr bwMode="auto">
                <a:xfrm>
                  <a:off x="1666" y="384"/>
                  <a:ext cx="286" cy="384"/>
                </a:xfrm>
                <a:prstGeom prst="rect">
                  <a:avLst/>
                </a:prstGeom>
                <a:noFill/>
                <a:ln w="9525">
                  <a:noFill/>
                  <a:miter lim="800000"/>
                  <a:headEnd/>
                  <a:tailEnd/>
                </a:ln>
              </p:spPr>
              <p:txBody>
                <a:bodyPr/>
                <a:lstStyle/>
                <a:p>
                  <a:pPr algn="ctr"/>
                  <a:r>
                    <a:rPr lang="en-US" altLang="zh-CN" sz="2000" b="1">
                      <a:latin typeface="+mn-ea"/>
                      <a:ea typeface="+mn-ea"/>
                    </a:rPr>
                    <a:t>D</a:t>
                  </a:r>
                </a:p>
                <a:p>
                  <a:pPr algn="ctr" eaLnBrk="0" hangingPunct="0"/>
                  <a:endParaRPr lang="en-US" altLang="zh-CN" sz="2000" b="1">
                    <a:latin typeface="+mn-ea"/>
                    <a:ea typeface="+mn-ea"/>
                  </a:endParaRPr>
                </a:p>
              </p:txBody>
            </p:sp>
            <p:sp>
              <p:nvSpPr>
                <p:cNvPr id="160" name="Rectangle 354"/>
                <p:cNvSpPr>
                  <a:spLocks noChangeArrowheads="1"/>
                </p:cNvSpPr>
                <p:nvPr/>
              </p:nvSpPr>
              <p:spPr bwMode="auto">
                <a:xfrm>
                  <a:off x="1623" y="384"/>
                  <a:ext cx="372" cy="384"/>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126" name="Group 357"/>
              <p:cNvGrpSpPr>
                <a:grpSpLocks/>
              </p:cNvGrpSpPr>
              <p:nvPr/>
            </p:nvGrpSpPr>
            <p:grpSpPr bwMode="auto">
              <a:xfrm>
                <a:off x="1995" y="384"/>
                <a:ext cx="291" cy="384"/>
                <a:chOff x="1995" y="384"/>
                <a:chExt cx="291" cy="384"/>
              </a:xfrm>
            </p:grpSpPr>
            <p:sp>
              <p:nvSpPr>
                <p:cNvPr id="157" name="Rectangle 333"/>
                <p:cNvSpPr>
                  <a:spLocks noChangeArrowheads="1"/>
                </p:cNvSpPr>
                <p:nvPr/>
              </p:nvSpPr>
              <p:spPr bwMode="auto">
                <a:xfrm>
                  <a:off x="2038" y="384"/>
                  <a:ext cx="205" cy="384"/>
                </a:xfrm>
                <a:prstGeom prst="rect">
                  <a:avLst/>
                </a:prstGeom>
                <a:noFill/>
                <a:ln w="9525">
                  <a:noFill/>
                  <a:miter lim="800000"/>
                  <a:headEnd/>
                  <a:tailEnd/>
                </a:ln>
              </p:spPr>
              <p:txBody>
                <a:bodyPr/>
                <a:lstStyle/>
                <a:p>
                  <a:pPr algn="ctr"/>
                  <a:r>
                    <a:rPr lang="en-US" altLang="zh-CN" sz="2000" b="1">
                      <a:latin typeface="+mn-ea"/>
                      <a:ea typeface="+mn-ea"/>
                    </a:rPr>
                    <a:t>a</a:t>
                  </a:r>
                </a:p>
                <a:p>
                  <a:pPr algn="ctr" eaLnBrk="0" hangingPunct="0"/>
                  <a:endParaRPr lang="en-US" altLang="zh-CN" sz="2000" b="1">
                    <a:latin typeface="+mn-ea"/>
                    <a:ea typeface="+mn-ea"/>
                  </a:endParaRPr>
                </a:p>
              </p:txBody>
            </p:sp>
            <p:sp>
              <p:nvSpPr>
                <p:cNvPr id="158" name="Rectangle 356"/>
                <p:cNvSpPr>
                  <a:spLocks noChangeArrowheads="1"/>
                </p:cNvSpPr>
                <p:nvPr/>
              </p:nvSpPr>
              <p:spPr bwMode="auto">
                <a:xfrm>
                  <a:off x="1995" y="384"/>
                  <a:ext cx="291" cy="384"/>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127" name="Group 359"/>
              <p:cNvGrpSpPr>
                <a:grpSpLocks/>
              </p:cNvGrpSpPr>
              <p:nvPr/>
            </p:nvGrpSpPr>
            <p:grpSpPr bwMode="auto">
              <a:xfrm>
                <a:off x="2286" y="384"/>
                <a:ext cx="291" cy="384"/>
                <a:chOff x="2286" y="384"/>
                <a:chExt cx="291" cy="384"/>
              </a:xfrm>
            </p:grpSpPr>
            <p:sp>
              <p:nvSpPr>
                <p:cNvPr id="155" name="Rectangle 334"/>
                <p:cNvSpPr>
                  <a:spLocks noChangeArrowheads="1"/>
                </p:cNvSpPr>
                <p:nvPr/>
              </p:nvSpPr>
              <p:spPr bwMode="auto">
                <a:xfrm>
                  <a:off x="2329" y="384"/>
                  <a:ext cx="205" cy="384"/>
                </a:xfrm>
                <a:prstGeom prst="rect">
                  <a:avLst/>
                </a:prstGeom>
                <a:noFill/>
                <a:ln w="9525">
                  <a:noFill/>
                  <a:miter lim="800000"/>
                  <a:headEnd/>
                  <a:tailEnd/>
                </a:ln>
              </p:spPr>
              <p:txBody>
                <a:bodyPr/>
                <a:lstStyle/>
                <a:p>
                  <a:pPr algn="ctr"/>
                  <a:r>
                    <a:rPr lang="en-US" altLang="zh-CN" sz="2000" b="1">
                      <a:latin typeface="+mn-ea"/>
                      <a:ea typeface="+mn-ea"/>
                    </a:rPr>
                    <a:t>b</a:t>
                  </a:r>
                </a:p>
                <a:p>
                  <a:pPr algn="ctr" eaLnBrk="0" hangingPunct="0"/>
                  <a:endParaRPr lang="en-US" altLang="zh-CN" sz="2000" b="1">
                    <a:latin typeface="+mn-ea"/>
                    <a:ea typeface="+mn-ea"/>
                  </a:endParaRPr>
                </a:p>
              </p:txBody>
            </p:sp>
            <p:sp>
              <p:nvSpPr>
                <p:cNvPr id="156" name="Rectangle 358"/>
                <p:cNvSpPr>
                  <a:spLocks noChangeArrowheads="1"/>
                </p:cNvSpPr>
                <p:nvPr/>
              </p:nvSpPr>
              <p:spPr bwMode="auto">
                <a:xfrm>
                  <a:off x="2286" y="384"/>
                  <a:ext cx="291" cy="384"/>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128" name="Group 361"/>
              <p:cNvGrpSpPr>
                <a:grpSpLocks/>
              </p:cNvGrpSpPr>
              <p:nvPr/>
            </p:nvGrpSpPr>
            <p:grpSpPr bwMode="auto">
              <a:xfrm>
                <a:off x="2577" y="384"/>
                <a:ext cx="291" cy="384"/>
                <a:chOff x="2577" y="384"/>
                <a:chExt cx="291" cy="384"/>
              </a:xfrm>
            </p:grpSpPr>
            <p:sp>
              <p:nvSpPr>
                <p:cNvPr id="153" name="Rectangle 335"/>
                <p:cNvSpPr>
                  <a:spLocks noChangeArrowheads="1"/>
                </p:cNvSpPr>
                <p:nvPr/>
              </p:nvSpPr>
              <p:spPr bwMode="auto">
                <a:xfrm>
                  <a:off x="2620" y="384"/>
                  <a:ext cx="205" cy="384"/>
                </a:xfrm>
                <a:prstGeom prst="rect">
                  <a:avLst/>
                </a:prstGeom>
                <a:noFill/>
                <a:ln w="9525">
                  <a:noFill/>
                  <a:miter lim="800000"/>
                  <a:headEnd/>
                  <a:tailEnd/>
                </a:ln>
              </p:spPr>
              <p:txBody>
                <a:bodyPr/>
                <a:lstStyle/>
                <a:p>
                  <a:pPr algn="ctr"/>
                  <a:r>
                    <a:rPr lang="en-US" altLang="zh-CN" sz="2000" b="1">
                      <a:latin typeface="+mn-ea"/>
                      <a:ea typeface="+mn-ea"/>
                    </a:rPr>
                    <a:t>c</a:t>
                  </a:r>
                </a:p>
                <a:p>
                  <a:pPr algn="ctr" eaLnBrk="0" hangingPunct="0"/>
                  <a:endParaRPr lang="en-US" altLang="zh-CN" sz="2000" b="1">
                    <a:latin typeface="+mn-ea"/>
                    <a:ea typeface="+mn-ea"/>
                  </a:endParaRPr>
                </a:p>
              </p:txBody>
            </p:sp>
            <p:sp>
              <p:nvSpPr>
                <p:cNvPr id="154" name="Rectangle 360"/>
                <p:cNvSpPr>
                  <a:spLocks noChangeArrowheads="1"/>
                </p:cNvSpPr>
                <p:nvPr/>
              </p:nvSpPr>
              <p:spPr bwMode="auto">
                <a:xfrm>
                  <a:off x="2577" y="384"/>
                  <a:ext cx="291" cy="384"/>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129" name="Group 363"/>
              <p:cNvGrpSpPr>
                <a:grpSpLocks/>
              </p:cNvGrpSpPr>
              <p:nvPr/>
            </p:nvGrpSpPr>
            <p:grpSpPr bwMode="auto">
              <a:xfrm>
                <a:off x="0" y="768"/>
                <a:ext cx="458" cy="480"/>
                <a:chOff x="0" y="768"/>
                <a:chExt cx="458" cy="480"/>
              </a:xfrm>
            </p:grpSpPr>
            <p:sp>
              <p:nvSpPr>
                <p:cNvPr id="151" name="Rectangle 336"/>
                <p:cNvSpPr>
                  <a:spLocks noChangeArrowheads="1"/>
                </p:cNvSpPr>
                <p:nvPr/>
              </p:nvSpPr>
              <p:spPr bwMode="auto">
                <a:xfrm>
                  <a:off x="43" y="768"/>
                  <a:ext cx="372" cy="480"/>
                </a:xfrm>
                <a:prstGeom prst="rect">
                  <a:avLst/>
                </a:prstGeom>
                <a:noFill/>
                <a:ln w="9525">
                  <a:noFill/>
                  <a:miter lim="800000"/>
                  <a:headEnd/>
                  <a:tailEnd/>
                </a:ln>
              </p:spPr>
              <p:txBody>
                <a:bodyPr/>
                <a:lstStyle/>
                <a:p>
                  <a:pPr algn="ctr"/>
                  <a:r>
                    <a:rPr lang="en-US" altLang="zh-CN" sz="2000" b="1">
                      <a:latin typeface="+mn-ea"/>
                      <a:ea typeface="+mn-ea"/>
                    </a:rPr>
                    <a:t>b,a,ε</a:t>
                  </a:r>
                </a:p>
              </p:txBody>
            </p:sp>
            <p:sp>
              <p:nvSpPr>
                <p:cNvPr id="152" name="Rectangle 362"/>
                <p:cNvSpPr>
                  <a:spLocks noChangeArrowheads="1"/>
                </p:cNvSpPr>
                <p:nvPr/>
              </p:nvSpPr>
              <p:spPr bwMode="auto">
                <a:xfrm>
                  <a:off x="0" y="768"/>
                  <a:ext cx="458"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130" name="Group 365"/>
              <p:cNvGrpSpPr>
                <a:grpSpLocks/>
              </p:cNvGrpSpPr>
              <p:nvPr/>
            </p:nvGrpSpPr>
            <p:grpSpPr bwMode="auto">
              <a:xfrm>
                <a:off x="458" y="768"/>
                <a:ext cx="360" cy="480"/>
                <a:chOff x="458" y="768"/>
                <a:chExt cx="360" cy="480"/>
              </a:xfrm>
            </p:grpSpPr>
            <p:sp>
              <p:nvSpPr>
                <p:cNvPr id="149" name="Rectangle 337"/>
                <p:cNvSpPr>
                  <a:spLocks noChangeArrowheads="1"/>
                </p:cNvSpPr>
                <p:nvPr/>
              </p:nvSpPr>
              <p:spPr bwMode="auto">
                <a:xfrm>
                  <a:off x="501" y="768"/>
                  <a:ext cx="274" cy="480"/>
                </a:xfrm>
                <a:prstGeom prst="rect">
                  <a:avLst/>
                </a:prstGeom>
                <a:noFill/>
                <a:ln w="9525">
                  <a:noFill/>
                  <a:miter lim="800000"/>
                  <a:headEnd/>
                  <a:tailEnd/>
                </a:ln>
              </p:spPr>
              <p:txBody>
                <a:bodyPr/>
                <a:lstStyle/>
                <a:p>
                  <a:pPr algn="ctr"/>
                  <a:r>
                    <a:rPr lang="en-US" altLang="zh-CN" sz="2000" b="1">
                      <a:latin typeface="+mn-ea"/>
                      <a:ea typeface="+mn-ea"/>
                    </a:rPr>
                    <a:t>ε,b</a:t>
                  </a:r>
                </a:p>
                <a:p>
                  <a:pPr algn="ctr" eaLnBrk="0" hangingPunct="0"/>
                  <a:endParaRPr lang="en-US" altLang="zh-CN" sz="2000" b="1">
                    <a:latin typeface="+mn-ea"/>
                    <a:ea typeface="+mn-ea"/>
                  </a:endParaRPr>
                </a:p>
              </p:txBody>
            </p:sp>
            <p:sp>
              <p:nvSpPr>
                <p:cNvPr id="150" name="Rectangle 364"/>
                <p:cNvSpPr>
                  <a:spLocks noChangeArrowheads="1"/>
                </p:cNvSpPr>
                <p:nvPr/>
              </p:nvSpPr>
              <p:spPr bwMode="auto">
                <a:xfrm>
                  <a:off x="458" y="768"/>
                  <a:ext cx="360"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131" name="Group 367"/>
              <p:cNvGrpSpPr>
                <a:grpSpLocks/>
              </p:cNvGrpSpPr>
              <p:nvPr/>
            </p:nvGrpSpPr>
            <p:grpSpPr bwMode="auto">
              <a:xfrm>
                <a:off x="818" y="768"/>
                <a:ext cx="355" cy="480"/>
                <a:chOff x="818" y="768"/>
                <a:chExt cx="355" cy="480"/>
              </a:xfrm>
            </p:grpSpPr>
            <p:sp>
              <p:nvSpPr>
                <p:cNvPr id="147" name="Rectangle 338"/>
                <p:cNvSpPr>
                  <a:spLocks noChangeArrowheads="1"/>
                </p:cNvSpPr>
                <p:nvPr/>
              </p:nvSpPr>
              <p:spPr bwMode="auto">
                <a:xfrm>
                  <a:off x="861" y="768"/>
                  <a:ext cx="269" cy="480"/>
                </a:xfrm>
                <a:prstGeom prst="rect">
                  <a:avLst/>
                </a:prstGeom>
                <a:noFill/>
                <a:ln w="9525">
                  <a:noFill/>
                  <a:miter lim="800000"/>
                  <a:headEnd/>
                  <a:tailEnd/>
                </a:ln>
              </p:spPr>
              <p:txBody>
                <a:bodyPr/>
                <a:lstStyle/>
                <a:p>
                  <a:pPr algn="ctr"/>
                  <a:r>
                    <a:rPr lang="en-US" altLang="zh-CN" sz="2000" b="1">
                      <a:latin typeface="+mn-ea"/>
                      <a:ea typeface="+mn-ea"/>
                    </a:rPr>
                    <a:t>ε,a</a:t>
                  </a:r>
                </a:p>
                <a:p>
                  <a:pPr algn="ctr" eaLnBrk="0" hangingPunct="0"/>
                  <a:endParaRPr lang="en-US" altLang="zh-CN" sz="2000" b="1">
                    <a:latin typeface="+mn-ea"/>
                    <a:ea typeface="+mn-ea"/>
                  </a:endParaRPr>
                </a:p>
              </p:txBody>
            </p:sp>
            <p:sp>
              <p:nvSpPr>
                <p:cNvPr id="148" name="Rectangle 366"/>
                <p:cNvSpPr>
                  <a:spLocks noChangeArrowheads="1"/>
                </p:cNvSpPr>
                <p:nvPr/>
              </p:nvSpPr>
              <p:spPr bwMode="auto">
                <a:xfrm>
                  <a:off x="818" y="768"/>
                  <a:ext cx="355"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132" name="Group 369"/>
              <p:cNvGrpSpPr>
                <a:grpSpLocks/>
              </p:cNvGrpSpPr>
              <p:nvPr/>
            </p:nvGrpSpPr>
            <p:grpSpPr bwMode="auto">
              <a:xfrm>
                <a:off x="1173" y="768"/>
                <a:ext cx="450" cy="480"/>
                <a:chOff x="1173" y="768"/>
                <a:chExt cx="450" cy="480"/>
              </a:xfrm>
            </p:grpSpPr>
            <p:sp>
              <p:nvSpPr>
                <p:cNvPr id="145" name="Rectangle 339"/>
                <p:cNvSpPr>
                  <a:spLocks noChangeArrowheads="1"/>
                </p:cNvSpPr>
                <p:nvPr/>
              </p:nvSpPr>
              <p:spPr bwMode="auto">
                <a:xfrm>
                  <a:off x="1216" y="768"/>
                  <a:ext cx="364" cy="480"/>
                </a:xfrm>
                <a:prstGeom prst="rect">
                  <a:avLst/>
                </a:prstGeom>
                <a:noFill/>
                <a:ln w="9525">
                  <a:noFill/>
                  <a:miter lim="800000"/>
                  <a:headEnd/>
                  <a:tailEnd/>
                </a:ln>
              </p:spPr>
              <p:txBody>
                <a:bodyPr/>
                <a:lstStyle/>
                <a:p>
                  <a:pPr algn="ctr"/>
                  <a:r>
                    <a:rPr lang="en-US" altLang="zh-CN" sz="2000" b="1">
                      <a:latin typeface="+mn-ea"/>
                      <a:ea typeface="+mn-ea"/>
                    </a:rPr>
                    <a:t>b,a,c</a:t>
                  </a:r>
                </a:p>
                <a:p>
                  <a:pPr algn="ctr" eaLnBrk="0" hangingPunct="0"/>
                  <a:endParaRPr lang="en-US" altLang="zh-CN" sz="2000" b="1">
                    <a:latin typeface="+mn-ea"/>
                    <a:ea typeface="+mn-ea"/>
                  </a:endParaRPr>
                </a:p>
              </p:txBody>
            </p:sp>
            <p:sp>
              <p:nvSpPr>
                <p:cNvPr id="146" name="Rectangle 368"/>
                <p:cNvSpPr>
                  <a:spLocks noChangeArrowheads="1"/>
                </p:cNvSpPr>
                <p:nvPr/>
              </p:nvSpPr>
              <p:spPr bwMode="auto">
                <a:xfrm>
                  <a:off x="1173" y="768"/>
                  <a:ext cx="450"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133" name="Group 371"/>
              <p:cNvGrpSpPr>
                <a:grpSpLocks/>
              </p:cNvGrpSpPr>
              <p:nvPr/>
            </p:nvGrpSpPr>
            <p:grpSpPr bwMode="auto">
              <a:xfrm>
                <a:off x="1623" y="768"/>
                <a:ext cx="372" cy="480"/>
                <a:chOff x="1623" y="768"/>
                <a:chExt cx="372" cy="480"/>
              </a:xfrm>
            </p:grpSpPr>
            <p:sp>
              <p:nvSpPr>
                <p:cNvPr id="143" name="Rectangle 340"/>
                <p:cNvSpPr>
                  <a:spLocks noChangeArrowheads="1"/>
                </p:cNvSpPr>
                <p:nvPr/>
              </p:nvSpPr>
              <p:spPr bwMode="auto">
                <a:xfrm>
                  <a:off x="1666" y="768"/>
                  <a:ext cx="286" cy="480"/>
                </a:xfrm>
                <a:prstGeom prst="rect">
                  <a:avLst/>
                </a:prstGeom>
                <a:noFill/>
                <a:ln w="9525">
                  <a:noFill/>
                  <a:miter lim="800000"/>
                  <a:headEnd/>
                  <a:tailEnd/>
                </a:ln>
              </p:spPr>
              <p:txBody>
                <a:bodyPr/>
                <a:lstStyle/>
                <a:p>
                  <a:pPr algn="ctr"/>
                  <a:r>
                    <a:rPr lang="en-US" altLang="zh-CN" sz="2000" b="1">
                      <a:latin typeface="+mn-ea"/>
                      <a:ea typeface="+mn-ea"/>
                    </a:rPr>
                    <a:t>a,c</a:t>
                  </a:r>
                </a:p>
                <a:p>
                  <a:pPr algn="ctr" eaLnBrk="0" hangingPunct="0"/>
                  <a:endParaRPr lang="en-US" altLang="zh-CN" sz="2000" b="1">
                    <a:latin typeface="+mn-ea"/>
                    <a:ea typeface="+mn-ea"/>
                  </a:endParaRPr>
                </a:p>
              </p:txBody>
            </p:sp>
            <p:sp>
              <p:nvSpPr>
                <p:cNvPr id="144" name="Rectangle 370"/>
                <p:cNvSpPr>
                  <a:spLocks noChangeArrowheads="1"/>
                </p:cNvSpPr>
                <p:nvPr/>
              </p:nvSpPr>
              <p:spPr bwMode="auto">
                <a:xfrm>
                  <a:off x="1623" y="768"/>
                  <a:ext cx="372"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134" name="Group 373"/>
              <p:cNvGrpSpPr>
                <a:grpSpLocks/>
              </p:cNvGrpSpPr>
              <p:nvPr/>
            </p:nvGrpSpPr>
            <p:grpSpPr bwMode="auto">
              <a:xfrm>
                <a:off x="1995" y="768"/>
                <a:ext cx="291" cy="480"/>
                <a:chOff x="1995" y="768"/>
                <a:chExt cx="291" cy="480"/>
              </a:xfrm>
            </p:grpSpPr>
            <p:sp>
              <p:nvSpPr>
                <p:cNvPr id="141" name="Rectangle 341"/>
                <p:cNvSpPr>
                  <a:spLocks noChangeArrowheads="1"/>
                </p:cNvSpPr>
                <p:nvPr/>
              </p:nvSpPr>
              <p:spPr bwMode="auto">
                <a:xfrm>
                  <a:off x="2038" y="768"/>
                  <a:ext cx="205" cy="480"/>
                </a:xfrm>
                <a:prstGeom prst="rect">
                  <a:avLst/>
                </a:prstGeom>
                <a:noFill/>
                <a:ln w="9525">
                  <a:noFill/>
                  <a:miter lim="800000"/>
                  <a:headEnd/>
                  <a:tailEnd/>
                </a:ln>
              </p:spPr>
              <p:txBody>
                <a:bodyPr/>
                <a:lstStyle/>
                <a:p>
                  <a:pPr algn="ctr"/>
                  <a:r>
                    <a:rPr lang="en-US" altLang="zh-CN" sz="2000" b="1">
                      <a:latin typeface="+mn-ea"/>
                      <a:ea typeface="+mn-ea"/>
                    </a:rPr>
                    <a:t>a</a:t>
                  </a:r>
                </a:p>
                <a:p>
                  <a:pPr algn="ctr" eaLnBrk="0" hangingPunct="0"/>
                  <a:endParaRPr lang="en-US" altLang="zh-CN" sz="2000" b="1">
                    <a:latin typeface="+mn-ea"/>
                    <a:ea typeface="+mn-ea"/>
                  </a:endParaRPr>
                </a:p>
              </p:txBody>
            </p:sp>
            <p:sp>
              <p:nvSpPr>
                <p:cNvPr id="142" name="Rectangle 372"/>
                <p:cNvSpPr>
                  <a:spLocks noChangeArrowheads="1"/>
                </p:cNvSpPr>
                <p:nvPr/>
              </p:nvSpPr>
              <p:spPr bwMode="auto">
                <a:xfrm>
                  <a:off x="1995" y="768"/>
                  <a:ext cx="291"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135" name="Group 375"/>
              <p:cNvGrpSpPr>
                <a:grpSpLocks/>
              </p:cNvGrpSpPr>
              <p:nvPr/>
            </p:nvGrpSpPr>
            <p:grpSpPr bwMode="auto">
              <a:xfrm>
                <a:off x="2286" y="768"/>
                <a:ext cx="291" cy="480"/>
                <a:chOff x="2286" y="768"/>
                <a:chExt cx="291" cy="480"/>
              </a:xfrm>
            </p:grpSpPr>
            <p:sp>
              <p:nvSpPr>
                <p:cNvPr id="139" name="Rectangle 342"/>
                <p:cNvSpPr>
                  <a:spLocks noChangeArrowheads="1"/>
                </p:cNvSpPr>
                <p:nvPr/>
              </p:nvSpPr>
              <p:spPr bwMode="auto">
                <a:xfrm>
                  <a:off x="2329" y="768"/>
                  <a:ext cx="205" cy="480"/>
                </a:xfrm>
                <a:prstGeom prst="rect">
                  <a:avLst/>
                </a:prstGeom>
                <a:noFill/>
                <a:ln w="9525">
                  <a:noFill/>
                  <a:miter lim="800000"/>
                  <a:headEnd/>
                  <a:tailEnd/>
                </a:ln>
              </p:spPr>
              <p:txBody>
                <a:bodyPr/>
                <a:lstStyle/>
                <a:p>
                  <a:pPr algn="ctr"/>
                  <a:r>
                    <a:rPr lang="en-US" altLang="zh-CN" sz="2000" b="1">
                      <a:latin typeface="+mn-ea"/>
                      <a:ea typeface="+mn-ea"/>
                    </a:rPr>
                    <a:t>b</a:t>
                  </a:r>
                </a:p>
                <a:p>
                  <a:pPr algn="ctr" eaLnBrk="0" hangingPunct="0"/>
                  <a:endParaRPr lang="en-US" altLang="zh-CN" sz="2000" b="1">
                    <a:latin typeface="+mn-ea"/>
                    <a:ea typeface="+mn-ea"/>
                  </a:endParaRPr>
                </a:p>
              </p:txBody>
            </p:sp>
            <p:sp>
              <p:nvSpPr>
                <p:cNvPr id="140" name="Rectangle 374"/>
                <p:cNvSpPr>
                  <a:spLocks noChangeArrowheads="1"/>
                </p:cNvSpPr>
                <p:nvPr/>
              </p:nvSpPr>
              <p:spPr bwMode="auto">
                <a:xfrm>
                  <a:off x="2286" y="768"/>
                  <a:ext cx="291"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nvGrpSpPr>
              <p:cNvPr id="136" name="Group 377"/>
              <p:cNvGrpSpPr>
                <a:grpSpLocks/>
              </p:cNvGrpSpPr>
              <p:nvPr/>
            </p:nvGrpSpPr>
            <p:grpSpPr bwMode="auto">
              <a:xfrm>
                <a:off x="2577" y="768"/>
                <a:ext cx="291" cy="480"/>
                <a:chOff x="2577" y="768"/>
                <a:chExt cx="291" cy="480"/>
              </a:xfrm>
            </p:grpSpPr>
            <p:sp>
              <p:nvSpPr>
                <p:cNvPr id="137" name="Rectangle 343"/>
                <p:cNvSpPr>
                  <a:spLocks noChangeArrowheads="1"/>
                </p:cNvSpPr>
                <p:nvPr/>
              </p:nvSpPr>
              <p:spPr bwMode="auto">
                <a:xfrm>
                  <a:off x="2620" y="768"/>
                  <a:ext cx="205" cy="480"/>
                </a:xfrm>
                <a:prstGeom prst="rect">
                  <a:avLst/>
                </a:prstGeom>
                <a:noFill/>
                <a:ln w="9525">
                  <a:noFill/>
                  <a:miter lim="800000"/>
                  <a:headEnd/>
                  <a:tailEnd/>
                </a:ln>
              </p:spPr>
              <p:txBody>
                <a:bodyPr/>
                <a:lstStyle/>
                <a:p>
                  <a:pPr algn="ctr"/>
                  <a:r>
                    <a:rPr lang="en-US" altLang="zh-CN" sz="2000" b="1">
                      <a:latin typeface="+mn-ea"/>
                      <a:ea typeface="+mn-ea"/>
                    </a:rPr>
                    <a:t>c</a:t>
                  </a:r>
                </a:p>
                <a:p>
                  <a:pPr algn="ctr" eaLnBrk="0" hangingPunct="0"/>
                  <a:endParaRPr lang="en-US" altLang="zh-CN" sz="2000" b="1">
                    <a:latin typeface="+mn-ea"/>
                    <a:ea typeface="+mn-ea"/>
                  </a:endParaRPr>
                </a:p>
              </p:txBody>
            </p:sp>
            <p:sp>
              <p:nvSpPr>
                <p:cNvPr id="138" name="Rectangle 376"/>
                <p:cNvSpPr>
                  <a:spLocks noChangeArrowheads="1"/>
                </p:cNvSpPr>
                <p:nvPr/>
              </p:nvSpPr>
              <p:spPr bwMode="auto">
                <a:xfrm>
                  <a:off x="2577" y="768"/>
                  <a:ext cx="291" cy="480"/>
                </a:xfrm>
                <a:prstGeom prst="rect">
                  <a:avLst/>
                </a:prstGeom>
                <a:noFill/>
                <a:ln w="7">
                  <a:solidFill>
                    <a:srgbClr val="A0A0A0"/>
                  </a:solidFill>
                  <a:miter lim="800000"/>
                  <a:headEnd/>
                  <a:tailEnd/>
                </a:ln>
              </p:spPr>
              <p:txBody>
                <a:bodyPr wrap="none"/>
                <a:lstStyle/>
                <a:p>
                  <a:endParaRPr lang="zh-CN" altLang="en-US" b="1">
                    <a:latin typeface="+mn-ea"/>
                    <a:ea typeface="+mn-ea"/>
                  </a:endParaRPr>
                </a:p>
              </p:txBody>
            </p:sp>
          </p:grpSp>
        </p:grpSp>
        <p:sp>
          <p:nvSpPr>
            <p:cNvPr id="119" name="Rectangle 379"/>
            <p:cNvSpPr>
              <a:spLocks noChangeArrowheads="1"/>
            </p:cNvSpPr>
            <p:nvPr/>
          </p:nvSpPr>
          <p:spPr bwMode="auto">
            <a:xfrm>
              <a:off x="-2" y="-2"/>
              <a:ext cx="2872" cy="1252"/>
            </a:xfrm>
            <a:prstGeom prst="rect">
              <a:avLst/>
            </a:prstGeom>
            <a:noFill/>
            <a:ln w="6350">
              <a:solidFill>
                <a:srgbClr val="A0A0A0"/>
              </a:solidFill>
              <a:miter lim="800000"/>
              <a:headEnd/>
              <a:tailEnd/>
            </a:ln>
          </p:spPr>
          <p:txBody>
            <a:bodyPr wrap="none"/>
            <a:lstStyle/>
            <a:p>
              <a:endParaRPr lang="zh-CN" altLang="en-US" b="1">
                <a:latin typeface="+mn-ea"/>
                <a:ea typeface="+mn-ea"/>
              </a:endParaRPr>
            </a:p>
          </p:txBody>
        </p:sp>
      </p:grpSp>
      <p:sp>
        <p:nvSpPr>
          <p:cNvPr id="171" name="Rectangle 293"/>
          <p:cNvSpPr>
            <a:spLocks noChangeArrowheads="1"/>
          </p:cNvSpPr>
          <p:nvPr/>
        </p:nvSpPr>
        <p:spPr bwMode="auto">
          <a:xfrm>
            <a:off x="3243229" y="3962400"/>
            <a:ext cx="414371" cy="381791"/>
          </a:xfrm>
          <a:prstGeom prst="rect">
            <a:avLst/>
          </a:prstGeom>
          <a:noFill/>
          <a:ln w="9525">
            <a:noFill/>
            <a:miter lim="800000"/>
            <a:headEnd/>
            <a:tailEnd/>
          </a:ln>
        </p:spPr>
        <p:txBody>
          <a:bodyPr/>
          <a:lstStyle/>
          <a:p>
            <a:pPr algn="just"/>
            <a:r>
              <a:rPr lang="en-US" altLang="zh-CN" b="1" dirty="0">
                <a:latin typeface="Times New Roman" pitchFamily="18" charset="0"/>
              </a:rPr>
              <a:t>#</a:t>
            </a:r>
          </a:p>
          <a:p>
            <a:pPr algn="just" eaLnBrk="0" hangingPunct="0"/>
            <a:endParaRPr lang="en-US" altLang="zh-CN" b="1" dirty="0">
              <a:latin typeface="Times New Roman" pitchFamily="18" charset="0"/>
            </a:endParaRPr>
          </a:p>
        </p:txBody>
      </p:sp>
      <p:sp>
        <p:nvSpPr>
          <p:cNvPr id="172" name="Rectangle 293"/>
          <p:cNvSpPr>
            <a:spLocks noChangeArrowheads="1"/>
          </p:cNvSpPr>
          <p:nvPr/>
        </p:nvSpPr>
        <p:spPr bwMode="auto">
          <a:xfrm>
            <a:off x="4953000" y="3962400"/>
            <a:ext cx="414371" cy="381791"/>
          </a:xfrm>
          <a:prstGeom prst="rect">
            <a:avLst/>
          </a:prstGeom>
          <a:noFill/>
          <a:ln w="9525">
            <a:noFill/>
            <a:miter lim="800000"/>
            <a:headEnd/>
            <a:tailEnd/>
          </a:ln>
        </p:spPr>
        <p:txBody>
          <a:bodyPr/>
          <a:lstStyle/>
          <a:p>
            <a:pPr algn="just"/>
            <a:r>
              <a:rPr lang="en-US" altLang="zh-CN" b="1" dirty="0">
                <a:latin typeface="Times New Roman" pitchFamily="18" charset="0"/>
              </a:rPr>
              <a:t>#</a:t>
            </a:r>
          </a:p>
          <a:p>
            <a:pPr algn="just" eaLnBrk="0" hangingPunct="0"/>
            <a:endParaRPr lang="en-US" altLang="zh-CN" b="1" dirty="0">
              <a:latin typeface="Times New Roman" pitchFamily="18" charset="0"/>
            </a:endParaRPr>
          </a:p>
        </p:txBody>
      </p:sp>
      <p:sp>
        <p:nvSpPr>
          <p:cNvPr id="173" name="Rectangle 293"/>
          <p:cNvSpPr>
            <a:spLocks noChangeArrowheads="1"/>
          </p:cNvSpPr>
          <p:nvPr/>
        </p:nvSpPr>
        <p:spPr bwMode="auto">
          <a:xfrm>
            <a:off x="6138829" y="3962400"/>
            <a:ext cx="414371" cy="381791"/>
          </a:xfrm>
          <a:prstGeom prst="rect">
            <a:avLst/>
          </a:prstGeom>
          <a:noFill/>
          <a:ln w="9525">
            <a:noFill/>
            <a:miter lim="800000"/>
            <a:headEnd/>
            <a:tailEnd/>
          </a:ln>
        </p:spPr>
        <p:txBody>
          <a:bodyPr/>
          <a:lstStyle/>
          <a:p>
            <a:pPr algn="just"/>
            <a:r>
              <a:rPr lang="en-US" altLang="zh-CN" b="1" dirty="0">
                <a:latin typeface="Times New Roman" pitchFamily="18" charset="0"/>
              </a:rPr>
              <a:t>#</a:t>
            </a:r>
          </a:p>
          <a:p>
            <a:pPr algn="just" eaLnBrk="0" hangingPunct="0"/>
            <a:endParaRPr lang="en-US" altLang="zh-CN" b="1" dirty="0">
              <a:latin typeface="Times New Roman" pitchFamily="18" charset="0"/>
            </a:endParaRPr>
          </a:p>
        </p:txBody>
      </p:sp>
      <p:sp>
        <p:nvSpPr>
          <p:cNvPr id="174" name="矩形 173"/>
          <p:cNvSpPr/>
          <p:nvPr/>
        </p:nvSpPr>
        <p:spPr>
          <a:xfrm>
            <a:off x="7714201" y="3124200"/>
            <a:ext cx="896399" cy="430887"/>
          </a:xfrm>
          <a:prstGeom prst="rect">
            <a:avLst/>
          </a:prstGeom>
        </p:spPr>
        <p:txBody>
          <a:bodyPr wrap="none">
            <a:spAutoFit/>
          </a:bodyPr>
          <a:lstStyle/>
          <a:p>
            <a:r>
              <a:rPr lang="en-US" altLang="zh-CN" sz="2200" b="1" dirty="0">
                <a:latin typeface="+mn-ea"/>
              </a:rPr>
              <a:t>S→AB</a:t>
            </a:r>
            <a:endParaRPr lang="zh-CN" altLang="en-US" sz="2200" dirty="0"/>
          </a:p>
        </p:txBody>
      </p:sp>
      <p:sp>
        <p:nvSpPr>
          <p:cNvPr id="175" name="矩形 174"/>
          <p:cNvSpPr/>
          <p:nvPr/>
        </p:nvSpPr>
        <p:spPr>
          <a:xfrm>
            <a:off x="7696200" y="3124200"/>
            <a:ext cx="896399" cy="430887"/>
          </a:xfrm>
          <a:prstGeom prst="rect">
            <a:avLst/>
          </a:prstGeom>
        </p:spPr>
        <p:txBody>
          <a:bodyPr wrap="none">
            <a:spAutoFit/>
          </a:bodyPr>
          <a:lstStyle/>
          <a:p>
            <a:r>
              <a:rPr lang="en-US" altLang="zh-CN" sz="2200" b="1" dirty="0">
                <a:latin typeface="+mn-ea"/>
              </a:rPr>
              <a:t>C→AD</a:t>
            </a:r>
            <a:endParaRPr lang="zh-CN" altLang="en-US" sz="2200" dirty="0"/>
          </a:p>
        </p:txBody>
      </p:sp>
      <p:sp>
        <p:nvSpPr>
          <p:cNvPr id="176" name="矩形 175"/>
          <p:cNvSpPr/>
          <p:nvPr/>
        </p:nvSpPr>
        <p:spPr>
          <a:xfrm>
            <a:off x="7696200" y="3124200"/>
            <a:ext cx="896399" cy="430887"/>
          </a:xfrm>
          <a:prstGeom prst="rect">
            <a:avLst/>
          </a:prstGeom>
        </p:spPr>
        <p:txBody>
          <a:bodyPr wrap="none">
            <a:spAutoFit/>
          </a:bodyPr>
          <a:lstStyle/>
          <a:p>
            <a:r>
              <a:rPr lang="en-US" altLang="zh-CN" sz="2200" b="1" dirty="0">
                <a:latin typeface="+mn-ea"/>
              </a:rPr>
              <a:t>S→AB</a:t>
            </a:r>
            <a:endParaRPr lang="zh-CN" altLang="en-US" sz="2200" dirty="0"/>
          </a:p>
        </p:txBody>
      </p:sp>
      <p:sp>
        <p:nvSpPr>
          <p:cNvPr id="177" name="矩形 176"/>
          <p:cNvSpPr/>
          <p:nvPr/>
        </p:nvSpPr>
        <p:spPr>
          <a:xfrm>
            <a:off x="7696200" y="3124200"/>
            <a:ext cx="896399" cy="430887"/>
          </a:xfrm>
          <a:prstGeom prst="rect">
            <a:avLst/>
          </a:prstGeom>
        </p:spPr>
        <p:txBody>
          <a:bodyPr wrap="none">
            <a:spAutoFit/>
          </a:bodyPr>
          <a:lstStyle/>
          <a:p>
            <a:r>
              <a:rPr lang="en-US" altLang="zh-CN" sz="2200" b="1" dirty="0" err="1">
                <a:latin typeface="+mn-ea"/>
              </a:rPr>
              <a:t>S→bC</a:t>
            </a:r>
            <a:endParaRPr lang="zh-CN" altLang="en-US" sz="2200" dirty="0"/>
          </a:p>
        </p:txBody>
      </p:sp>
      <p:sp>
        <p:nvSpPr>
          <p:cNvPr id="178" name="矩形 177"/>
          <p:cNvSpPr/>
          <p:nvPr/>
        </p:nvSpPr>
        <p:spPr>
          <a:xfrm>
            <a:off x="7714201" y="3124200"/>
            <a:ext cx="896399" cy="430887"/>
          </a:xfrm>
          <a:prstGeom prst="rect">
            <a:avLst/>
          </a:prstGeom>
        </p:spPr>
        <p:txBody>
          <a:bodyPr wrap="none">
            <a:spAutoFit/>
          </a:bodyPr>
          <a:lstStyle/>
          <a:p>
            <a:r>
              <a:rPr lang="en-US" altLang="zh-CN" sz="2200" b="1" dirty="0" err="1">
                <a:latin typeface="+mn-ea"/>
              </a:rPr>
              <a:t>B→aD</a:t>
            </a:r>
            <a:endParaRPr lang="zh-CN" altLang="en-US" sz="2200" dirty="0"/>
          </a:p>
        </p:txBody>
      </p:sp>
      <p:sp>
        <p:nvSpPr>
          <p:cNvPr id="179" name="矩形 178"/>
          <p:cNvSpPr/>
          <p:nvPr/>
        </p:nvSpPr>
        <p:spPr>
          <a:xfrm>
            <a:off x="7714201" y="3124200"/>
            <a:ext cx="896399" cy="430887"/>
          </a:xfrm>
          <a:prstGeom prst="rect">
            <a:avLst/>
          </a:prstGeom>
        </p:spPr>
        <p:txBody>
          <a:bodyPr wrap="none">
            <a:spAutoFit/>
          </a:bodyPr>
          <a:lstStyle/>
          <a:p>
            <a:r>
              <a:rPr lang="en-US" altLang="zh-CN" sz="2200" b="1" dirty="0">
                <a:latin typeface="+mn-ea"/>
              </a:rPr>
              <a:t>C→AD</a:t>
            </a:r>
            <a:endParaRPr lang="zh-CN" altLang="en-US" sz="2200" dirty="0"/>
          </a:p>
        </p:txBody>
      </p:sp>
      <p:sp>
        <p:nvSpPr>
          <p:cNvPr id="180" name="矩形 179"/>
          <p:cNvSpPr/>
          <p:nvPr/>
        </p:nvSpPr>
        <p:spPr>
          <a:xfrm>
            <a:off x="7467600" y="3124200"/>
            <a:ext cx="1595309" cy="430887"/>
          </a:xfrm>
          <a:prstGeom prst="rect">
            <a:avLst/>
          </a:prstGeom>
        </p:spPr>
        <p:txBody>
          <a:bodyPr wrap="none">
            <a:spAutoFit/>
          </a:bodyPr>
          <a:lstStyle/>
          <a:p>
            <a:r>
              <a:rPr lang="zh-CN" altLang="en-US" sz="2200" b="1" dirty="0">
                <a:latin typeface="宋体" pitchFamily="2" charset="-122"/>
                <a:ea typeface="宋体" pitchFamily="2" charset="-122"/>
              </a:rPr>
              <a:t>重复无变化</a:t>
            </a:r>
            <a:endParaRPr lang="zh-CN" altLang="en-US" sz="2200" dirty="0">
              <a:latin typeface="宋体" pitchFamily="2" charset="-122"/>
              <a:ea typeface="宋体" pitchFamily="2"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10"/>
                                        </p:tgtEl>
                                        <p:attrNameLst>
                                          <p:attrName>style.visibility</p:attrName>
                                        </p:attrNameLst>
                                      </p:cBhvr>
                                      <p:to>
                                        <p:strVal val="visible"/>
                                      </p:to>
                                    </p:set>
                                    <p:animEffect transition="in" filter="box(in)">
                                      <p:cBhvr>
                                        <p:cTn id="7" dur="500"/>
                                        <p:tgtEl>
                                          <p:spTgt spid="110"/>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1" nodeType="clickEffect">
                                  <p:stCondLst>
                                    <p:cond delay="0"/>
                                  </p:stCondLst>
                                  <p:childTnLst>
                                    <p:set>
                                      <p:cBhvr>
                                        <p:cTn id="11" dur="1" fill="hold">
                                          <p:stCondLst>
                                            <p:cond delay="0"/>
                                          </p:stCondLst>
                                        </p:cTn>
                                        <p:tgtEl>
                                          <p:spTgt spid="27657"/>
                                        </p:tgtEl>
                                        <p:attrNameLst>
                                          <p:attrName>style.visibility</p:attrName>
                                        </p:attrNameLst>
                                      </p:cBhvr>
                                      <p:to>
                                        <p:strVal val="visible"/>
                                      </p:to>
                                    </p:set>
                                    <p:animEffect transition="in" filter="box(in)">
                                      <p:cBhvr>
                                        <p:cTn id="12" dur="500"/>
                                        <p:tgtEl>
                                          <p:spTgt spid="27657"/>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xit" presetSubtype="16" fill="hold" grpId="0" nodeType="clickEffect">
                                  <p:stCondLst>
                                    <p:cond delay="0"/>
                                  </p:stCondLst>
                                  <p:childTnLst>
                                    <p:animEffect transition="out" filter="box(in)">
                                      <p:cBhvr>
                                        <p:cTn id="16" dur="500"/>
                                        <p:tgtEl>
                                          <p:spTgt spid="27657"/>
                                        </p:tgtEl>
                                      </p:cBhvr>
                                    </p:animEffect>
                                    <p:set>
                                      <p:cBhvr>
                                        <p:cTn id="17" dur="1" fill="hold">
                                          <p:stCondLst>
                                            <p:cond delay="499"/>
                                          </p:stCondLst>
                                        </p:cTn>
                                        <p:tgtEl>
                                          <p:spTgt spid="27657"/>
                                        </p:tgtEl>
                                        <p:attrNameLst>
                                          <p:attrName>style.visibility</p:attrName>
                                        </p:attrNameLst>
                                      </p:cBhvr>
                                      <p:to>
                                        <p:strVal val="hidden"/>
                                      </p:to>
                                    </p:set>
                                  </p:childTnLst>
                                </p:cTn>
                              </p:par>
                            </p:childTnLst>
                          </p:cTn>
                        </p:par>
                        <p:par>
                          <p:cTn id="18" fill="hold">
                            <p:stCondLst>
                              <p:cond delay="500"/>
                            </p:stCondLst>
                            <p:childTnLst>
                              <p:par>
                                <p:cTn id="19" presetID="4" presetClass="entr" presetSubtype="16" fill="hold" nodeType="afterEffect">
                                  <p:stCondLst>
                                    <p:cond delay="0"/>
                                  </p:stCondLst>
                                  <p:childTnLst>
                                    <p:set>
                                      <p:cBhvr>
                                        <p:cTn id="20" dur="1" fill="hold">
                                          <p:stCondLst>
                                            <p:cond delay="0"/>
                                          </p:stCondLst>
                                        </p:cTn>
                                        <p:tgtEl>
                                          <p:spTgt spid="117"/>
                                        </p:tgtEl>
                                        <p:attrNameLst>
                                          <p:attrName>style.visibility</p:attrName>
                                        </p:attrNameLst>
                                      </p:cBhvr>
                                      <p:to>
                                        <p:strVal val="visible"/>
                                      </p:to>
                                    </p:set>
                                    <p:animEffect transition="in" filter="box(in)">
                                      <p:cBhvr>
                                        <p:cTn id="21" dur="500"/>
                                        <p:tgtEl>
                                          <p:spTgt spid="117"/>
                                        </p:tgtEl>
                                      </p:cBhvr>
                                    </p:animEffect>
                                  </p:childTnLst>
                                </p:cTn>
                              </p:par>
                            </p:childTnLst>
                          </p:cTn>
                        </p:par>
                      </p:childTnLst>
                    </p:cTn>
                  </p:par>
                  <p:par>
                    <p:cTn id="22" fill="hold">
                      <p:stCondLst>
                        <p:cond delay="indefinite"/>
                      </p:stCondLst>
                      <p:childTnLst>
                        <p:par>
                          <p:cTn id="23" fill="hold">
                            <p:stCondLst>
                              <p:cond delay="0"/>
                            </p:stCondLst>
                            <p:childTnLst>
                              <p:par>
                                <p:cTn id="24" presetID="4" presetClass="entr" presetSubtype="16" fill="hold" grpId="0" nodeType="clickEffect">
                                  <p:stCondLst>
                                    <p:cond delay="0"/>
                                  </p:stCondLst>
                                  <p:childTnLst>
                                    <p:set>
                                      <p:cBhvr>
                                        <p:cTn id="25" dur="1" fill="hold">
                                          <p:stCondLst>
                                            <p:cond delay="0"/>
                                          </p:stCondLst>
                                        </p:cTn>
                                        <p:tgtEl>
                                          <p:spTgt spid="174"/>
                                        </p:tgtEl>
                                        <p:attrNameLst>
                                          <p:attrName>style.visibility</p:attrName>
                                        </p:attrNameLst>
                                      </p:cBhvr>
                                      <p:to>
                                        <p:strVal val="visible"/>
                                      </p:to>
                                    </p:set>
                                    <p:animEffect transition="in" filter="box(in)">
                                      <p:cBhvr>
                                        <p:cTn id="26" dur="500"/>
                                        <p:tgtEl>
                                          <p:spTgt spid="174"/>
                                        </p:tgtEl>
                                      </p:cBhvr>
                                    </p:animEffect>
                                  </p:childTnLst>
                                </p:cTn>
                              </p:par>
                            </p:childTnLst>
                          </p:cTn>
                        </p:par>
                      </p:childTnLst>
                    </p:cTn>
                  </p:par>
                  <p:par>
                    <p:cTn id="27" fill="hold">
                      <p:stCondLst>
                        <p:cond delay="indefinite"/>
                      </p:stCondLst>
                      <p:childTnLst>
                        <p:par>
                          <p:cTn id="28" fill="hold">
                            <p:stCondLst>
                              <p:cond delay="0"/>
                            </p:stCondLst>
                            <p:childTnLst>
                              <p:par>
                                <p:cTn id="29" presetID="4" presetClass="entr" presetSubtype="16" fill="hold" nodeType="clickEffect">
                                  <p:stCondLst>
                                    <p:cond delay="0"/>
                                  </p:stCondLst>
                                  <p:childTnLst>
                                    <p:set>
                                      <p:cBhvr>
                                        <p:cTn id="30" dur="1" fill="hold">
                                          <p:stCondLst>
                                            <p:cond delay="0"/>
                                          </p:stCondLst>
                                        </p:cTn>
                                        <p:tgtEl>
                                          <p:spTgt spid="112"/>
                                        </p:tgtEl>
                                        <p:attrNameLst>
                                          <p:attrName>style.visibility</p:attrName>
                                        </p:attrNameLst>
                                      </p:cBhvr>
                                      <p:to>
                                        <p:strVal val="visible"/>
                                      </p:to>
                                    </p:set>
                                    <p:animEffect transition="in" filter="box(in)">
                                      <p:cBhvr>
                                        <p:cTn id="31" dur="500"/>
                                        <p:tgtEl>
                                          <p:spTgt spid="112"/>
                                        </p:tgtEl>
                                      </p:cBhvr>
                                    </p:animEffect>
                                  </p:childTnLst>
                                </p:cTn>
                              </p:par>
                            </p:childTnLst>
                          </p:cTn>
                        </p:par>
                      </p:childTnLst>
                    </p:cTn>
                  </p:par>
                  <p:par>
                    <p:cTn id="32" fill="hold">
                      <p:stCondLst>
                        <p:cond delay="indefinite"/>
                      </p:stCondLst>
                      <p:childTnLst>
                        <p:par>
                          <p:cTn id="33" fill="hold">
                            <p:stCondLst>
                              <p:cond delay="0"/>
                            </p:stCondLst>
                            <p:childTnLst>
                              <p:par>
                                <p:cTn id="34" presetID="4" presetClass="exit" presetSubtype="16" fill="hold" grpId="1" nodeType="clickEffect">
                                  <p:stCondLst>
                                    <p:cond delay="0"/>
                                  </p:stCondLst>
                                  <p:childTnLst>
                                    <p:animEffect transition="out" filter="box(in)">
                                      <p:cBhvr>
                                        <p:cTn id="35" dur="500"/>
                                        <p:tgtEl>
                                          <p:spTgt spid="174"/>
                                        </p:tgtEl>
                                      </p:cBhvr>
                                    </p:animEffect>
                                    <p:set>
                                      <p:cBhvr>
                                        <p:cTn id="36" dur="1" fill="hold">
                                          <p:stCondLst>
                                            <p:cond delay="499"/>
                                          </p:stCondLst>
                                        </p:cTn>
                                        <p:tgtEl>
                                          <p:spTgt spid="174"/>
                                        </p:tgtEl>
                                        <p:attrNameLst>
                                          <p:attrName>style.visibility</p:attrName>
                                        </p:attrNameLst>
                                      </p:cBhvr>
                                      <p:to>
                                        <p:strVal val="hidden"/>
                                      </p:to>
                                    </p:set>
                                  </p:childTnLst>
                                </p:cTn>
                              </p:par>
                            </p:childTnLst>
                          </p:cTn>
                        </p:par>
                        <p:par>
                          <p:cTn id="37" fill="hold">
                            <p:stCondLst>
                              <p:cond delay="500"/>
                            </p:stCondLst>
                            <p:childTnLst>
                              <p:par>
                                <p:cTn id="38" presetID="4" presetClass="entr" presetSubtype="16" fill="hold" grpId="1" nodeType="afterEffect">
                                  <p:stCondLst>
                                    <p:cond delay="0"/>
                                  </p:stCondLst>
                                  <p:childTnLst>
                                    <p:set>
                                      <p:cBhvr>
                                        <p:cTn id="39" dur="1" fill="hold">
                                          <p:stCondLst>
                                            <p:cond delay="0"/>
                                          </p:stCondLst>
                                        </p:cTn>
                                        <p:tgtEl>
                                          <p:spTgt spid="175"/>
                                        </p:tgtEl>
                                        <p:attrNameLst>
                                          <p:attrName>style.visibility</p:attrName>
                                        </p:attrNameLst>
                                      </p:cBhvr>
                                      <p:to>
                                        <p:strVal val="visible"/>
                                      </p:to>
                                    </p:set>
                                    <p:animEffect transition="in" filter="box(in)">
                                      <p:cBhvr>
                                        <p:cTn id="40" dur="500"/>
                                        <p:tgtEl>
                                          <p:spTgt spid="175"/>
                                        </p:tgtEl>
                                      </p:cBhvr>
                                    </p:animEffect>
                                  </p:childTnLst>
                                </p:cTn>
                              </p:par>
                            </p:childTnLst>
                          </p:cTn>
                        </p:par>
                      </p:childTnLst>
                    </p:cTn>
                  </p:par>
                  <p:par>
                    <p:cTn id="41" fill="hold">
                      <p:stCondLst>
                        <p:cond delay="indefinite"/>
                      </p:stCondLst>
                      <p:childTnLst>
                        <p:par>
                          <p:cTn id="42" fill="hold">
                            <p:stCondLst>
                              <p:cond delay="0"/>
                            </p:stCondLst>
                            <p:childTnLst>
                              <p:par>
                                <p:cTn id="43" presetID="4" presetClass="entr" presetSubtype="16" fill="hold" grpId="0" nodeType="clickEffect">
                                  <p:stCondLst>
                                    <p:cond delay="0"/>
                                  </p:stCondLst>
                                  <p:childTnLst>
                                    <p:set>
                                      <p:cBhvr>
                                        <p:cTn id="44" dur="1" fill="hold">
                                          <p:stCondLst>
                                            <p:cond delay="0"/>
                                          </p:stCondLst>
                                        </p:cTn>
                                        <p:tgtEl>
                                          <p:spTgt spid="116"/>
                                        </p:tgtEl>
                                        <p:attrNameLst>
                                          <p:attrName>style.visibility</p:attrName>
                                        </p:attrNameLst>
                                      </p:cBhvr>
                                      <p:to>
                                        <p:strVal val="visible"/>
                                      </p:to>
                                    </p:set>
                                    <p:animEffect transition="in" filter="box(in)">
                                      <p:cBhvr>
                                        <p:cTn id="45" dur="500"/>
                                        <p:tgtEl>
                                          <p:spTgt spid="116"/>
                                        </p:tgtEl>
                                      </p:cBhvr>
                                    </p:animEffect>
                                  </p:childTnLst>
                                </p:cTn>
                              </p:par>
                            </p:childTnLst>
                          </p:cTn>
                        </p:par>
                      </p:childTnLst>
                    </p:cTn>
                  </p:par>
                  <p:par>
                    <p:cTn id="46" fill="hold">
                      <p:stCondLst>
                        <p:cond delay="indefinite"/>
                      </p:stCondLst>
                      <p:childTnLst>
                        <p:par>
                          <p:cTn id="47" fill="hold">
                            <p:stCondLst>
                              <p:cond delay="0"/>
                            </p:stCondLst>
                            <p:childTnLst>
                              <p:par>
                                <p:cTn id="48" presetID="4" presetClass="exit" presetSubtype="16" fill="hold" grpId="2" nodeType="clickEffect">
                                  <p:stCondLst>
                                    <p:cond delay="0"/>
                                  </p:stCondLst>
                                  <p:childTnLst>
                                    <p:animEffect transition="out" filter="box(in)">
                                      <p:cBhvr>
                                        <p:cTn id="49" dur="500"/>
                                        <p:tgtEl>
                                          <p:spTgt spid="175"/>
                                        </p:tgtEl>
                                      </p:cBhvr>
                                    </p:animEffect>
                                    <p:set>
                                      <p:cBhvr>
                                        <p:cTn id="50" dur="1" fill="hold">
                                          <p:stCondLst>
                                            <p:cond delay="499"/>
                                          </p:stCondLst>
                                        </p:cTn>
                                        <p:tgtEl>
                                          <p:spTgt spid="175"/>
                                        </p:tgtEl>
                                        <p:attrNameLst>
                                          <p:attrName>style.visibility</p:attrName>
                                        </p:attrNameLst>
                                      </p:cBhvr>
                                      <p:to>
                                        <p:strVal val="hidden"/>
                                      </p:to>
                                    </p:set>
                                  </p:childTnLst>
                                </p:cTn>
                              </p:par>
                            </p:childTnLst>
                          </p:cTn>
                        </p:par>
                        <p:par>
                          <p:cTn id="51" fill="hold">
                            <p:stCondLst>
                              <p:cond delay="500"/>
                            </p:stCondLst>
                            <p:childTnLst>
                              <p:par>
                                <p:cTn id="52" presetID="4" presetClass="entr" presetSubtype="16" fill="hold" grpId="2" nodeType="afterEffect">
                                  <p:stCondLst>
                                    <p:cond delay="0"/>
                                  </p:stCondLst>
                                  <p:childTnLst>
                                    <p:set>
                                      <p:cBhvr>
                                        <p:cTn id="53" dur="1" fill="hold">
                                          <p:stCondLst>
                                            <p:cond delay="0"/>
                                          </p:stCondLst>
                                        </p:cTn>
                                        <p:tgtEl>
                                          <p:spTgt spid="176"/>
                                        </p:tgtEl>
                                        <p:attrNameLst>
                                          <p:attrName>style.visibility</p:attrName>
                                        </p:attrNameLst>
                                      </p:cBhvr>
                                      <p:to>
                                        <p:strVal val="visible"/>
                                      </p:to>
                                    </p:set>
                                    <p:animEffect transition="in" filter="box(in)">
                                      <p:cBhvr>
                                        <p:cTn id="54" dur="500"/>
                                        <p:tgtEl>
                                          <p:spTgt spid="176"/>
                                        </p:tgtEl>
                                      </p:cBhvr>
                                    </p:animEffect>
                                  </p:childTnLst>
                                </p:cTn>
                              </p:par>
                            </p:childTnLst>
                          </p:cTn>
                        </p:par>
                      </p:childTnLst>
                    </p:cTn>
                  </p:par>
                  <p:par>
                    <p:cTn id="55" fill="hold">
                      <p:stCondLst>
                        <p:cond delay="indefinite"/>
                      </p:stCondLst>
                      <p:childTnLst>
                        <p:par>
                          <p:cTn id="56" fill="hold">
                            <p:stCondLst>
                              <p:cond delay="0"/>
                            </p:stCondLst>
                            <p:childTnLst>
                              <p:par>
                                <p:cTn id="57" presetID="4" presetClass="entr" presetSubtype="16" fill="hold" nodeType="clickEffect">
                                  <p:stCondLst>
                                    <p:cond delay="0"/>
                                  </p:stCondLst>
                                  <p:childTnLst>
                                    <p:set>
                                      <p:cBhvr>
                                        <p:cTn id="58" dur="1" fill="hold">
                                          <p:stCondLst>
                                            <p:cond delay="0"/>
                                          </p:stCondLst>
                                        </p:cTn>
                                        <p:tgtEl>
                                          <p:spTgt spid="111"/>
                                        </p:tgtEl>
                                        <p:attrNameLst>
                                          <p:attrName>style.visibility</p:attrName>
                                        </p:attrNameLst>
                                      </p:cBhvr>
                                      <p:to>
                                        <p:strVal val="visible"/>
                                      </p:to>
                                    </p:set>
                                    <p:animEffect transition="in" filter="box(in)">
                                      <p:cBhvr>
                                        <p:cTn id="59" dur="500"/>
                                        <p:tgtEl>
                                          <p:spTgt spid="111"/>
                                        </p:tgtEl>
                                      </p:cBhvr>
                                    </p:animEffect>
                                  </p:childTnLst>
                                </p:cTn>
                              </p:par>
                            </p:childTnLst>
                          </p:cTn>
                        </p:par>
                      </p:childTnLst>
                    </p:cTn>
                  </p:par>
                  <p:par>
                    <p:cTn id="60" fill="hold">
                      <p:stCondLst>
                        <p:cond delay="indefinite"/>
                      </p:stCondLst>
                      <p:childTnLst>
                        <p:par>
                          <p:cTn id="61" fill="hold">
                            <p:stCondLst>
                              <p:cond delay="0"/>
                            </p:stCondLst>
                            <p:childTnLst>
                              <p:par>
                                <p:cTn id="62" presetID="4" presetClass="entr" presetSubtype="16" fill="hold" grpId="0" nodeType="clickEffect">
                                  <p:stCondLst>
                                    <p:cond delay="0"/>
                                  </p:stCondLst>
                                  <p:childTnLst>
                                    <p:set>
                                      <p:cBhvr>
                                        <p:cTn id="63" dur="1" fill="hold">
                                          <p:stCondLst>
                                            <p:cond delay="0"/>
                                          </p:stCondLst>
                                        </p:cTn>
                                        <p:tgtEl>
                                          <p:spTgt spid="171"/>
                                        </p:tgtEl>
                                        <p:attrNameLst>
                                          <p:attrName>style.visibility</p:attrName>
                                        </p:attrNameLst>
                                      </p:cBhvr>
                                      <p:to>
                                        <p:strVal val="visible"/>
                                      </p:to>
                                    </p:set>
                                    <p:animEffect transition="in" filter="box(in)">
                                      <p:cBhvr>
                                        <p:cTn id="64" dur="500"/>
                                        <p:tgtEl>
                                          <p:spTgt spid="171"/>
                                        </p:tgtEl>
                                      </p:cBhvr>
                                    </p:animEffect>
                                  </p:childTnLst>
                                </p:cTn>
                              </p:par>
                            </p:childTnLst>
                          </p:cTn>
                        </p:par>
                      </p:childTnLst>
                    </p:cTn>
                  </p:par>
                  <p:par>
                    <p:cTn id="65" fill="hold">
                      <p:stCondLst>
                        <p:cond delay="indefinite"/>
                      </p:stCondLst>
                      <p:childTnLst>
                        <p:par>
                          <p:cTn id="66" fill="hold">
                            <p:stCondLst>
                              <p:cond delay="0"/>
                            </p:stCondLst>
                            <p:childTnLst>
                              <p:par>
                                <p:cTn id="67" presetID="4" presetClass="exit" presetSubtype="16" fill="hold" grpId="3" nodeType="clickEffect">
                                  <p:stCondLst>
                                    <p:cond delay="0"/>
                                  </p:stCondLst>
                                  <p:childTnLst>
                                    <p:animEffect transition="out" filter="box(in)">
                                      <p:cBhvr>
                                        <p:cTn id="68" dur="500"/>
                                        <p:tgtEl>
                                          <p:spTgt spid="176"/>
                                        </p:tgtEl>
                                      </p:cBhvr>
                                    </p:animEffect>
                                    <p:set>
                                      <p:cBhvr>
                                        <p:cTn id="69" dur="1" fill="hold">
                                          <p:stCondLst>
                                            <p:cond delay="499"/>
                                          </p:stCondLst>
                                        </p:cTn>
                                        <p:tgtEl>
                                          <p:spTgt spid="176"/>
                                        </p:tgtEl>
                                        <p:attrNameLst>
                                          <p:attrName>style.visibility</p:attrName>
                                        </p:attrNameLst>
                                      </p:cBhvr>
                                      <p:to>
                                        <p:strVal val="hidden"/>
                                      </p:to>
                                    </p:set>
                                  </p:childTnLst>
                                </p:cTn>
                              </p:par>
                            </p:childTnLst>
                          </p:cTn>
                        </p:par>
                        <p:par>
                          <p:cTn id="70" fill="hold">
                            <p:stCondLst>
                              <p:cond delay="500"/>
                            </p:stCondLst>
                            <p:childTnLst>
                              <p:par>
                                <p:cTn id="71" presetID="4" presetClass="entr" presetSubtype="16" fill="hold" grpId="3" nodeType="afterEffect">
                                  <p:stCondLst>
                                    <p:cond delay="0"/>
                                  </p:stCondLst>
                                  <p:childTnLst>
                                    <p:set>
                                      <p:cBhvr>
                                        <p:cTn id="72" dur="1" fill="hold">
                                          <p:stCondLst>
                                            <p:cond delay="0"/>
                                          </p:stCondLst>
                                        </p:cTn>
                                        <p:tgtEl>
                                          <p:spTgt spid="177"/>
                                        </p:tgtEl>
                                        <p:attrNameLst>
                                          <p:attrName>style.visibility</p:attrName>
                                        </p:attrNameLst>
                                      </p:cBhvr>
                                      <p:to>
                                        <p:strVal val="visible"/>
                                      </p:to>
                                    </p:set>
                                    <p:animEffect transition="in" filter="box(in)">
                                      <p:cBhvr>
                                        <p:cTn id="73" dur="500"/>
                                        <p:tgtEl>
                                          <p:spTgt spid="177"/>
                                        </p:tgtEl>
                                      </p:cBhvr>
                                    </p:animEffect>
                                  </p:childTnLst>
                                </p:cTn>
                              </p:par>
                            </p:childTnLst>
                          </p:cTn>
                        </p:par>
                      </p:childTnLst>
                    </p:cTn>
                  </p:par>
                  <p:par>
                    <p:cTn id="74" fill="hold">
                      <p:stCondLst>
                        <p:cond delay="indefinite"/>
                      </p:stCondLst>
                      <p:childTnLst>
                        <p:par>
                          <p:cTn id="75" fill="hold">
                            <p:stCondLst>
                              <p:cond delay="0"/>
                            </p:stCondLst>
                            <p:childTnLst>
                              <p:par>
                                <p:cTn id="76" presetID="4" presetClass="entr" presetSubtype="16" fill="hold" grpId="0" nodeType="clickEffect">
                                  <p:stCondLst>
                                    <p:cond delay="0"/>
                                  </p:stCondLst>
                                  <p:childTnLst>
                                    <p:set>
                                      <p:cBhvr>
                                        <p:cTn id="77" dur="1" fill="hold">
                                          <p:stCondLst>
                                            <p:cond delay="0"/>
                                          </p:stCondLst>
                                        </p:cTn>
                                        <p:tgtEl>
                                          <p:spTgt spid="172"/>
                                        </p:tgtEl>
                                        <p:attrNameLst>
                                          <p:attrName>style.visibility</p:attrName>
                                        </p:attrNameLst>
                                      </p:cBhvr>
                                      <p:to>
                                        <p:strVal val="visible"/>
                                      </p:to>
                                    </p:set>
                                    <p:animEffect transition="in" filter="box(in)">
                                      <p:cBhvr>
                                        <p:cTn id="78" dur="500"/>
                                        <p:tgtEl>
                                          <p:spTgt spid="172"/>
                                        </p:tgtEl>
                                      </p:cBhvr>
                                    </p:animEffect>
                                  </p:childTnLst>
                                </p:cTn>
                              </p:par>
                            </p:childTnLst>
                          </p:cTn>
                        </p:par>
                      </p:childTnLst>
                    </p:cTn>
                  </p:par>
                  <p:par>
                    <p:cTn id="79" fill="hold">
                      <p:stCondLst>
                        <p:cond delay="indefinite"/>
                      </p:stCondLst>
                      <p:childTnLst>
                        <p:par>
                          <p:cTn id="80" fill="hold">
                            <p:stCondLst>
                              <p:cond delay="0"/>
                            </p:stCondLst>
                            <p:childTnLst>
                              <p:par>
                                <p:cTn id="81" presetID="4" presetClass="exit" presetSubtype="16" fill="hold" grpId="4" nodeType="clickEffect">
                                  <p:stCondLst>
                                    <p:cond delay="0"/>
                                  </p:stCondLst>
                                  <p:childTnLst>
                                    <p:animEffect transition="out" filter="box(in)">
                                      <p:cBhvr>
                                        <p:cTn id="82" dur="500"/>
                                        <p:tgtEl>
                                          <p:spTgt spid="177"/>
                                        </p:tgtEl>
                                      </p:cBhvr>
                                    </p:animEffect>
                                    <p:set>
                                      <p:cBhvr>
                                        <p:cTn id="83" dur="1" fill="hold">
                                          <p:stCondLst>
                                            <p:cond delay="499"/>
                                          </p:stCondLst>
                                        </p:cTn>
                                        <p:tgtEl>
                                          <p:spTgt spid="177"/>
                                        </p:tgtEl>
                                        <p:attrNameLst>
                                          <p:attrName>style.visibility</p:attrName>
                                        </p:attrNameLst>
                                      </p:cBhvr>
                                      <p:to>
                                        <p:strVal val="hidden"/>
                                      </p:to>
                                    </p:set>
                                  </p:childTnLst>
                                </p:cTn>
                              </p:par>
                            </p:childTnLst>
                          </p:cTn>
                        </p:par>
                        <p:par>
                          <p:cTn id="84" fill="hold">
                            <p:stCondLst>
                              <p:cond delay="500"/>
                            </p:stCondLst>
                            <p:childTnLst>
                              <p:par>
                                <p:cTn id="85" presetID="4" presetClass="entr" presetSubtype="16" fill="hold" grpId="4" nodeType="afterEffect">
                                  <p:stCondLst>
                                    <p:cond delay="0"/>
                                  </p:stCondLst>
                                  <p:childTnLst>
                                    <p:set>
                                      <p:cBhvr>
                                        <p:cTn id="86" dur="1" fill="hold">
                                          <p:stCondLst>
                                            <p:cond delay="0"/>
                                          </p:stCondLst>
                                        </p:cTn>
                                        <p:tgtEl>
                                          <p:spTgt spid="178"/>
                                        </p:tgtEl>
                                        <p:attrNameLst>
                                          <p:attrName>style.visibility</p:attrName>
                                        </p:attrNameLst>
                                      </p:cBhvr>
                                      <p:to>
                                        <p:strVal val="visible"/>
                                      </p:to>
                                    </p:set>
                                    <p:animEffect transition="in" filter="box(in)">
                                      <p:cBhvr>
                                        <p:cTn id="87" dur="500"/>
                                        <p:tgtEl>
                                          <p:spTgt spid="178"/>
                                        </p:tgtEl>
                                      </p:cBhvr>
                                    </p:animEffect>
                                  </p:childTnLst>
                                </p:cTn>
                              </p:par>
                            </p:childTnLst>
                          </p:cTn>
                        </p:par>
                      </p:childTnLst>
                    </p:cTn>
                  </p:par>
                  <p:par>
                    <p:cTn id="88" fill="hold">
                      <p:stCondLst>
                        <p:cond delay="indefinite"/>
                      </p:stCondLst>
                      <p:childTnLst>
                        <p:par>
                          <p:cTn id="89" fill="hold">
                            <p:stCondLst>
                              <p:cond delay="0"/>
                            </p:stCondLst>
                            <p:childTnLst>
                              <p:par>
                                <p:cTn id="90" presetID="4" presetClass="entr" presetSubtype="16" fill="hold" grpId="0" nodeType="clickEffect">
                                  <p:stCondLst>
                                    <p:cond delay="0"/>
                                  </p:stCondLst>
                                  <p:childTnLst>
                                    <p:set>
                                      <p:cBhvr>
                                        <p:cTn id="91" dur="1" fill="hold">
                                          <p:stCondLst>
                                            <p:cond delay="0"/>
                                          </p:stCondLst>
                                        </p:cTn>
                                        <p:tgtEl>
                                          <p:spTgt spid="173"/>
                                        </p:tgtEl>
                                        <p:attrNameLst>
                                          <p:attrName>style.visibility</p:attrName>
                                        </p:attrNameLst>
                                      </p:cBhvr>
                                      <p:to>
                                        <p:strVal val="visible"/>
                                      </p:to>
                                    </p:set>
                                    <p:animEffect transition="in" filter="box(in)">
                                      <p:cBhvr>
                                        <p:cTn id="92" dur="500"/>
                                        <p:tgtEl>
                                          <p:spTgt spid="173"/>
                                        </p:tgtEl>
                                      </p:cBhvr>
                                    </p:animEffect>
                                  </p:childTnLst>
                                </p:cTn>
                              </p:par>
                            </p:childTnLst>
                          </p:cTn>
                        </p:par>
                      </p:childTnLst>
                    </p:cTn>
                  </p:par>
                  <p:par>
                    <p:cTn id="93" fill="hold">
                      <p:stCondLst>
                        <p:cond delay="indefinite"/>
                      </p:stCondLst>
                      <p:childTnLst>
                        <p:par>
                          <p:cTn id="94" fill="hold">
                            <p:stCondLst>
                              <p:cond delay="0"/>
                            </p:stCondLst>
                            <p:childTnLst>
                              <p:par>
                                <p:cTn id="95" presetID="4" presetClass="exit" presetSubtype="16" fill="hold" grpId="5" nodeType="clickEffect">
                                  <p:stCondLst>
                                    <p:cond delay="0"/>
                                  </p:stCondLst>
                                  <p:childTnLst>
                                    <p:animEffect transition="out" filter="box(in)">
                                      <p:cBhvr>
                                        <p:cTn id="96" dur="500"/>
                                        <p:tgtEl>
                                          <p:spTgt spid="178"/>
                                        </p:tgtEl>
                                      </p:cBhvr>
                                    </p:animEffect>
                                    <p:set>
                                      <p:cBhvr>
                                        <p:cTn id="97" dur="1" fill="hold">
                                          <p:stCondLst>
                                            <p:cond delay="499"/>
                                          </p:stCondLst>
                                        </p:cTn>
                                        <p:tgtEl>
                                          <p:spTgt spid="178"/>
                                        </p:tgtEl>
                                        <p:attrNameLst>
                                          <p:attrName>style.visibility</p:attrName>
                                        </p:attrNameLst>
                                      </p:cBhvr>
                                      <p:to>
                                        <p:strVal val="hidden"/>
                                      </p:to>
                                    </p:set>
                                  </p:childTnLst>
                                </p:cTn>
                              </p:par>
                            </p:childTnLst>
                          </p:cTn>
                        </p:par>
                        <p:par>
                          <p:cTn id="98" fill="hold">
                            <p:stCondLst>
                              <p:cond delay="500"/>
                            </p:stCondLst>
                            <p:childTnLst>
                              <p:par>
                                <p:cTn id="99" presetID="4" presetClass="entr" presetSubtype="16" fill="hold" grpId="0" nodeType="afterEffect">
                                  <p:stCondLst>
                                    <p:cond delay="0"/>
                                  </p:stCondLst>
                                  <p:childTnLst>
                                    <p:set>
                                      <p:cBhvr>
                                        <p:cTn id="100" dur="1" fill="hold">
                                          <p:stCondLst>
                                            <p:cond delay="0"/>
                                          </p:stCondLst>
                                        </p:cTn>
                                        <p:tgtEl>
                                          <p:spTgt spid="179"/>
                                        </p:tgtEl>
                                        <p:attrNameLst>
                                          <p:attrName>style.visibility</p:attrName>
                                        </p:attrNameLst>
                                      </p:cBhvr>
                                      <p:to>
                                        <p:strVal val="visible"/>
                                      </p:to>
                                    </p:set>
                                    <p:animEffect transition="in" filter="box(in)">
                                      <p:cBhvr>
                                        <p:cTn id="101" dur="500"/>
                                        <p:tgtEl>
                                          <p:spTgt spid="179"/>
                                        </p:tgtEl>
                                      </p:cBhvr>
                                    </p:animEffect>
                                  </p:childTnLst>
                                </p:cTn>
                              </p:par>
                            </p:childTnLst>
                          </p:cTn>
                        </p:par>
                      </p:childTnLst>
                    </p:cTn>
                  </p:par>
                  <p:par>
                    <p:cTn id="102" fill="hold">
                      <p:stCondLst>
                        <p:cond delay="indefinite"/>
                      </p:stCondLst>
                      <p:childTnLst>
                        <p:par>
                          <p:cTn id="103" fill="hold">
                            <p:stCondLst>
                              <p:cond delay="0"/>
                            </p:stCondLst>
                            <p:childTnLst>
                              <p:par>
                                <p:cTn id="104" presetID="4" presetClass="exit" presetSubtype="16" fill="hold" grpId="1" nodeType="clickEffect">
                                  <p:stCondLst>
                                    <p:cond delay="0"/>
                                  </p:stCondLst>
                                  <p:childTnLst>
                                    <p:animEffect transition="out" filter="box(in)">
                                      <p:cBhvr>
                                        <p:cTn id="105" dur="500"/>
                                        <p:tgtEl>
                                          <p:spTgt spid="179"/>
                                        </p:tgtEl>
                                      </p:cBhvr>
                                    </p:animEffect>
                                    <p:set>
                                      <p:cBhvr>
                                        <p:cTn id="106" dur="1" fill="hold">
                                          <p:stCondLst>
                                            <p:cond delay="499"/>
                                          </p:stCondLst>
                                        </p:cTn>
                                        <p:tgtEl>
                                          <p:spTgt spid="179"/>
                                        </p:tgtEl>
                                        <p:attrNameLst>
                                          <p:attrName>style.visibility</p:attrName>
                                        </p:attrNameLst>
                                      </p:cBhvr>
                                      <p:to>
                                        <p:strVal val="hidden"/>
                                      </p:to>
                                    </p:set>
                                  </p:childTnLst>
                                </p:cTn>
                              </p:par>
                            </p:childTnLst>
                          </p:cTn>
                        </p:par>
                        <p:par>
                          <p:cTn id="107" fill="hold">
                            <p:stCondLst>
                              <p:cond delay="500"/>
                            </p:stCondLst>
                            <p:childTnLst>
                              <p:par>
                                <p:cTn id="108" presetID="4" presetClass="entr" presetSubtype="16" fill="hold" grpId="4" nodeType="afterEffect">
                                  <p:stCondLst>
                                    <p:cond delay="0"/>
                                  </p:stCondLst>
                                  <p:childTnLst>
                                    <p:set>
                                      <p:cBhvr>
                                        <p:cTn id="109" dur="1" fill="hold">
                                          <p:stCondLst>
                                            <p:cond delay="0"/>
                                          </p:stCondLst>
                                        </p:cTn>
                                        <p:tgtEl>
                                          <p:spTgt spid="180"/>
                                        </p:tgtEl>
                                        <p:attrNameLst>
                                          <p:attrName>style.visibility</p:attrName>
                                        </p:attrNameLst>
                                      </p:cBhvr>
                                      <p:to>
                                        <p:strVal val="visible"/>
                                      </p:to>
                                    </p:set>
                                    <p:animEffect transition="in" filter="box(in)">
                                      <p:cBhvr>
                                        <p:cTn id="110" dur="500"/>
                                        <p:tgtEl>
                                          <p:spTgt spid="1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7" grpId="0"/>
      <p:bldP spid="27657" grpId="1"/>
      <p:bldP spid="110" grpId="0"/>
      <p:bldP spid="116" grpId="0"/>
      <p:bldP spid="171" grpId="0"/>
      <p:bldP spid="172" grpId="0"/>
      <p:bldP spid="173" grpId="0"/>
      <p:bldP spid="174" grpId="0"/>
      <p:bldP spid="174" grpId="1"/>
      <p:bldP spid="175" grpId="1"/>
      <p:bldP spid="175" grpId="2"/>
      <p:bldP spid="176" grpId="2"/>
      <p:bldP spid="176" grpId="3"/>
      <p:bldP spid="177" grpId="3"/>
      <p:bldP spid="177" grpId="4"/>
      <p:bldP spid="178" grpId="4"/>
      <p:bldP spid="178" grpId="5"/>
      <p:bldP spid="179" grpId="0"/>
      <p:bldP spid="179" grpId="1"/>
      <p:bldP spid="180" grpId="4"/>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灯片编号占位符 1"/>
          <p:cNvSpPr>
            <a:spLocks noGrp="1"/>
          </p:cNvSpPr>
          <p:nvPr>
            <p:ph type="sldNum" sz="quarter" idx="12"/>
          </p:nvPr>
        </p:nvSpPr>
        <p:spPr>
          <a:noFill/>
        </p:spPr>
        <p:txBody>
          <a:bodyPr/>
          <a:lstStyle/>
          <a:p>
            <a:fld id="{F5CCD0D2-28A3-46F5-BD0D-71ED80DE8C17}" type="slidenum">
              <a:rPr lang="en-US" altLang="zh-CN" smtClean="0">
                <a:ea typeface="宋体" charset="-122"/>
              </a:rPr>
              <a:pPr/>
              <a:t>23</a:t>
            </a:fld>
            <a:endParaRPr lang="en-US" altLang="zh-CN" dirty="0">
              <a:ea typeface="宋体" charset="-122"/>
            </a:endParaRPr>
          </a:p>
        </p:txBody>
      </p:sp>
      <p:sp>
        <p:nvSpPr>
          <p:cNvPr id="28676" name="Text Box 34"/>
          <p:cNvSpPr txBox="1">
            <a:spLocks noChangeArrowheads="1"/>
          </p:cNvSpPr>
          <p:nvPr/>
        </p:nvSpPr>
        <p:spPr bwMode="auto">
          <a:xfrm>
            <a:off x="381000" y="990600"/>
            <a:ext cx="3657600" cy="430887"/>
          </a:xfrm>
          <a:prstGeom prst="rect">
            <a:avLst/>
          </a:prstGeom>
          <a:noFill/>
          <a:ln w="9525">
            <a:noFill/>
            <a:miter lim="800000"/>
            <a:headEnd/>
            <a:tailEnd/>
          </a:ln>
        </p:spPr>
        <p:txBody>
          <a:bodyPr>
            <a:spAutoFit/>
          </a:bodyPr>
          <a:lstStyle/>
          <a:p>
            <a:pPr>
              <a:spcBef>
                <a:spcPct val="50000"/>
              </a:spcBef>
            </a:pPr>
            <a:r>
              <a:rPr lang="en-US" altLang="zh-CN" sz="2200" b="1" dirty="0">
                <a:latin typeface="+mn-ea"/>
                <a:ea typeface="+mn-ea"/>
              </a:rPr>
              <a:t>5.</a:t>
            </a:r>
            <a:r>
              <a:rPr lang="zh-CN" altLang="en-US" sz="2200" b="1" dirty="0">
                <a:latin typeface="+mn-ea"/>
                <a:ea typeface="+mn-ea"/>
              </a:rPr>
              <a:t>计算规则的</a:t>
            </a:r>
            <a:r>
              <a:rPr lang="en-US" altLang="zh-CN" sz="2200" b="1" dirty="0">
                <a:latin typeface="+mn-ea"/>
                <a:ea typeface="+mn-ea"/>
              </a:rPr>
              <a:t>SELECT</a:t>
            </a:r>
            <a:r>
              <a:rPr lang="zh-CN" altLang="en-US" sz="2200" b="1" dirty="0">
                <a:latin typeface="+mn-ea"/>
                <a:ea typeface="+mn-ea"/>
              </a:rPr>
              <a:t>集 </a:t>
            </a:r>
          </a:p>
        </p:txBody>
      </p:sp>
      <p:sp>
        <p:nvSpPr>
          <p:cNvPr id="28677" name="Text Box 35"/>
          <p:cNvSpPr txBox="1">
            <a:spLocks noChangeArrowheads="1"/>
          </p:cNvSpPr>
          <p:nvPr/>
        </p:nvSpPr>
        <p:spPr bwMode="auto">
          <a:xfrm>
            <a:off x="784225" y="1401901"/>
            <a:ext cx="7826375" cy="3170099"/>
          </a:xfrm>
          <a:prstGeom prst="rect">
            <a:avLst/>
          </a:prstGeom>
          <a:noFill/>
          <a:ln w="9525">
            <a:noFill/>
            <a:miter lim="800000"/>
            <a:headEnd/>
            <a:tailEnd/>
          </a:ln>
        </p:spPr>
        <p:txBody>
          <a:bodyPr wrap="square">
            <a:spAutoFit/>
          </a:bodyPr>
          <a:lstStyle/>
          <a:p>
            <a:pPr algn="l"/>
            <a:r>
              <a:rPr lang="en-US" altLang="zh-CN" sz="2000" b="1" dirty="0">
                <a:latin typeface="+mn-ea"/>
                <a:ea typeface="+mn-ea"/>
              </a:rPr>
              <a:t>SELECT(S→AB)</a:t>
            </a:r>
            <a:r>
              <a:rPr lang="zh-CN" altLang="en-US" sz="2000" b="1" dirty="0">
                <a:latin typeface="+mn-ea"/>
                <a:ea typeface="+mn-ea"/>
              </a:rPr>
              <a:t>＝</a:t>
            </a:r>
            <a:r>
              <a:rPr lang="en-US" altLang="zh-CN" sz="2000" b="1" dirty="0">
                <a:latin typeface="+mn-ea"/>
                <a:ea typeface="+mn-ea"/>
              </a:rPr>
              <a:t>(FIRST(AB)</a:t>
            </a:r>
            <a:r>
              <a:rPr lang="zh-CN" altLang="en-US" sz="2000" b="1" dirty="0">
                <a:latin typeface="+mn-ea"/>
                <a:ea typeface="+mn-ea"/>
              </a:rPr>
              <a:t>－</a:t>
            </a:r>
            <a:r>
              <a:rPr lang="en-US" altLang="zh-CN" sz="2000" b="1" dirty="0">
                <a:latin typeface="+mn-ea"/>
                <a:ea typeface="+mn-ea"/>
              </a:rPr>
              <a:t>{ε})∪FOLLOW(S)</a:t>
            </a:r>
            <a:r>
              <a:rPr lang="zh-CN" altLang="en-US" sz="2000" b="1" dirty="0">
                <a:latin typeface="+mn-ea"/>
                <a:ea typeface="+mn-ea"/>
              </a:rPr>
              <a:t>＝ </a:t>
            </a:r>
            <a:r>
              <a:rPr lang="en-US" altLang="zh-CN" sz="2000" b="1" dirty="0">
                <a:latin typeface="+mn-ea"/>
                <a:ea typeface="+mn-ea"/>
              </a:rPr>
              <a:t>{#,</a:t>
            </a:r>
            <a:r>
              <a:rPr lang="en-US" altLang="zh-CN" sz="2000" b="1" dirty="0" err="1">
                <a:latin typeface="+mn-ea"/>
                <a:ea typeface="+mn-ea"/>
              </a:rPr>
              <a:t>a,b</a:t>
            </a:r>
            <a:r>
              <a:rPr lang="en-US" altLang="zh-CN" sz="2000" b="1" dirty="0">
                <a:latin typeface="+mn-ea"/>
                <a:ea typeface="+mn-ea"/>
              </a:rPr>
              <a:t>}</a:t>
            </a:r>
          </a:p>
          <a:p>
            <a:pPr algn="l"/>
            <a:r>
              <a:rPr lang="en-US" altLang="zh-CN" sz="2000" b="1" dirty="0">
                <a:latin typeface="+mn-ea"/>
                <a:ea typeface="+mn-ea"/>
              </a:rPr>
              <a:t>SELECT(</a:t>
            </a:r>
            <a:r>
              <a:rPr lang="en-US" altLang="zh-CN" sz="2000" b="1" dirty="0" err="1">
                <a:latin typeface="+mn-ea"/>
                <a:ea typeface="+mn-ea"/>
              </a:rPr>
              <a:t>S→bC</a:t>
            </a:r>
            <a:r>
              <a:rPr lang="en-US" altLang="zh-CN" sz="2000" b="1" dirty="0">
                <a:latin typeface="+mn-ea"/>
                <a:ea typeface="+mn-ea"/>
              </a:rPr>
              <a:t>)</a:t>
            </a:r>
            <a:r>
              <a:rPr lang="zh-CN" altLang="en-US" sz="2000" b="1" dirty="0">
                <a:latin typeface="+mn-ea"/>
                <a:ea typeface="+mn-ea"/>
              </a:rPr>
              <a:t>＝ </a:t>
            </a:r>
            <a:r>
              <a:rPr lang="en-US" altLang="zh-CN" sz="2000" b="1" dirty="0">
                <a:latin typeface="+mn-ea"/>
                <a:ea typeface="+mn-ea"/>
              </a:rPr>
              <a:t>FIRST(</a:t>
            </a:r>
            <a:r>
              <a:rPr lang="en-US" altLang="zh-CN" sz="2000" b="1" dirty="0" err="1">
                <a:latin typeface="+mn-ea"/>
                <a:ea typeface="+mn-ea"/>
              </a:rPr>
              <a:t>bC</a:t>
            </a:r>
            <a:r>
              <a:rPr lang="en-US" altLang="zh-CN" sz="2000" b="1" dirty="0">
                <a:latin typeface="+mn-ea"/>
                <a:ea typeface="+mn-ea"/>
              </a:rPr>
              <a:t>)</a:t>
            </a:r>
            <a:r>
              <a:rPr lang="zh-CN" altLang="en-US" sz="2000" b="1" dirty="0">
                <a:latin typeface="+mn-ea"/>
                <a:ea typeface="+mn-ea"/>
              </a:rPr>
              <a:t>－</a:t>
            </a:r>
            <a:r>
              <a:rPr lang="en-US" altLang="zh-CN" sz="2000" b="1" dirty="0">
                <a:latin typeface="+mn-ea"/>
                <a:ea typeface="+mn-ea"/>
              </a:rPr>
              <a:t>{ε}</a:t>
            </a:r>
            <a:r>
              <a:rPr lang="zh-CN" altLang="en-US" sz="2000" b="1" dirty="0">
                <a:latin typeface="+mn-ea"/>
                <a:ea typeface="+mn-ea"/>
              </a:rPr>
              <a:t>＝</a:t>
            </a:r>
            <a:r>
              <a:rPr lang="en-US" altLang="zh-CN" sz="2000" b="1" dirty="0">
                <a:latin typeface="+mn-ea"/>
                <a:ea typeface="+mn-ea"/>
              </a:rPr>
              <a:t>{b}</a:t>
            </a:r>
          </a:p>
          <a:p>
            <a:pPr algn="l"/>
            <a:r>
              <a:rPr lang="en-US" altLang="zh-CN" sz="2000" b="1" dirty="0">
                <a:latin typeface="+mn-ea"/>
                <a:ea typeface="+mn-ea"/>
              </a:rPr>
              <a:t>SELECT(</a:t>
            </a:r>
            <a:r>
              <a:rPr lang="en-US" altLang="zh-CN" sz="2000" b="1" dirty="0" err="1">
                <a:latin typeface="+mn-ea"/>
                <a:ea typeface="+mn-ea"/>
              </a:rPr>
              <a:t>A→b</a:t>
            </a:r>
            <a:r>
              <a:rPr lang="en-US" altLang="zh-CN" sz="2000" b="1" dirty="0">
                <a:latin typeface="+mn-ea"/>
                <a:ea typeface="+mn-ea"/>
              </a:rPr>
              <a:t>) </a:t>
            </a:r>
            <a:r>
              <a:rPr lang="zh-CN" altLang="en-US" sz="2000" b="1" dirty="0">
                <a:latin typeface="+mn-ea"/>
                <a:ea typeface="+mn-ea"/>
              </a:rPr>
              <a:t>＝ </a:t>
            </a:r>
            <a:r>
              <a:rPr lang="en-US" altLang="zh-CN" sz="2000" b="1" dirty="0">
                <a:latin typeface="+mn-ea"/>
                <a:ea typeface="+mn-ea"/>
              </a:rPr>
              <a:t>FIRST(b)</a:t>
            </a:r>
            <a:r>
              <a:rPr lang="zh-CN" altLang="en-US" sz="2000" b="1" dirty="0">
                <a:latin typeface="+mn-ea"/>
                <a:ea typeface="+mn-ea"/>
              </a:rPr>
              <a:t>－</a:t>
            </a:r>
            <a:r>
              <a:rPr lang="en-US" altLang="zh-CN" sz="2000" b="1" dirty="0">
                <a:latin typeface="+mn-ea"/>
                <a:ea typeface="+mn-ea"/>
              </a:rPr>
              <a:t>{ε}</a:t>
            </a:r>
            <a:r>
              <a:rPr lang="zh-CN" altLang="en-US" sz="2000" b="1" dirty="0">
                <a:latin typeface="+mn-ea"/>
                <a:ea typeface="+mn-ea"/>
              </a:rPr>
              <a:t>＝</a:t>
            </a:r>
            <a:r>
              <a:rPr lang="en-US" altLang="zh-CN" sz="2000" b="1" dirty="0">
                <a:latin typeface="+mn-ea"/>
                <a:ea typeface="+mn-ea"/>
              </a:rPr>
              <a:t>{b}</a:t>
            </a:r>
          </a:p>
          <a:p>
            <a:pPr algn="l"/>
            <a:r>
              <a:rPr lang="en-US" altLang="zh-CN" sz="2000" b="1" dirty="0">
                <a:latin typeface="+mn-ea"/>
                <a:ea typeface="+mn-ea"/>
              </a:rPr>
              <a:t>SELECT(</a:t>
            </a:r>
            <a:r>
              <a:rPr lang="en-US" altLang="zh-CN" sz="2000" b="1" dirty="0" err="1">
                <a:latin typeface="+mn-ea"/>
                <a:ea typeface="+mn-ea"/>
              </a:rPr>
              <a:t>A→ε</a:t>
            </a:r>
            <a:r>
              <a:rPr lang="en-US" altLang="zh-CN" sz="2000" b="1" dirty="0">
                <a:latin typeface="+mn-ea"/>
                <a:ea typeface="+mn-ea"/>
              </a:rPr>
              <a:t>)</a:t>
            </a:r>
            <a:r>
              <a:rPr lang="zh-CN" altLang="en-US" sz="2000" b="1" dirty="0">
                <a:latin typeface="+mn-ea"/>
                <a:ea typeface="+mn-ea"/>
              </a:rPr>
              <a:t>＝</a:t>
            </a:r>
            <a:r>
              <a:rPr lang="en-US" altLang="zh-CN" sz="2000" b="1" dirty="0">
                <a:latin typeface="+mn-ea"/>
                <a:ea typeface="+mn-ea"/>
              </a:rPr>
              <a:t>(FIRST(ε)</a:t>
            </a:r>
            <a:r>
              <a:rPr lang="zh-CN" altLang="en-US" sz="2000" b="1" dirty="0">
                <a:latin typeface="+mn-ea"/>
                <a:ea typeface="+mn-ea"/>
              </a:rPr>
              <a:t>－</a:t>
            </a:r>
            <a:r>
              <a:rPr lang="en-US" altLang="zh-CN" sz="2000" b="1" dirty="0">
                <a:latin typeface="+mn-ea"/>
                <a:ea typeface="+mn-ea"/>
              </a:rPr>
              <a:t>{ε})∪FOLLOW(A)</a:t>
            </a:r>
            <a:r>
              <a:rPr lang="zh-CN" altLang="en-US" sz="2000" b="1" dirty="0">
                <a:latin typeface="+mn-ea"/>
                <a:ea typeface="+mn-ea"/>
              </a:rPr>
              <a:t>＝</a:t>
            </a:r>
            <a:r>
              <a:rPr lang="en-US" altLang="zh-CN" sz="2000" b="1" dirty="0">
                <a:latin typeface="+mn-ea"/>
                <a:ea typeface="+mn-ea"/>
              </a:rPr>
              <a:t>{#,</a:t>
            </a:r>
            <a:r>
              <a:rPr lang="en-US" altLang="zh-CN" sz="2000" b="1" dirty="0" err="1">
                <a:latin typeface="+mn-ea"/>
                <a:ea typeface="+mn-ea"/>
              </a:rPr>
              <a:t>a,c</a:t>
            </a:r>
            <a:r>
              <a:rPr lang="en-US" altLang="zh-CN" sz="2000" b="1" dirty="0">
                <a:latin typeface="+mn-ea"/>
                <a:ea typeface="+mn-ea"/>
              </a:rPr>
              <a:t>}</a:t>
            </a:r>
          </a:p>
          <a:p>
            <a:pPr algn="l"/>
            <a:r>
              <a:rPr lang="en-US" altLang="zh-CN" sz="2000" b="1" dirty="0">
                <a:latin typeface="+mn-ea"/>
                <a:ea typeface="+mn-ea"/>
              </a:rPr>
              <a:t>SELECT(</a:t>
            </a:r>
            <a:r>
              <a:rPr lang="en-US" altLang="zh-CN" sz="2000" b="1" dirty="0" err="1">
                <a:latin typeface="+mn-ea"/>
                <a:ea typeface="+mn-ea"/>
              </a:rPr>
              <a:t>B→aD</a:t>
            </a:r>
            <a:r>
              <a:rPr lang="en-US" altLang="zh-CN" sz="2000" b="1" dirty="0">
                <a:latin typeface="+mn-ea"/>
                <a:ea typeface="+mn-ea"/>
              </a:rPr>
              <a:t>)</a:t>
            </a:r>
            <a:r>
              <a:rPr lang="zh-CN" altLang="en-US" sz="2000" b="1" dirty="0">
                <a:latin typeface="+mn-ea"/>
                <a:ea typeface="+mn-ea"/>
              </a:rPr>
              <a:t>＝ </a:t>
            </a:r>
            <a:r>
              <a:rPr lang="en-US" altLang="zh-CN" sz="2000" b="1" dirty="0">
                <a:latin typeface="+mn-ea"/>
                <a:ea typeface="+mn-ea"/>
              </a:rPr>
              <a:t>FIRST(</a:t>
            </a:r>
            <a:r>
              <a:rPr lang="en-US" altLang="zh-CN" sz="2000" b="1" dirty="0" err="1">
                <a:latin typeface="+mn-ea"/>
                <a:ea typeface="+mn-ea"/>
              </a:rPr>
              <a:t>aD</a:t>
            </a:r>
            <a:r>
              <a:rPr lang="en-US" altLang="zh-CN" sz="2000" b="1" dirty="0">
                <a:latin typeface="+mn-ea"/>
                <a:ea typeface="+mn-ea"/>
              </a:rPr>
              <a:t>)</a:t>
            </a:r>
            <a:r>
              <a:rPr lang="zh-CN" altLang="en-US" sz="2000" b="1" dirty="0">
                <a:latin typeface="+mn-ea"/>
                <a:ea typeface="+mn-ea"/>
              </a:rPr>
              <a:t>－</a:t>
            </a:r>
            <a:r>
              <a:rPr lang="en-US" altLang="zh-CN" sz="2000" b="1" dirty="0">
                <a:latin typeface="+mn-ea"/>
                <a:ea typeface="+mn-ea"/>
              </a:rPr>
              <a:t>{ε}</a:t>
            </a:r>
            <a:r>
              <a:rPr lang="zh-CN" altLang="en-US" sz="2000" b="1" dirty="0">
                <a:latin typeface="+mn-ea"/>
                <a:ea typeface="+mn-ea"/>
              </a:rPr>
              <a:t>＝</a:t>
            </a:r>
            <a:r>
              <a:rPr lang="en-US" altLang="zh-CN" sz="2000" b="1" dirty="0">
                <a:latin typeface="+mn-ea"/>
                <a:ea typeface="+mn-ea"/>
              </a:rPr>
              <a:t>{a}</a:t>
            </a:r>
          </a:p>
          <a:p>
            <a:pPr algn="l"/>
            <a:r>
              <a:rPr lang="en-US" altLang="zh-CN" sz="2000" b="1" dirty="0">
                <a:latin typeface="+mn-ea"/>
                <a:ea typeface="+mn-ea"/>
              </a:rPr>
              <a:t>SELECT(</a:t>
            </a:r>
            <a:r>
              <a:rPr lang="en-US" altLang="zh-CN" sz="2000" b="1" dirty="0" err="1">
                <a:latin typeface="+mn-ea"/>
                <a:ea typeface="+mn-ea"/>
              </a:rPr>
              <a:t>B→ε</a:t>
            </a:r>
            <a:r>
              <a:rPr lang="en-US" altLang="zh-CN" sz="2000" b="1" dirty="0">
                <a:latin typeface="+mn-ea"/>
                <a:ea typeface="+mn-ea"/>
              </a:rPr>
              <a:t>)</a:t>
            </a:r>
            <a:r>
              <a:rPr lang="zh-CN" altLang="en-US" sz="2000" b="1" dirty="0">
                <a:latin typeface="+mn-ea"/>
                <a:ea typeface="+mn-ea"/>
              </a:rPr>
              <a:t>＝</a:t>
            </a:r>
            <a:r>
              <a:rPr lang="en-US" altLang="zh-CN" sz="2000" b="1" dirty="0">
                <a:latin typeface="+mn-ea"/>
                <a:ea typeface="+mn-ea"/>
              </a:rPr>
              <a:t>(FIRST(ε)</a:t>
            </a:r>
            <a:r>
              <a:rPr lang="zh-CN" altLang="en-US" sz="2000" b="1" dirty="0">
                <a:latin typeface="+mn-ea"/>
                <a:ea typeface="+mn-ea"/>
              </a:rPr>
              <a:t>－</a:t>
            </a:r>
            <a:r>
              <a:rPr lang="en-US" altLang="zh-CN" sz="2000" b="1" dirty="0">
                <a:latin typeface="+mn-ea"/>
                <a:ea typeface="+mn-ea"/>
              </a:rPr>
              <a:t>{ε})∪FOLLOW(B)</a:t>
            </a:r>
            <a:r>
              <a:rPr lang="zh-CN" altLang="en-US" sz="2000" b="1" dirty="0">
                <a:latin typeface="+mn-ea"/>
                <a:ea typeface="+mn-ea"/>
              </a:rPr>
              <a:t>＝</a:t>
            </a:r>
            <a:r>
              <a:rPr lang="en-US" altLang="zh-CN" sz="2000" b="1" dirty="0">
                <a:latin typeface="+mn-ea"/>
                <a:ea typeface="+mn-ea"/>
              </a:rPr>
              <a:t>{#}</a:t>
            </a:r>
          </a:p>
          <a:p>
            <a:pPr algn="l"/>
            <a:r>
              <a:rPr lang="en-US" altLang="zh-CN" sz="2000" b="1" dirty="0">
                <a:latin typeface="+mn-ea"/>
                <a:ea typeface="+mn-ea"/>
              </a:rPr>
              <a:t>SELECT(C→AD)</a:t>
            </a:r>
            <a:r>
              <a:rPr lang="zh-CN" altLang="en-US" sz="2000" b="1" dirty="0">
                <a:latin typeface="+mn-ea"/>
                <a:ea typeface="+mn-ea"/>
              </a:rPr>
              <a:t>＝ </a:t>
            </a:r>
            <a:r>
              <a:rPr lang="en-US" altLang="zh-CN" sz="2000" b="1" dirty="0">
                <a:latin typeface="+mn-ea"/>
                <a:ea typeface="+mn-ea"/>
              </a:rPr>
              <a:t>FIRST(AD)</a:t>
            </a:r>
            <a:r>
              <a:rPr lang="zh-CN" altLang="en-US" sz="2000" b="1" dirty="0">
                <a:latin typeface="+mn-ea"/>
                <a:ea typeface="+mn-ea"/>
              </a:rPr>
              <a:t>－</a:t>
            </a:r>
            <a:r>
              <a:rPr lang="en-US" altLang="zh-CN" sz="2000" b="1" dirty="0">
                <a:latin typeface="+mn-ea"/>
                <a:ea typeface="+mn-ea"/>
              </a:rPr>
              <a:t>{ε} </a:t>
            </a:r>
            <a:r>
              <a:rPr lang="zh-CN" altLang="en-US" sz="2000" b="1" dirty="0">
                <a:latin typeface="+mn-ea"/>
                <a:ea typeface="+mn-ea"/>
              </a:rPr>
              <a:t>＝</a:t>
            </a:r>
            <a:r>
              <a:rPr lang="en-US" altLang="zh-CN" sz="2000" b="1" dirty="0">
                <a:latin typeface="+mn-ea"/>
                <a:ea typeface="+mn-ea"/>
              </a:rPr>
              <a:t>{</a:t>
            </a:r>
            <a:r>
              <a:rPr lang="en-US" altLang="zh-CN" sz="2000" b="1" dirty="0" err="1">
                <a:latin typeface="+mn-ea"/>
                <a:ea typeface="+mn-ea"/>
              </a:rPr>
              <a:t>a,b,c</a:t>
            </a:r>
            <a:r>
              <a:rPr lang="en-US" altLang="zh-CN" sz="2000" b="1" dirty="0">
                <a:latin typeface="+mn-ea"/>
                <a:ea typeface="+mn-ea"/>
              </a:rPr>
              <a:t>}</a:t>
            </a:r>
          </a:p>
          <a:p>
            <a:pPr algn="l"/>
            <a:r>
              <a:rPr lang="en-US" altLang="zh-CN" sz="2000" b="1" dirty="0">
                <a:latin typeface="+mn-ea"/>
                <a:ea typeface="+mn-ea"/>
              </a:rPr>
              <a:t>SELECT(</a:t>
            </a:r>
            <a:r>
              <a:rPr lang="en-US" altLang="zh-CN" sz="2000" b="1" dirty="0" err="1">
                <a:latin typeface="+mn-ea"/>
                <a:ea typeface="+mn-ea"/>
              </a:rPr>
              <a:t>C→b</a:t>
            </a:r>
            <a:r>
              <a:rPr lang="en-US" altLang="zh-CN" sz="2000" b="1" dirty="0">
                <a:latin typeface="+mn-ea"/>
                <a:ea typeface="+mn-ea"/>
              </a:rPr>
              <a:t>)</a:t>
            </a:r>
            <a:r>
              <a:rPr lang="zh-CN" altLang="en-US" sz="2000" b="1" dirty="0">
                <a:latin typeface="+mn-ea"/>
                <a:ea typeface="+mn-ea"/>
              </a:rPr>
              <a:t>＝ </a:t>
            </a:r>
            <a:r>
              <a:rPr lang="en-US" altLang="zh-CN" sz="2000" b="1" dirty="0">
                <a:latin typeface="+mn-ea"/>
                <a:ea typeface="+mn-ea"/>
              </a:rPr>
              <a:t>FIRST(b)</a:t>
            </a:r>
            <a:r>
              <a:rPr lang="zh-CN" altLang="en-US" sz="2000" b="1" dirty="0">
                <a:latin typeface="+mn-ea"/>
                <a:ea typeface="+mn-ea"/>
              </a:rPr>
              <a:t>－</a:t>
            </a:r>
            <a:r>
              <a:rPr lang="en-US" altLang="zh-CN" sz="2000" b="1" dirty="0">
                <a:latin typeface="+mn-ea"/>
                <a:ea typeface="+mn-ea"/>
              </a:rPr>
              <a:t>{ε} </a:t>
            </a:r>
            <a:r>
              <a:rPr lang="zh-CN" altLang="en-US" sz="2000" b="1" dirty="0">
                <a:latin typeface="+mn-ea"/>
                <a:ea typeface="+mn-ea"/>
              </a:rPr>
              <a:t>＝</a:t>
            </a:r>
            <a:r>
              <a:rPr lang="en-US" altLang="zh-CN" sz="2000" b="1" dirty="0">
                <a:latin typeface="+mn-ea"/>
                <a:ea typeface="+mn-ea"/>
              </a:rPr>
              <a:t>{b}</a:t>
            </a:r>
          </a:p>
          <a:p>
            <a:pPr algn="l"/>
            <a:r>
              <a:rPr lang="en-US" altLang="zh-CN" sz="2000" b="1" dirty="0">
                <a:latin typeface="+mn-ea"/>
                <a:ea typeface="+mn-ea"/>
              </a:rPr>
              <a:t>SELECT(</a:t>
            </a:r>
            <a:r>
              <a:rPr lang="en-US" altLang="zh-CN" sz="2000" b="1" dirty="0" err="1">
                <a:latin typeface="+mn-ea"/>
                <a:ea typeface="+mn-ea"/>
              </a:rPr>
              <a:t>D→aS</a:t>
            </a:r>
            <a:r>
              <a:rPr lang="en-US" altLang="zh-CN" sz="2000" b="1" dirty="0">
                <a:latin typeface="+mn-ea"/>
                <a:ea typeface="+mn-ea"/>
              </a:rPr>
              <a:t>)</a:t>
            </a:r>
            <a:r>
              <a:rPr lang="zh-CN" altLang="en-US" sz="2000" b="1" dirty="0">
                <a:latin typeface="+mn-ea"/>
                <a:ea typeface="+mn-ea"/>
              </a:rPr>
              <a:t>＝ </a:t>
            </a:r>
            <a:r>
              <a:rPr lang="en-US" altLang="zh-CN" sz="2000" b="1" dirty="0">
                <a:latin typeface="+mn-ea"/>
                <a:ea typeface="+mn-ea"/>
              </a:rPr>
              <a:t>FIRST(</a:t>
            </a:r>
            <a:r>
              <a:rPr lang="en-US" altLang="zh-CN" sz="2000" b="1" dirty="0" err="1">
                <a:latin typeface="+mn-ea"/>
                <a:ea typeface="+mn-ea"/>
              </a:rPr>
              <a:t>aS</a:t>
            </a:r>
            <a:r>
              <a:rPr lang="en-US" altLang="zh-CN" sz="2000" b="1" dirty="0">
                <a:latin typeface="+mn-ea"/>
                <a:ea typeface="+mn-ea"/>
              </a:rPr>
              <a:t>)</a:t>
            </a:r>
            <a:r>
              <a:rPr lang="zh-CN" altLang="en-US" sz="2000" b="1" dirty="0">
                <a:latin typeface="+mn-ea"/>
                <a:ea typeface="+mn-ea"/>
              </a:rPr>
              <a:t>－</a:t>
            </a:r>
            <a:r>
              <a:rPr lang="en-US" altLang="zh-CN" sz="2000" b="1" dirty="0">
                <a:latin typeface="+mn-ea"/>
                <a:ea typeface="+mn-ea"/>
              </a:rPr>
              <a:t>{ε} </a:t>
            </a:r>
            <a:r>
              <a:rPr lang="zh-CN" altLang="en-US" sz="2000" b="1" dirty="0">
                <a:latin typeface="+mn-ea"/>
                <a:ea typeface="+mn-ea"/>
              </a:rPr>
              <a:t>＝</a:t>
            </a:r>
            <a:r>
              <a:rPr lang="en-US" altLang="zh-CN" sz="2000" b="1" dirty="0">
                <a:latin typeface="+mn-ea"/>
                <a:ea typeface="+mn-ea"/>
              </a:rPr>
              <a:t>{a}</a:t>
            </a:r>
          </a:p>
          <a:p>
            <a:pPr algn="l"/>
            <a:r>
              <a:rPr lang="en-US" altLang="zh-CN" sz="2000" b="1" dirty="0">
                <a:latin typeface="+mn-ea"/>
                <a:ea typeface="+mn-ea"/>
              </a:rPr>
              <a:t>SELECT(</a:t>
            </a:r>
            <a:r>
              <a:rPr lang="en-US" altLang="zh-CN" sz="2000" b="1" dirty="0" err="1">
                <a:latin typeface="+mn-ea"/>
                <a:ea typeface="+mn-ea"/>
              </a:rPr>
              <a:t>D→c</a:t>
            </a:r>
            <a:r>
              <a:rPr lang="en-US" altLang="zh-CN" sz="2000" b="1" dirty="0">
                <a:latin typeface="+mn-ea"/>
                <a:ea typeface="+mn-ea"/>
              </a:rPr>
              <a:t>)</a:t>
            </a:r>
            <a:r>
              <a:rPr lang="zh-CN" altLang="en-US" sz="2000" b="1" dirty="0">
                <a:latin typeface="+mn-ea"/>
                <a:ea typeface="+mn-ea"/>
              </a:rPr>
              <a:t>＝ </a:t>
            </a:r>
            <a:r>
              <a:rPr lang="en-US" altLang="zh-CN" sz="2000" b="1" dirty="0">
                <a:latin typeface="+mn-ea"/>
                <a:ea typeface="+mn-ea"/>
              </a:rPr>
              <a:t>FIRST(c)</a:t>
            </a:r>
            <a:r>
              <a:rPr lang="zh-CN" altLang="en-US" sz="2000" b="1" dirty="0">
                <a:latin typeface="+mn-ea"/>
                <a:ea typeface="+mn-ea"/>
              </a:rPr>
              <a:t>－</a:t>
            </a:r>
            <a:r>
              <a:rPr lang="en-US" altLang="zh-CN" sz="2000" b="1" dirty="0">
                <a:latin typeface="+mn-ea"/>
                <a:ea typeface="+mn-ea"/>
              </a:rPr>
              <a:t>{ε} </a:t>
            </a:r>
            <a:r>
              <a:rPr lang="zh-CN" altLang="en-US" sz="2000" b="1" dirty="0">
                <a:latin typeface="+mn-ea"/>
                <a:ea typeface="+mn-ea"/>
              </a:rPr>
              <a:t>＝</a:t>
            </a:r>
            <a:r>
              <a:rPr lang="en-US" altLang="zh-CN" sz="2000" b="1" dirty="0">
                <a:latin typeface="+mn-ea"/>
                <a:ea typeface="+mn-ea"/>
              </a:rPr>
              <a:t>{c}</a:t>
            </a:r>
          </a:p>
        </p:txBody>
      </p:sp>
      <p:sp>
        <p:nvSpPr>
          <p:cNvPr id="28678" name="Text Box 36"/>
          <p:cNvSpPr txBox="1">
            <a:spLocks noChangeArrowheads="1"/>
          </p:cNvSpPr>
          <p:nvPr/>
        </p:nvSpPr>
        <p:spPr bwMode="auto">
          <a:xfrm>
            <a:off x="1066800" y="4038600"/>
            <a:ext cx="6781800" cy="1938992"/>
          </a:xfrm>
          <a:prstGeom prst="rect">
            <a:avLst/>
          </a:prstGeom>
          <a:noFill/>
          <a:ln w="9525">
            <a:noFill/>
            <a:miter lim="800000"/>
            <a:headEnd/>
            <a:tailEnd/>
          </a:ln>
        </p:spPr>
        <p:txBody>
          <a:bodyPr>
            <a:spAutoFit/>
          </a:bodyPr>
          <a:lstStyle/>
          <a:p>
            <a:pPr algn="l"/>
            <a:r>
              <a:rPr lang="en-US" altLang="zh-CN" sz="2000" b="1" dirty="0">
                <a:latin typeface="+mn-ea"/>
                <a:ea typeface="+mn-ea"/>
              </a:rPr>
              <a:t>∵ </a:t>
            </a:r>
            <a:r>
              <a:rPr lang="en-US" altLang="zh-CN" sz="2000" b="1" dirty="0">
                <a:solidFill>
                  <a:srgbClr val="FF0000"/>
                </a:solidFill>
                <a:latin typeface="+mn-ea"/>
                <a:ea typeface="+mn-ea"/>
              </a:rPr>
              <a:t>SELECT(S→AB)∩ SELECT(</a:t>
            </a:r>
            <a:r>
              <a:rPr lang="en-US" altLang="zh-CN" sz="2000" b="1" dirty="0" err="1">
                <a:solidFill>
                  <a:srgbClr val="FF0000"/>
                </a:solidFill>
                <a:latin typeface="+mn-ea"/>
                <a:ea typeface="+mn-ea"/>
              </a:rPr>
              <a:t>S→bC</a:t>
            </a:r>
            <a:r>
              <a:rPr lang="en-US" altLang="zh-CN" sz="2000" b="1" dirty="0">
                <a:solidFill>
                  <a:srgbClr val="FF0000"/>
                </a:solidFill>
                <a:latin typeface="+mn-ea"/>
                <a:ea typeface="+mn-ea"/>
              </a:rPr>
              <a:t>)</a:t>
            </a:r>
            <a:r>
              <a:rPr lang="zh-CN" altLang="en-US" sz="2000" b="1" dirty="0">
                <a:solidFill>
                  <a:srgbClr val="FF0000"/>
                </a:solidFill>
                <a:latin typeface="+mn-ea"/>
                <a:ea typeface="+mn-ea"/>
              </a:rPr>
              <a:t>＝</a:t>
            </a:r>
            <a:r>
              <a:rPr lang="en-US" altLang="zh-CN" sz="2000" b="1" dirty="0">
                <a:solidFill>
                  <a:srgbClr val="FF0000"/>
                </a:solidFill>
                <a:latin typeface="+mn-ea"/>
                <a:ea typeface="+mn-ea"/>
              </a:rPr>
              <a:t>{b} </a:t>
            </a:r>
            <a:r>
              <a:rPr lang="en-US" altLang="zh-CN" b="1" dirty="0">
                <a:solidFill>
                  <a:srgbClr val="FF0000"/>
                </a:solidFill>
                <a:latin typeface="+mn-ea"/>
                <a:ea typeface="+mn-ea"/>
              </a:rPr>
              <a:t>≠</a:t>
            </a:r>
            <a:r>
              <a:rPr lang="en-US" altLang="zh-CN" sz="2000" b="1" dirty="0">
                <a:solidFill>
                  <a:srgbClr val="FF0000"/>
                </a:solidFill>
                <a:latin typeface="+mn-ea"/>
                <a:ea typeface="+mn-ea"/>
              </a:rPr>
              <a:t>Φ</a:t>
            </a:r>
          </a:p>
          <a:p>
            <a:pPr algn="l"/>
            <a:r>
              <a:rPr lang="en-US" altLang="zh-CN" sz="2000" b="1" dirty="0">
                <a:latin typeface="+mn-ea"/>
                <a:ea typeface="+mn-ea"/>
              </a:rPr>
              <a:t>   SELECT(</a:t>
            </a:r>
            <a:r>
              <a:rPr lang="en-US" altLang="zh-CN" sz="2000" b="1" dirty="0" err="1">
                <a:latin typeface="+mn-ea"/>
                <a:ea typeface="+mn-ea"/>
              </a:rPr>
              <a:t>A→b</a:t>
            </a:r>
            <a:r>
              <a:rPr lang="en-US" altLang="zh-CN" sz="2000" b="1" dirty="0">
                <a:latin typeface="+mn-ea"/>
                <a:ea typeface="+mn-ea"/>
              </a:rPr>
              <a:t>)  ∩ SELECT(</a:t>
            </a:r>
            <a:r>
              <a:rPr lang="en-US" altLang="zh-CN" sz="2000" b="1" dirty="0" err="1">
                <a:latin typeface="+mn-ea"/>
                <a:ea typeface="+mn-ea"/>
              </a:rPr>
              <a:t>A→b</a:t>
            </a:r>
            <a:r>
              <a:rPr lang="en-US" altLang="zh-CN" sz="2000" b="1" dirty="0">
                <a:latin typeface="+mn-ea"/>
                <a:ea typeface="+mn-ea"/>
              </a:rPr>
              <a:t>) </a:t>
            </a:r>
            <a:r>
              <a:rPr lang="zh-CN" altLang="en-US" sz="2000" b="1" dirty="0">
                <a:latin typeface="+mn-ea"/>
                <a:ea typeface="+mn-ea"/>
              </a:rPr>
              <a:t>＝</a:t>
            </a:r>
            <a:r>
              <a:rPr lang="en-US" altLang="zh-CN" sz="2000" b="1" dirty="0">
                <a:latin typeface="+mn-ea"/>
                <a:ea typeface="+mn-ea"/>
              </a:rPr>
              <a:t>Φ</a:t>
            </a:r>
          </a:p>
          <a:p>
            <a:pPr algn="l"/>
            <a:r>
              <a:rPr lang="en-US" altLang="zh-CN" sz="2000" b="1" dirty="0">
                <a:latin typeface="+mn-ea"/>
                <a:ea typeface="+mn-ea"/>
              </a:rPr>
              <a:t>   SELECT(</a:t>
            </a:r>
            <a:r>
              <a:rPr lang="en-US" altLang="zh-CN" sz="2000" b="1" dirty="0" err="1">
                <a:latin typeface="+mn-ea"/>
                <a:ea typeface="+mn-ea"/>
              </a:rPr>
              <a:t>B→aD</a:t>
            </a:r>
            <a:r>
              <a:rPr lang="en-US" altLang="zh-CN" sz="2000" b="1" dirty="0">
                <a:latin typeface="+mn-ea"/>
                <a:ea typeface="+mn-ea"/>
              </a:rPr>
              <a:t>) ∩ SELECT(</a:t>
            </a:r>
            <a:r>
              <a:rPr lang="en-US" altLang="zh-CN" sz="2000" b="1" dirty="0" err="1">
                <a:latin typeface="+mn-ea"/>
                <a:ea typeface="+mn-ea"/>
              </a:rPr>
              <a:t>B→ε</a:t>
            </a:r>
            <a:r>
              <a:rPr lang="en-US" altLang="zh-CN" sz="2000" b="1" dirty="0">
                <a:latin typeface="+mn-ea"/>
                <a:ea typeface="+mn-ea"/>
              </a:rPr>
              <a:t>)</a:t>
            </a:r>
            <a:r>
              <a:rPr lang="zh-CN" altLang="en-US" sz="2000" b="1" dirty="0">
                <a:latin typeface="+mn-ea"/>
                <a:ea typeface="+mn-ea"/>
              </a:rPr>
              <a:t>＝</a:t>
            </a:r>
            <a:r>
              <a:rPr lang="en-US" altLang="zh-CN" sz="2000" b="1" dirty="0">
                <a:latin typeface="+mn-ea"/>
                <a:ea typeface="+mn-ea"/>
              </a:rPr>
              <a:t>{b}</a:t>
            </a:r>
            <a:r>
              <a:rPr lang="en-US" altLang="zh-CN" b="1" dirty="0">
                <a:latin typeface="+mn-ea"/>
                <a:ea typeface="+mn-ea"/>
              </a:rPr>
              <a:t> ≠</a:t>
            </a:r>
            <a:r>
              <a:rPr lang="en-US" altLang="zh-CN" sz="2000" b="1" dirty="0">
                <a:latin typeface="+mn-ea"/>
                <a:ea typeface="+mn-ea"/>
              </a:rPr>
              <a:t>Φ</a:t>
            </a:r>
          </a:p>
          <a:p>
            <a:pPr algn="l"/>
            <a:r>
              <a:rPr lang="en-US" altLang="zh-CN" sz="2000" b="1" dirty="0">
                <a:latin typeface="+mn-ea"/>
                <a:ea typeface="+mn-ea"/>
              </a:rPr>
              <a:t>   SELECT(C→AD) ∩ SELECT(</a:t>
            </a:r>
            <a:r>
              <a:rPr lang="en-US" altLang="zh-CN" sz="2000" b="1" dirty="0" err="1">
                <a:latin typeface="+mn-ea"/>
                <a:ea typeface="+mn-ea"/>
              </a:rPr>
              <a:t>C→b</a:t>
            </a:r>
            <a:r>
              <a:rPr lang="en-US" altLang="zh-CN" sz="2000" b="1" dirty="0">
                <a:latin typeface="+mn-ea"/>
                <a:ea typeface="+mn-ea"/>
              </a:rPr>
              <a:t>)</a:t>
            </a:r>
            <a:r>
              <a:rPr lang="zh-CN" altLang="en-US" sz="2000" b="1" dirty="0">
                <a:latin typeface="+mn-ea"/>
                <a:ea typeface="+mn-ea"/>
              </a:rPr>
              <a:t>＝</a:t>
            </a:r>
            <a:r>
              <a:rPr lang="en-US" altLang="zh-CN" sz="2000" b="1" dirty="0">
                <a:latin typeface="+mn-ea"/>
                <a:ea typeface="+mn-ea"/>
              </a:rPr>
              <a:t>Φ  </a:t>
            </a:r>
          </a:p>
          <a:p>
            <a:pPr algn="l"/>
            <a:r>
              <a:rPr lang="en-US" altLang="zh-CN" sz="2000" b="1" dirty="0">
                <a:latin typeface="+mn-ea"/>
                <a:ea typeface="+mn-ea"/>
              </a:rPr>
              <a:t>   SELECT(</a:t>
            </a:r>
            <a:r>
              <a:rPr lang="en-US" altLang="zh-CN" sz="2000" b="1" dirty="0" err="1">
                <a:latin typeface="+mn-ea"/>
                <a:ea typeface="+mn-ea"/>
              </a:rPr>
              <a:t>D→aS</a:t>
            </a:r>
            <a:r>
              <a:rPr lang="en-US" altLang="zh-CN" sz="2000" b="1" dirty="0">
                <a:latin typeface="+mn-ea"/>
                <a:ea typeface="+mn-ea"/>
              </a:rPr>
              <a:t>) ∩ SELECT(</a:t>
            </a:r>
            <a:r>
              <a:rPr lang="en-US" altLang="zh-CN" sz="2000" b="1" dirty="0" err="1">
                <a:latin typeface="+mn-ea"/>
                <a:ea typeface="+mn-ea"/>
              </a:rPr>
              <a:t>D→c</a:t>
            </a:r>
            <a:r>
              <a:rPr lang="en-US" altLang="zh-CN" sz="2000" b="1" dirty="0">
                <a:latin typeface="+mn-ea"/>
                <a:ea typeface="+mn-ea"/>
              </a:rPr>
              <a:t>)</a:t>
            </a:r>
            <a:r>
              <a:rPr lang="zh-CN" altLang="en-US" sz="2000" b="1" dirty="0">
                <a:latin typeface="+mn-ea"/>
                <a:ea typeface="+mn-ea"/>
              </a:rPr>
              <a:t>＝</a:t>
            </a:r>
            <a:r>
              <a:rPr lang="en-US" altLang="zh-CN" sz="2000" b="1" dirty="0">
                <a:latin typeface="+mn-ea"/>
                <a:ea typeface="+mn-ea"/>
              </a:rPr>
              <a:t>Φ</a:t>
            </a:r>
          </a:p>
          <a:p>
            <a:pPr algn="l"/>
            <a:r>
              <a:rPr lang="en-US" altLang="zh-CN" sz="2000" b="1" dirty="0">
                <a:latin typeface="+mn-ea"/>
                <a:ea typeface="+mn-ea"/>
              </a:rPr>
              <a:t>∴ </a:t>
            </a:r>
            <a:r>
              <a:rPr lang="zh-CN" altLang="en-US" sz="2000" b="1" dirty="0">
                <a:latin typeface="+mn-ea"/>
                <a:ea typeface="+mn-ea"/>
              </a:rPr>
              <a:t>文法</a:t>
            </a:r>
            <a:r>
              <a:rPr lang="en-US" altLang="zh-CN" sz="2000" b="1" dirty="0">
                <a:latin typeface="+mn-ea"/>
                <a:ea typeface="+mn-ea"/>
              </a:rPr>
              <a:t>G[S]</a:t>
            </a:r>
            <a:r>
              <a:rPr lang="zh-CN" altLang="en-US" sz="2000" b="1" dirty="0">
                <a:latin typeface="+mn-ea"/>
                <a:ea typeface="+mn-ea"/>
              </a:rPr>
              <a:t>不是</a:t>
            </a:r>
            <a:r>
              <a:rPr lang="en-US" altLang="zh-CN" sz="2000" b="1" dirty="0">
                <a:latin typeface="+mn-ea"/>
                <a:ea typeface="+mn-ea"/>
              </a:rPr>
              <a:t>LL(1)</a:t>
            </a:r>
            <a:r>
              <a:rPr lang="zh-CN" altLang="en-US" sz="2000" b="1" dirty="0">
                <a:latin typeface="+mn-ea"/>
                <a:ea typeface="+mn-ea"/>
              </a:rPr>
              <a:t>文法。 </a:t>
            </a:r>
          </a:p>
        </p:txBody>
      </p:sp>
      <p:sp>
        <p:nvSpPr>
          <p:cNvPr id="7" name="Rectangle 14"/>
          <p:cNvSpPr txBox="1">
            <a:spLocks noChangeArrowheads="1"/>
          </p:cNvSpPr>
          <p:nvPr/>
        </p:nvSpPr>
        <p:spPr>
          <a:xfrm>
            <a:off x="471408" y="288012"/>
            <a:ext cx="3962400" cy="5334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800" b="1" i="0" u="none" strike="noStrike" kern="0" cap="none" spc="0" normalizeH="0" baseline="0" noProof="0" dirty="0">
                <a:ln>
                  <a:noFill/>
                </a:ln>
                <a:solidFill>
                  <a:srgbClr val="CC0099"/>
                </a:solidFill>
                <a:effectLst/>
                <a:uLnTx/>
                <a:uFillTx/>
                <a:latin typeface="黑体" pitchFamily="49" charset="-122"/>
                <a:ea typeface="黑体" pitchFamily="49" charset="-122"/>
                <a:cs typeface="+mj-cs"/>
              </a:rPr>
              <a:t>LL</a:t>
            </a:r>
            <a:r>
              <a:rPr kumimoji="0" lang="zh-CN" altLang="en-US" sz="2800" b="1" i="0" u="none" strike="noStrike" kern="0" cap="none" spc="0" normalizeH="0" baseline="0" noProof="0" dirty="0">
                <a:ln>
                  <a:noFill/>
                </a:ln>
                <a:solidFill>
                  <a:srgbClr val="CC0099"/>
                </a:solidFill>
                <a:effectLst/>
                <a:uLnTx/>
                <a:uFillTx/>
                <a:latin typeface="黑体" pitchFamily="49" charset="-122"/>
                <a:ea typeface="黑体" pitchFamily="49" charset="-122"/>
                <a:cs typeface="+mj-cs"/>
              </a:rPr>
              <a:t>（</a:t>
            </a:r>
            <a:r>
              <a:rPr kumimoji="0" lang="en-US" altLang="zh-CN" sz="2800" b="1" i="0" u="none" strike="noStrike" kern="0" cap="none" spc="0" normalizeH="0" baseline="0" noProof="0" dirty="0">
                <a:ln>
                  <a:noFill/>
                </a:ln>
                <a:solidFill>
                  <a:srgbClr val="CC0099"/>
                </a:solidFill>
                <a:effectLst/>
                <a:uLnTx/>
                <a:uFillTx/>
                <a:latin typeface="黑体" pitchFamily="49" charset="-122"/>
                <a:ea typeface="黑体" pitchFamily="49" charset="-122"/>
                <a:cs typeface="+mj-cs"/>
              </a:rPr>
              <a:t>1</a:t>
            </a:r>
            <a:r>
              <a:rPr kumimoji="0" lang="zh-CN" altLang="en-US" sz="2800" b="1" i="0" u="none" strike="noStrike" kern="0" cap="none" spc="0" normalizeH="0" baseline="0" noProof="0" dirty="0">
                <a:ln>
                  <a:noFill/>
                </a:ln>
                <a:solidFill>
                  <a:srgbClr val="CC0099"/>
                </a:solidFill>
                <a:effectLst/>
                <a:uLnTx/>
                <a:uFillTx/>
                <a:latin typeface="黑体" pitchFamily="49" charset="-122"/>
                <a:ea typeface="黑体" pitchFamily="49" charset="-122"/>
                <a:cs typeface="+mj-cs"/>
              </a:rPr>
              <a:t>）文法的判定</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xit" presetSubtype="16" fill="hold" grpId="0" nodeType="clickEffect">
                                  <p:stCondLst>
                                    <p:cond delay="0"/>
                                  </p:stCondLst>
                                  <p:childTnLst>
                                    <p:animEffect transition="out" filter="box(in)">
                                      <p:cBhvr>
                                        <p:cTn id="6" dur="500"/>
                                        <p:tgtEl>
                                          <p:spTgt spid="28676"/>
                                        </p:tgtEl>
                                      </p:cBhvr>
                                    </p:animEffect>
                                    <p:set>
                                      <p:cBhvr>
                                        <p:cTn id="7" dur="1" fill="hold">
                                          <p:stCondLst>
                                            <p:cond delay="499"/>
                                          </p:stCondLst>
                                        </p:cTn>
                                        <p:tgtEl>
                                          <p:spTgt spid="28676"/>
                                        </p:tgtEl>
                                        <p:attrNameLst>
                                          <p:attrName>style.visibility</p:attrName>
                                        </p:attrNameLst>
                                      </p:cBhvr>
                                      <p:to>
                                        <p:strVal val="hidden"/>
                                      </p:to>
                                    </p:set>
                                  </p:childTnLst>
                                </p:cTn>
                              </p:par>
                              <p:par>
                                <p:cTn id="8" presetID="0" presetClass="path" presetSubtype="0" accel="50000" decel="50000" fill="hold" grpId="0" nodeType="withEffect">
                                  <p:stCondLst>
                                    <p:cond delay="0"/>
                                  </p:stCondLst>
                                  <p:childTnLst>
                                    <p:animMotion origin="layout" path="M 0 0 L 0 -0.06659 " pathEditMode="relative" ptsTypes="AA">
                                      <p:cBhvr>
                                        <p:cTn id="9" dur="500" fill="hold"/>
                                        <p:tgtEl>
                                          <p:spTgt spid="28677"/>
                                        </p:tgtEl>
                                        <p:attrNameLst>
                                          <p:attrName>ppt_x</p:attrName>
                                          <p:attrName>ppt_y</p:attrName>
                                        </p:attrNameLst>
                                      </p:cBhvr>
                                    </p:animMotion>
                                  </p:childTnLst>
                                </p:cTn>
                              </p:par>
                            </p:childTnLst>
                          </p:cTn>
                        </p:par>
                        <p:par>
                          <p:cTn id="10" fill="hold">
                            <p:stCondLst>
                              <p:cond delay="500"/>
                            </p:stCondLst>
                            <p:childTnLst>
                              <p:par>
                                <p:cTn id="11" presetID="4" presetClass="entr" presetSubtype="16" fill="hold" grpId="0" nodeType="afterEffect">
                                  <p:stCondLst>
                                    <p:cond delay="0"/>
                                  </p:stCondLst>
                                  <p:childTnLst>
                                    <p:set>
                                      <p:cBhvr>
                                        <p:cTn id="12" dur="1" fill="hold">
                                          <p:stCondLst>
                                            <p:cond delay="0"/>
                                          </p:stCondLst>
                                        </p:cTn>
                                        <p:tgtEl>
                                          <p:spTgt spid="28678"/>
                                        </p:tgtEl>
                                        <p:attrNameLst>
                                          <p:attrName>style.visibility</p:attrName>
                                        </p:attrNameLst>
                                      </p:cBhvr>
                                      <p:to>
                                        <p:strVal val="visible"/>
                                      </p:to>
                                    </p:set>
                                    <p:animEffect transition="in" filter="box(in)">
                                      <p:cBhvr>
                                        <p:cTn id="13" dur="500"/>
                                        <p:tgtEl>
                                          <p:spTgt spid="286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76" grpId="0"/>
      <p:bldP spid="28677" grpId="0"/>
      <p:bldP spid="2867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07" name="Rectangle 60"/>
          <p:cNvSpPr>
            <a:spLocks noGrp="1" noChangeArrowheads="1"/>
          </p:cNvSpPr>
          <p:nvPr>
            <p:ph type="title"/>
          </p:nvPr>
        </p:nvSpPr>
        <p:spPr>
          <a:xfrm>
            <a:off x="381000" y="304800"/>
            <a:ext cx="8174037" cy="533400"/>
          </a:xfrm>
        </p:spPr>
        <p:txBody>
          <a:bodyPr/>
          <a:lstStyle/>
          <a:p>
            <a:pPr eaLnBrk="1" hangingPunct="1"/>
            <a:r>
              <a:rPr lang="en-US" altLang="zh-CN" sz="2800" b="1" dirty="0">
                <a:solidFill>
                  <a:srgbClr val="0000FF"/>
                </a:solidFill>
                <a:latin typeface="黑体" pitchFamily="49" charset="-122"/>
                <a:ea typeface="黑体" pitchFamily="49" charset="-122"/>
              </a:rPr>
              <a:t>4.3</a:t>
            </a:r>
            <a:r>
              <a:rPr lang="zh-CN" altLang="en-US" sz="2800" b="1" dirty="0">
                <a:solidFill>
                  <a:srgbClr val="0000FF"/>
                </a:solidFill>
                <a:latin typeface="黑体" pitchFamily="49" charset="-122"/>
                <a:ea typeface="黑体" pitchFamily="49" charset="-122"/>
              </a:rPr>
              <a:t>　某些非</a:t>
            </a:r>
            <a:r>
              <a:rPr lang="en-US" altLang="zh-CN" sz="2800" b="1" dirty="0">
                <a:solidFill>
                  <a:srgbClr val="0000FF"/>
                </a:solidFill>
                <a:latin typeface="黑体" pitchFamily="49" charset="-122"/>
                <a:ea typeface="黑体" pitchFamily="49" charset="-122"/>
              </a:rPr>
              <a:t>LL(1)</a:t>
            </a:r>
            <a:r>
              <a:rPr lang="zh-CN" altLang="en-US" sz="2800" b="1" dirty="0">
                <a:solidFill>
                  <a:srgbClr val="0000FF"/>
                </a:solidFill>
                <a:latin typeface="黑体" pitchFamily="49" charset="-122"/>
                <a:ea typeface="黑体" pitchFamily="49" charset="-122"/>
              </a:rPr>
              <a:t>文法到</a:t>
            </a:r>
            <a:r>
              <a:rPr lang="en-US" altLang="zh-CN" sz="2800" b="1" dirty="0">
                <a:solidFill>
                  <a:srgbClr val="0000FF"/>
                </a:solidFill>
                <a:latin typeface="黑体" pitchFamily="49" charset="-122"/>
                <a:ea typeface="黑体" pitchFamily="49" charset="-122"/>
              </a:rPr>
              <a:t>LL(1)</a:t>
            </a:r>
            <a:r>
              <a:rPr lang="zh-CN" altLang="en-US" sz="2800" b="1" dirty="0">
                <a:solidFill>
                  <a:srgbClr val="0000FF"/>
                </a:solidFill>
                <a:latin typeface="黑体" pitchFamily="49" charset="-122"/>
                <a:ea typeface="黑体" pitchFamily="49" charset="-122"/>
              </a:rPr>
              <a:t>文法的等价变换</a:t>
            </a:r>
          </a:p>
        </p:txBody>
      </p:sp>
      <p:sp>
        <p:nvSpPr>
          <p:cNvPr id="29699" name="Rectangle 59"/>
          <p:cNvSpPr>
            <a:spLocks noChangeArrowheads="1"/>
          </p:cNvSpPr>
          <p:nvPr/>
        </p:nvSpPr>
        <p:spPr bwMode="auto">
          <a:xfrm>
            <a:off x="1066800" y="3505200"/>
            <a:ext cx="6781800" cy="2438400"/>
          </a:xfrm>
          <a:prstGeom prst="rect">
            <a:avLst/>
          </a:prstGeom>
          <a:solidFill>
            <a:schemeClr val="accent1">
              <a:alpha val="50195"/>
            </a:schemeClr>
          </a:solidFill>
          <a:ln w="9525">
            <a:noFill/>
            <a:miter lim="800000"/>
            <a:headEnd/>
            <a:tailEnd/>
          </a:ln>
        </p:spPr>
        <p:txBody>
          <a:bodyPr wrap="none" anchor="ctr"/>
          <a:lstStyle/>
          <a:p>
            <a:endParaRPr lang="zh-CN" altLang="en-US" sz="2200">
              <a:latin typeface="+mn-ea"/>
              <a:ea typeface="+mn-ea"/>
            </a:endParaRPr>
          </a:p>
        </p:txBody>
      </p:sp>
      <p:sp>
        <p:nvSpPr>
          <p:cNvPr id="29701" name="Text Box 52"/>
          <p:cNvSpPr txBox="1">
            <a:spLocks noChangeArrowheads="1"/>
          </p:cNvSpPr>
          <p:nvPr/>
        </p:nvSpPr>
        <p:spPr bwMode="auto">
          <a:xfrm>
            <a:off x="685800" y="1066800"/>
            <a:ext cx="7467600" cy="2292935"/>
          </a:xfrm>
          <a:prstGeom prst="rect">
            <a:avLst/>
          </a:prstGeom>
          <a:noFill/>
          <a:ln w="9525">
            <a:noFill/>
            <a:miter lim="800000"/>
            <a:headEnd/>
            <a:tailEnd/>
          </a:ln>
        </p:spPr>
        <p:txBody>
          <a:bodyPr wrap="square">
            <a:spAutoFit/>
          </a:bodyPr>
          <a:lstStyle/>
          <a:p>
            <a:pPr indent="573088" algn="l">
              <a:lnSpc>
                <a:spcPct val="130000"/>
              </a:lnSpc>
              <a:spcBef>
                <a:spcPct val="50000"/>
              </a:spcBef>
            </a:pPr>
            <a:r>
              <a:rPr lang="zh-CN" altLang="en-US" sz="2200" b="1" dirty="0">
                <a:latin typeface="+mn-ea"/>
                <a:ea typeface="+mn-ea"/>
              </a:rPr>
              <a:t>某些非</a:t>
            </a:r>
            <a:r>
              <a:rPr lang="en-US" altLang="zh-CN" sz="2200" b="1" dirty="0">
                <a:latin typeface="+mn-ea"/>
                <a:ea typeface="+mn-ea"/>
              </a:rPr>
              <a:t>LL(1)</a:t>
            </a:r>
            <a:r>
              <a:rPr lang="zh-CN" altLang="en-US" sz="2200" b="1" dirty="0">
                <a:latin typeface="+mn-ea"/>
                <a:ea typeface="+mn-ea"/>
              </a:rPr>
              <a:t>文法</a:t>
            </a:r>
            <a:r>
              <a:rPr lang="en-US" altLang="zh-CN" sz="2200" b="1" dirty="0">
                <a:latin typeface="+mn-ea"/>
                <a:ea typeface="+mn-ea"/>
              </a:rPr>
              <a:t>G</a:t>
            </a:r>
            <a:r>
              <a:rPr lang="zh-CN" altLang="en-US" sz="2200" b="1" dirty="0">
                <a:latin typeface="+mn-ea"/>
                <a:ea typeface="+mn-ea"/>
              </a:rPr>
              <a:t>，可以通过等价变换成</a:t>
            </a:r>
            <a:r>
              <a:rPr lang="en-US" altLang="zh-CN" sz="2200" b="1" dirty="0">
                <a:latin typeface="+mn-ea"/>
                <a:ea typeface="+mn-ea"/>
              </a:rPr>
              <a:t>LL(1)</a:t>
            </a:r>
            <a:r>
              <a:rPr lang="zh-CN" altLang="en-US" sz="2200" b="1" dirty="0">
                <a:latin typeface="+mn-ea"/>
                <a:ea typeface="+mn-ea"/>
              </a:rPr>
              <a:t>文法</a:t>
            </a:r>
            <a:r>
              <a:rPr lang="en-US" altLang="zh-CN" sz="2200" b="1" dirty="0">
                <a:latin typeface="+mn-ea"/>
                <a:ea typeface="+mn-ea"/>
              </a:rPr>
              <a:t>G′</a:t>
            </a:r>
            <a:r>
              <a:rPr lang="zh-CN" altLang="en-US" sz="2200" b="1" dirty="0">
                <a:latin typeface="+mn-ea"/>
                <a:ea typeface="+mn-ea"/>
              </a:rPr>
              <a:t>。但下面讨论的等价变换方法，仅仅确保变换的等价性（即</a:t>
            </a:r>
            <a:r>
              <a:rPr lang="en-US" altLang="zh-CN" sz="2200" b="1" dirty="0">
                <a:latin typeface="+mn-ea"/>
                <a:ea typeface="+mn-ea"/>
              </a:rPr>
              <a:t>L(G)</a:t>
            </a:r>
            <a:r>
              <a:rPr lang="zh-CN" altLang="en-US" sz="2200" b="1" dirty="0">
                <a:latin typeface="+mn-ea"/>
                <a:ea typeface="+mn-ea"/>
              </a:rPr>
              <a:t>＝</a:t>
            </a:r>
            <a:r>
              <a:rPr lang="en-US" altLang="zh-CN" sz="2200" b="1" dirty="0">
                <a:latin typeface="+mn-ea"/>
                <a:ea typeface="+mn-ea"/>
              </a:rPr>
              <a:t>L(G′)</a:t>
            </a:r>
            <a:r>
              <a:rPr lang="zh-CN" altLang="en-US" sz="2200" b="1" dirty="0">
                <a:latin typeface="+mn-ea"/>
                <a:ea typeface="+mn-ea"/>
              </a:rPr>
              <a:t>），不能保证变换后的文法</a:t>
            </a:r>
            <a:r>
              <a:rPr lang="en-US" altLang="zh-CN" sz="2200" b="1" dirty="0">
                <a:latin typeface="+mn-ea"/>
                <a:ea typeface="+mn-ea"/>
              </a:rPr>
              <a:t>G′</a:t>
            </a:r>
            <a:r>
              <a:rPr lang="zh-CN" altLang="en-US" sz="2200" b="1" dirty="0">
                <a:latin typeface="+mn-ea"/>
                <a:ea typeface="+mn-ea"/>
              </a:rPr>
              <a:t>一定是</a:t>
            </a:r>
            <a:r>
              <a:rPr lang="en-US" altLang="zh-CN" sz="2200" b="1" dirty="0">
                <a:latin typeface="+mn-ea"/>
                <a:ea typeface="+mn-ea"/>
              </a:rPr>
              <a:t>LL(1)</a:t>
            </a:r>
            <a:r>
              <a:rPr lang="zh-CN" altLang="en-US" sz="2200" b="1" dirty="0">
                <a:latin typeface="+mn-ea"/>
                <a:ea typeface="+mn-ea"/>
              </a:rPr>
              <a:t>文法。因此，对于变换后的文法</a:t>
            </a:r>
            <a:r>
              <a:rPr lang="en-US" altLang="zh-CN" sz="2200" b="1" dirty="0">
                <a:latin typeface="+mn-ea"/>
                <a:ea typeface="+mn-ea"/>
              </a:rPr>
              <a:t>G′</a:t>
            </a:r>
            <a:r>
              <a:rPr lang="zh-CN" altLang="en-US" sz="2200" b="1" dirty="0">
                <a:latin typeface="+mn-ea"/>
                <a:ea typeface="+mn-ea"/>
              </a:rPr>
              <a:t>，必须判别它是</a:t>
            </a:r>
            <a:r>
              <a:rPr lang="en-US" altLang="zh-CN" sz="2200" b="1" dirty="0">
                <a:latin typeface="+mn-ea"/>
                <a:ea typeface="+mn-ea"/>
              </a:rPr>
              <a:t>LL(1)</a:t>
            </a:r>
            <a:r>
              <a:rPr lang="zh-CN" altLang="en-US" sz="2200" b="1" dirty="0">
                <a:latin typeface="+mn-ea"/>
                <a:ea typeface="+mn-ea"/>
              </a:rPr>
              <a:t>文法后，方可使用确定的自顶向下语法分析方法。</a:t>
            </a:r>
          </a:p>
        </p:txBody>
      </p:sp>
      <p:sp>
        <p:nvSpPr>
          <p:cNvPr id="29702" name="Text Box 54"/>
          <p:cNvSpPr txBox="1">
            <a:spLocks noChangeArrowheads="1"/>
          </p:cNvSpPr>
          <p:nvPr/>
        </p:nvSpPr>
        <p:spPr bwMode="auto">
          <a:xfrm>
            <a:off x="2667000" y="4349750"/>
            <a:ext cx="2895600" cy="1243417"/>
          </a:xfrm>
          <a:prstGeom prst="rect">
            <a:avLst/>
          </a:prstGeom>
          <a:noFill/>
          <a:ln w="9525">
            <a:noFill/>
            <a:miter lim="800000"/>
            <a:headEnd/>
            <a:tailEnd/>
          </a:ln>
        </p:spPr>
        <p:txBody>
          <a:bodyPr>
            <a:spAutoFit/>
          </a:bodyPr>
          <a:lstStyle/>
          <a:p>
            <a:pPr algn="l">
              <a:spcBef>
                <a:spcPct val="20000"/>
              </a:spcBef>
            </a:pPr>
            <a:r>
              <a:rPr lang="zh-CN" altLang="en-US" sz="2200" b="1" dirty="0">
                <a:latin typeface="+mn-ea"/>
                <a:ea typeface="+mn-ea"/>
              </a:rPr>
              <a:t> 提取左公共因子法</a:t>
            </a:r>
          </a:p>
          <a:p>
            <a:pPr algn="l">
              <a:spcBef>
                <a:spcPct val="20000"/>
              </a:spcBef>
            </a:pPr>
            <a:r>
              <a:rPr lang="zh-CN" altLang="en-US" sz="2200" b="1" dirty="0">
                <a:latin typeface="+mn-ea"/>
                <a:ea typeface="+mn-ea"/>
              </a:rPr>
              <a:t> </a:t>
            </a:r>
          </a:p>
          <a:p>
            <a:pPr algn="l">
              <a:spcBef>
                <a:spcPct val="20000"/>
              </a:spcBef>
            </a:pPr>
            <a:r>
              <a:rPr lang="zh-CN" altLang="en-US" sz="2200" b="1" dirty="0">
                <a:latin typeface="+mn-ea"/>
                <a:ea typeface="+mn-ea"/>
              </a:rPr>
              <a:t> 消除左递归法</a:t>
            </a:r>
            <a:r>
              <a:rPr lang="zh-CN" altLang="en-US" sz="2200" dirty="0">
                <a:latin typeface="+mn-ea"/>
                <a:ea typeface="+mn-ea"/>
              </a:rPr>
              <a:t> </a:t>
            </a:r>
          </a:p>
        </p:txBody>
      </p:sp>
      <p:sp>
        <p:nvSpPr>
          <p:cNvPr id="29703" name="Text Box 55"/>
          <p:cNvSpPr txBox="1">
            <a:spLocks noChangeArrowheads="1"/>
          </p:cNvSpPr>
          <p:nvPr/>
        </p:nvSpPr>
        <p:spPr bwMode="auto">
          <a:xfrm>
            <a:off x="1219200" y="3665538"/>
            <a:ext cx="2286000" cy="430887"/>
          </a:xfrm>
          <a:prstGeom prst="rect">
            <a:avLst/>
          </a:prstGeom>
          <a:noFill/>
          <a:ln w="9525">
            <a:noFill/>
            <a:miter lim="800000"/>
            <a:headEnd/>
            <a:tailEnd/>
          </a:ln>
        </p:spPr>
        <p:txBody>
          <a:bodyPr wrap="square">
            <a:spAutoFit/>
          </a:bodyPr>
          <a:lstStyle/>
          <a:p>
            <a:pPr>
              <a:spcBef>
                <a:spcPct val="50000"/>
              </a:spcBef>
            </a:pPr>
            <a:r>
              <a:rPr lang="zh-CN" altLang="en-US" sz="2200" b="1" dirty="0">
                <a:latin typeface="+mn-ea"/>
                <a:ea typeface="+mn-ea"/>
              </a:rPr>
              <a:t>两种等价变换：</a:t>
            </a:r>
          </a:p>
        </p:txBody>
      </p:sp>
      <p:sp>
        <p:nvSpPr>
          <p:cNvPr id="29704" name="Text Box 56"/>
          <p:cNvSpPr txBox="1">
            <a:spLocks noChangeArrowheads="1"/>
          </p:cNvSpPr>
          <p:nvPr/>
        </p:nvSpPr>
        <p:spPr bwMode="auto">
          <a:xfrm>
            <a:off x="4829473" y="4910435"/>
            <a:ext cx="2789237" cy="938719"/>
          </a:xfrm>
          <a:prstGeom prst="rect">
            <a:avLst/>
          </a:prstGeom>
          <a:noFill/>
          <a:ln w="9525">
            <a:noFill/>
            <a:miter lim="800000"/>
            <a:headEnd/>
            <a:tailEnd/>
          </a:ln>
        </p:spPr>
        <p:txBody>
          <a:bodyPr wrap="square">
            <a:spAutoFit/>
          </a:bodyPr>
          <a:lstStyle/>
          <a:p>
            <a:pPr>
              <a:spcBef>
                <a:spcPct val="50000"/>
              </a:spcBef>
            </a:pPr>
            <a:r>
              <a:rPr lang="zh-CN" altLang="en-US" sz="2200" b="1" dirty="0">
                <a:latin typeface="+mn-ea"/>
                <a:ea typeface="+mn-ea"/>
              </a:rPr>
              <a:t>消除直接左递归法 </a:t>
            </a:r>
          </a:p>
          <a:p>
            <a:pPr>
              <a:spcBef>
                <a:spcPct val="50000"/>
              </a:spcBef>
            </a:pPr>
            <a:r>
              <a:rPr lang="zh-CN" altLang="en-US" sz="2200" b="1" dirty="0">
                <a:latin typeface="+mn-ea"/>
                <a:ea typeface="+mn-ea"/>
              </a:rPr>
              <a:t>消除间接左递归法 </a:t>
            </a:r>
          </a:p>
        </p:txBody>
      </p:sp>
      <p:sp>
        <p:nvSpPr>
          <p:cNvPr id="29705" name="AutoShape 57"/>
          <p:cNvSpPr>
            <a:spLocks/>
          </p:cNvSpPr>
          <p:nvPr/>
        </p:nvSpPr>
        <p:spPr bwMode="auto">
          <a:xfrm>
            <a:off x="2547938" y="4438650"/>
            <a:ext cx="152400" cy="990600"/>
          </a:xfrm>
          <a:prstGeom prst="leftBrace">
            <a:avLst>
              <a:gd name="adj1" fmla="val 54167"/>
              <a:gd name="adj2" fmla="val 50000"/>
            </a:avLst>
          </a:prstGeom>
          <a:noFill/>
          <a:ln w="19050">
            <a:solidFill>
              <a:schemeClr val="tx1"/>
            </a:solidFill>
            <a:miter lim="800000"/>
            <a:headEnd/>
            <a:tailEnd/>
          </a:ln>
        </p:spPr>
        <p:txBody>
          <a:bodyPr wrap="none" anchor="ctr"/>
          <a:lstStyle/>
          <a:p>
            <a:endParaRPr lang="zh-CN" altLang="en-US" sz="2200">
              <a:latin typeface="+mn-ea"/>
              <a:ea typeface="+mn-ea"/>
            </a:endParaRPr>
          </a:p>
        </p:txBody>
      </p:sp>
      <p:sp>
        <p:nvSpPr>
          <p:cNvPr id="29706" name="AutoShape 58"/>
          <p:cNvSpPr>
            <a:spLocks/>
          </p:cNvSpPr>
          <p:nvPr/>
        </p:nvSpPr>
        <p:spPr bwMode="auto">
          <a:xfrm>
            <a:off x="4760913" y="5053013"/>
            <a:ext cx="152400" cy="738187"/>
          </a:xfrm>
          <a:prstGeom prst="leftBrace">
            <a:avLst>
              <a:gd name="adj1" fmla="val 40365"/>
              <a:gd name="adj2" fmla="val 50000"/>
            </a:avLst>
          </a:prstGeom>
          <a:noFill/>
          <a:ln w="19050">
            <a:solidFill>
              <a:schemeClr val="tx1"/>
            </a:solidFill>
            <a:miter lim="800000"/>
            <a:headEnd/>
            <a:tailEnd/>
          </a:ln>
        </p:spPr>
        <p:txBody>
          <a:bodyPr wrap="none" anchor="ctr"/>
          <a:lstStyle/>
          <a:p>
            <a:endParaRPr lang="zh-CN" altLang="en-US" sz="2200">
              <a:latin typeface="+mn-ea"/>
              <a:ea typeface="+mn-ea"/>
            </a:endParaRPr>
          </a:p>
        </p:txBody>
      </p:sp>
      <p:sp>
        <p:nvSpPr>
          <p:cNvPr id="12" name="灯片编号占位符 1"/>
          <p:cNvSpPr>
            <a:spLocks noGrp="1"/>
          </p:cNvSpPr>
          <p:nvPr>
            <p:ph type="sldNum" sz="quarter" idx="12"/>
          </p:nvPr>
        </p:nvSpPr>
        <p:spPr>
          <a:xfrm>
            <a:off x="6477000" y="6248400"/>
            <a:ext cx="2133600" cy="244475"/>
          </a:xfrm>
          <a:noFill/>
        </p:spPr>
        <p:txBody>
          <a:bodyPr/>
          <a:lstStyle/>
          <a:p>
            <a:fld id="{F5CCD0D2-28A3-46F5-BD0D-71ED80DE8C17}" type="slidenum">
              <a:rPr lang="en-US" altLang="zh-CN" smtClean="0">
                <a:ea typeface="宋体" charset="-122"/>
              </a:rPr>
              <a:pPr/>
              <a:t>24</a:t>
            </a:fld>
            <a:endParaRPr lang="en-US" altLang="zh-CN" dirty="0">
              <a:ea typeface="宋体" charset="-122"/>
            </a:endParaRPr>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3" name="Rectangle 197"/>
          <p:cNvSpPr>
            <a:spLocks noGrp="1" noChangeArrowheads="1"/>
          </p:cNvSpPr>
          <p:nvPr>
            <p:ph type="title"/>
          </p:nvPr>
        </p:nvSpPr>
        <p:spPr>
          <a:xfrm>
            <a:off x="685800" y="304800"/>
            <a:ext cx="4724400" cy="533400"/>
          </a:xfrm>
        </p:spPr>
        <p:txBody>
          <a:bodyPr/>
          <a:lstStyle/>
          <a:p>
            <a:pPr eaLnBrk="1" hangingPunct="1"/>
            <a:r>
              <a:rPr lang="en-US" altLang="zh-CN" sz="2800" b="1" dirty="0">
                <a:solidFill>
                  <a:srgbClr val="CC0099"/>
                </a:solidFill>
                <a:latin typeface="黑体" pitchFamily="49" charset="-122"/>
                <a:ea typeface="黑体" pitchFamily="49" charset="-122"/>
              </a:rPr>
              <a:t>4.3.1</a:t>
            </a:r>
            <a:r>
              <a:rPr lang="zh-CN" altLang="en-US" sz="2800" b="1" dirty="0">
                <a:solidFill>
                  <a:srgbClr val="CC0099"/>
                </a:solidFill>
                <a:latin typeface="黑体" pitchFamily="49" charset="-122"/>
                <a:ea typeface="黑体" pitchFamily="49" charset="-122"/>
              </a:rPr>
              <a:t>　提取左公共因子法</a:t>
            </a:r>
          </a:p>
        </p:txBody>
      </p:sp>
      <p:sp>
        <p:nvSpPr>
          <p:cNvPr id="30723" name="Text Box 195"/>
          <p:cNvSpPr txBox="1">
            <a:spLocks noChangeArrowheads="1"/>
          </p:cNvSpPr>
          <p:nvPr/>
        </p:nvSpPr>
        <p:spPr bwMode="auto">
          <a:xfrm>
            <a:off x="762000" y="2744248"/>
            <a:ext cx="7620000" cy="837152"/>
          </a:xfrm>
          <a:prstGeom prst="rect">
            <a:avLst/>
          </a:prstGeom>
          <a:noFill/>
          <a:ln w="9525">
            <a:noFill/>
            <a:miter lim="800000"/>
            <a:headEnd/>
            <a:tailEnd/>
          </a:ln>
        </p:spPr>
        <p:txBody>
          <a:bodyPr wrap="square">
            <a:spAutoFit/>
          </a:bodyPr>
          <a:lstStyle/>
          <a:p>
            <a:pPr algn="ctr">
              <a:spcBef>
                <a:spcPct val="20000"/>
              </a:spcBef>
            </a:pPr>
            <a:r>
              <a:rPr lang="en-US" altLang="zh-CN" sz="2200" b="1" dirty="0">
                <a:solidFill>
                  <a:srgbClr val="CC6600"/>
                </a:solidFill>
                <a:latin typeface="+mn-ea"/>
                <a:ea typeface="+mn-ea"/>
              </a:rPr>
              <a:t> </a:t>
            </a:r>
            <a:r>
              <a:rPr lang="zh-CN" altLang="en-US" sz="2200" b="1" dirty="0">
                <a:solidFill>
                  <a:srgbClr val="CC6600"/>
                </a:solidFill>
                <a:latin typeface="+mn-ea"/>
                <a:ea typeface="+mn-ea"/>
              </a:rPr>
              <a:t>注解：</a:t>
            </a:r>
            <a:r>
              <a:rPr lang="zh-CN" altLang="en-US" sz="2200" b="1" dirty="0">
                <a:latin typeface="+mn-ea"/>
                <a:ea typeface="+mn-ea"/>
              </a:rPr>
              <a:t>上下组的</a:t>
            </a:r>
            <a:r>
              <a:rPr lang="en-US" altLang="zh-CN" sz="2200" b="1" dirty="0">
                <a:latin typeface="+mn-ea"/>
                <a:ea typeface="+mn-ea"/>
              </a:rPr>
              <a:t>A</a:t>
            </a:r>
            <a:r>
              <a:rPr lang="zh-CN" altLang="en-US" sz="2200" b="1" dirty="0">
                <a:latin typeface="+mn-ea"/>
                <a:ea typeface="+mn-ea"/>
              </a:rPr>
              <a:t>红色标记的规则，均推导出如下结果。</a:t>
            </a:r>
          </a:p>
          <a:p>
            <a:pPr algn="ctr">
              <a:spcBef>
                <a:spcPct val="20000"/>
              </a:spcBef>
            </a:pPr>
            <a:r>
              <a:rPr lang="en-US" altLang="zh-CN" sz="2200" b="1" dirty="0">
                <a:solidFill>
                  <a:srgbClr val="0000CE"/>
                </a:solidFill>
                <a:latin typeface="+mn-ea"/>
                <a:ea typeface="+mn-ea"/>
              </a:rPr>
              <a:t>α{β</a:t>
            </a:r>
            <a:r>
              <a:rPr lang="en-US" altLang="zh-CN" sz="2200" b="1" baseline="-16000" dirty="0">
                <a:solidFill>
                  <a:srgbClr val="0000CE"/>
                </a:solidFill>
                <a:latin typeface="+mn-ea"/>
                <a:ea typeface="+mn-ea"/>
              </a:rPr>
              <a:t>1</a:t>
            </a:r>
            <a:r>
              <a:rPr lang="zh-CN" altLang="en-US" sz="2200" b="1" dirty="0">
                <a:solidFill>
                  <a:srgbClr val="0000CE"/>
                </a:solidFill>
                <a:latin typeface="+mn-ea"/>
                <a:ea typeface="+mn-ea"/>
              </a:rPr>
              <a:t>，</a:t>
            </a:r>
            <a:r>
              <a:rPr lang="en-US" altLang="zh-CN" sz="2200" b="1" dirty="0">
                <a:solidFill>
                  <a:srgbClr val="0000CE"/>
                </a:solidFill>
                <a:latin typeface="+mn-ea"/>
                <a:ea typeface="+mn-ea"/>
              </a:rPr>
              <a:t>β</a:t>
            </a:r>
            <a:r>
              <a:rPr lang="en-US" altLang="zh-CN" sz="2200" b="1" baseline="-16000" dirty="0">
                <a:solidFill>
                  <a:srgbClr val="0000CE"/>
                </a:solidFill>
                <a:latin typeface="+mn-ea"/>
                <a:ea typeface="+mn-ea"/>
              </a:rPr>
              <a:t>2</a:t>
            </a:r>
            <a:r>
              <a:rPr lang="en-US" altLang="zh-CN" sz="2200" b="1" dirty="0">
                <a:solidFill>
                  <a:srgbClr val="0000CE"/>
                </a:solidFill>
                <a:latin typeface="+mn-ea"/>
                <a:ea typeface="+mn-ea"/>
              </a:rPr>
              <a:t> </a:t>
            </a:r>
            <a:r>
              <a:rPr lang="zh-CN" altLang="en-US" sz="2200" b="1" dirty="0">
                <a:solidFill>
                  <a:srgbClr val="0000CE"/>
                </a:solidFill>
                <a:latin typeface="+mn-ea"/>
                <a:ea typeface="+mn-ea"/>
              </a:rPr>
              <a:t>，</a:t>
            </a:r>
            <a:r>
              <a:rPr lang="en-US" altLang="zh-CN" sz="2200" b="1" dirty="0">
                <a:solidFill>
                  <a:srgbClr val="0000CE"/>
                </a:solidFill>
                <a:latin typeface="+mn-ea"/>
                <a:ea typeface="+mn-ea"/>
              </a:rPr>
              <a:t>··· </a:t>
            </a:r>
            <a:r>
              <a:rPr lang="zh-CN" altLang="en-US" sz="2200" b="1" dirty="0">
                <a:solidFill>
                  <a:srgbClr val="0000CE"/>
                </a:solidFill>
                <a:latin typeface="+mn-ea"/>
                <a:ea typeface="+mn-ea"/>
              </a:rPr>
              <a:t>，</a:t>
            </a:r>
            <a:r>
              <a:rPr lang="en-US" altLang="zh-CN" sz="2200" b="1" dirty="0" err="1">
                <a:solidFill>
                  <a:srgbClr val="0000CE"/>
                </a:solidFill>
                <a:latin typeface="+mn-ea"/>
                <a:ea typeface="+mn-ea"/>
              </a:rPr>
              <a:t>β</a:t>
            </a:r>
            <a:r>
              <a:rPr lang="en-US" altLang="zh-CN" sz="2200" b="1" baseline="-16000" dirty="0" err="1">
                <a:solidFill>
                  <a:srgbClr val="0000CE"/>
                </a:solidFill>
                <a:latin typeface="+mn-ea"/>
                <a:ea typeface="+mn-ea"/>
              </a:rPr>
              <a:t>n</a:t>
            </a:r>
            <a:r>
              <a:rPr lang="en-US" altLang="zh-CN" sz="2200" b="1" baseline="-16000" dirty="0">
                <a:solidFill>
                  <a:srgbClr val="0000CE"/>
                </a:solidFill>
                <a:latin typeface="+mn-ea"/>
                <a:ea typeface="+mn-ea"/>
              </a:rPr>
              <a:t> </a:t>
            </a:r>
            <a:r>
              <a:rPr lang="en-US" altLang="zh-CN" sz="2200" b="1" dirty="0">
                <a:solidFill>
                  <a:srgbClr val="0000CE"/>
                </a:solidFill>
                <a:latin typeface="+mn-ea"/>
                <a:ea typeface="+mn-ea"/>
              </a:rPr>
              <a:t>}</a:t>
            </a:r>
          </a:p>
        </p:txBody>
      </p:sp>
      <p:sp>
        <p:nvSpPr>
          <p:cNvPr id="30724" name="Rectangle 199"/>
          <p:cNvSpPr>
            <a:spLocks noChangeArrowheads="1"/>
          </p:cNvSpPr>
          <p:nvPr/>
        </p:nvSpPr>
        <p:spPr bwMode="auto">
          <a:xfrm>
            <a:off x="2819400" y="3114675"/>
            <a:ext cx="3048000" cy="381000"/>
          </a:xfrm>
          <a:prstGeom prst="rect">
            <a:avLst/>
          </a:prstGeom>
          <a:noFill/>
          <a:ln w="9525">
            <a:solidFill>
              <a:srgbClr val="969696"/>
            </a:solidFill>
            <a:prstDash val="dash"/>
            <a:miter lim="800000"/>
            <a:headEnd/>
            <a:tailEnd/>
          </a:ln>
        </p:spPr>
        <p:txBody>
          <a:bodyPr wrap="none" anchor="ctr"/>
          <a:lstStyle/>
          <a:p>
            <a:endParaRPr lang="zh-CN" altLang="en-US" sz="2200">
              <a:latin typeface="+mn-ea"/>
              <a:ea typeface="+mn-ea"/>
            </a:endParaRPr>
          </a:p>
        </p:txBody>
      </p:sp>
      <p:sp>
        <p:nvSpPr>
          <p:cNvPr id="30725" name="Rectangle 196"/>
          <p:cNvSpPr>
            <a:spLocks noChangeArrowheads="1"/>
          </p:cNvSpPr>
          <p:nvPr/>
        </p:nvSpPr>
        <p:spPr bwMode="auto">
          <a:xfrm>
            <a:off x="457200" y="3573463"/>
            <a:ext cx="7924800" cy="2286000"/>
          </a:xfrm>
          <a:prstGeom prst="rect">
            <a:avLst/>
          </a:prstGeom>
          <a:solidFill>
            <a:schemeClr val="accent1">
              <a:alpha val="50195"/>
            </a:schemeClr>
          </a:solidFill>
          <a:ln w="9525">
            <a:noFill/>
            <a:miter lim="800000"/>
            <a:headEnd/>
            <a:tailEnd/>
          </a:ln>
        </p:spPr>
        <p:txBody>
          <a:bodyPr wrap="none" anchor="ctr"/>
          <a:lstStyle/>
          <a:p>
            <a:endParaRPr lang="zh-CN" altLang="en-US" sz="2200">
              <a:latin typeface="+mn-ea"/>
              <a:ea typeface="+mn-ea"/>
            </a:endParaRPr>
          </a:p>
        </p:txBody>
      </p:sp>
      <p:sp>
        <p:nvSpPr>
          <p:cNvPr id="30726" name="Rectangle 192"/>
          <p:cNvSpPr>
            <a:spLocks noChangeArrowheads="1"/>
          </p:cNvSpPr>
          <p:nvPr/>
        </p:nvSpPr>
        <p:spPr bwMode="auto">
          <a:xfrm>
            <a:off x="1981200" y="1860550"/>
            <a:ext cx="4571999" cy="806450"/>
          </a:xfrm>
          <a:prstGeom prst="rect">
            <a:avLst/>
          </a:prstGeom>
          <a:solidFill>
            <a:srgbClr val="C0C0C0">
              <a:alpha val="50195"/>
            </a:srgbClr>
          </a:solidFill>
          <a:ln w="9525">
            <a:noFill/>
            <a:miter lim="800000"/>
            <a:headEnd/>
            <a:tailEnd/>
          </a:ln>
        </p:spPr>
        <p:txBody>
          <a:bodyPr wrap="none" anchor="ctr"/>
          <a:lstStyle/>
          <a:p>
            <a:endParaRPr lang="zh-CN" altLang="en-US" sz="2200">
              <a:latin typeface="+mn-ea"/>
              <a:ea typeface="+mn-ea"/>
            </a:endParaRPr>
          </a:p>
        </p:txBody>
      </p:sp>
      <p:sp>
        <p:nvSpPr>
          <p:cNvPr id="30727" name="Rectangle 191"/>
          <p:cNvSpPr>
            <a:spLocks noChangeArrowheads="1"/>
          </p:cNvSpPr>
          <p:nvPr/>
        </p:nvSpPr>
        <p:spPr bwMode="auto">
          <a:xfrm>
            <a:off x="533400" y="959604"/>
            <a:ext cx="7543800" cy="609600"/>
          </a:xfrm>
          <a:prstGeom prst="rect">
            <a:avLst/>
          </a:prstGeom>
          <a:solidFill>
            <a:srgbClr val="C0C0C0">
              <a:alpha val="50195"/>
            </a:srgbClr>
          </a:solidFill>
          <a:ln w="9525">
            <a:noFill/>
            <a:miter lim="800000"/>
            <a:headEnd/>
            <a:tailEnd/>
          </a:ln>
        </p:spPr>
        <p:txBody>
          <a:bodyPr wrap="none" anchor="ctr"/>
          <a:lstStyle/>
          <a:p>
            <a:endParaRPr lang="zh-CN" altLang="en-US" sz="2200">
              <a:latin typeface="+mn-ea"/>
              <a:ea typeface="+mn-ea"/>
            </a:endParaRPr>
          </a:p>
        </p:txBody>
      </p:sp>
      <p:sp>
        <p:nvSpPr>
          <p:cNvPr id="30728" name="Text Box 188"/>
          <p:cNvSpPr txBox="1">
            <a:spLocks noChangeArrowheads="1"/>
          </p:cNvSpPr>
          <p:nvPr/>
        </p:nvSpPr>
        <p:spPr bwMode="auto">
          <a:xfrm>
            <a:off x="609600" y="1035804"/>
            <a:ext cx="7391400" cy="430887"/>
          </a:xfrm>
          <a:prstGeom prst="rect">
            <a:avLst/>
          </a:prstGeom>
          <a:noFill/>
          <a:ln w="9525">
            <a:noFill/>
            <a:miter lim="800000"/>
            <a:headEnd/>
            <a:tailEnd/>
          </a:ln>
        </p:spPr>
        <p:txBody>
          <a:bodyPr wrap="square">
            <a:spAutoFit/>
          </a:bodyPr>
          <a:lstStyle/>
          <a:p>
            <a:r>
              <a:rPr lang="en-US" altLang="zh-CN" sz="2200" b="1" dirty="0">
                <a:latin typeface="+mn-ea"/>
                <a:ea typeface="+mn-ea"/>
              </a:rPr>
              <a:t>A→</a:t>
            </a:r>
            <a:r>
              <a:rPr lang="en-US" altLang="zh-CN" sz="2200" b="1" dirty="0">
                <a:solidFill>
                  <a:srgbClr val="FF0000"/>
                </a:solidFill>
                <a:latin typeface="+mn-ea"/>
                <a:ea typeface="+mn-ea"/>
              </a:rPr>
              <a:t>αβ</a:t>
            </a:r>
            <a:r>
              <a:rPr lang="en-US" altLang="zh-CN" sz="2200" b="1" baseline="-14000" dirty="0">
                <a:solidFill>
                  <a:srgbClr val="FF0000"/>
                </a:solidFill>
                <a:latin typeface="+mn-ea"/>
                <a:ea typeface="+mn-ea"/>
              </a:rPr>
              <a:t>1</a:t>
            </a:r>
            <a:r>
              <a:rPr lang="en-US" altLang="zh-CN" sz="2200" b="1" dirty="0">
                <a:solidFill>
                  <a:srgbClr val="FF0000"/>
                </a:solidFill>
                <a:latin typeface="+mn-ea"/>
                <a:ea typeface="+mn-ea"/>
              </a:rPr>
              <a:t>︱αβ</a:t>
            </a:r>
            <a:r>
              <a:rPr lang="en-US" altLang="zh-CN" sz="2200" b="1" baseline="-16000" dirty="0">
                <a:solidFill>
                  <a:srgbClr val="FF0000"/>
                </a:solidFill>
                <a:latin typeface="+mn-ea"/>
                <a:ea typeface="+mn-ea"/>
              </a:rPr>
              <a:t>2</a:t>
            </a:r>
            <a:r>
              <a:rPr lang="en-US" altLang="zh-CN" sz="2200" b="1" dirty="0">
                <a:solidFill>
                  <a:srgbClr val="FF0000"/>
                </a:solidFill>
                <a:latin typeface="+mn-ea"/>
                <a:ea typeface="+mn-ea"/>
              </a:rPr>
              <a:t>︱···︱αβ</a:t>
            </a:r>
            <a:r>
              <a:rPr lang="en-US" altLang="zh-CN" sz="2200" b="1" baseline="-16000" dirty="0">
                <a:solidFill>
                  <a:srgbClr val="FF0000"/>
                </a:solidFill>
                <a:latin typeface="+mn-ea"/>
                <a:ea typeface="+mn-ea"/>
              </a:rPr>
              <a:t>n</a:t>
            </a:r>
            <a:r>
              <a:rPr lang="en-US" altLang="zh-CN" sz="2200" b="1" dirty="0">
                <a:latin typeface="+mn-ea"/>
                <a:ea typeface="+mn-ea"/>
              </a:rPr>
              <a:t>︱γ</a:t>
            </a:r>
            <a:r>
              <a:rPr lang="en-US" altLang="zh-CN" sz="2200" b="1" baseline="-16000" dirty="0">
                <a:latin typeface="+mn-ea"/>
                <a:ea typeface="+mn-ea"/>
              </a:rPr>
              <a:t>1</a:t>
            </a:r>
            <a:r>
              <a:rPr lang="en-US" altLang="zh-CN" sz="2200" b="1" dirty="0">
                <a:latin typeface="+mn-ea"/>
                <a:ea typeface="+mn-ea"/>
              </a:rPr>
              <a:t>︱γ</a:t>
            </a:r>
            <a:r>
              <a:rPr lang="en-US" altLang="zh-CN" sz="2200" b="1" baseline="-16000" dirty="0">
                <a:latin typeface="+mn-ea"/>
                <a:ea typeface="+mn-ea"/>
              </a:rPr>
              <a:t>2</a:t>
            </a:r>
            <a:r>
              <a:rPr lang="en-US" altLang="zh-CN" sz="2200" b="1" dirty="0">
                <a:latin typeface="+mn-ea"/>
                <a:ea typeface="+mn-ea"/>
              </a:rPr>
              <a:t>︱···︱</a:t>
            </a:r>
            <a:r>
              <a:rPr lang="en-US" altLang="zh-CN" sz="2200" b="1" dirty="0" err="1">
                <a:latin typeface="+mn-ea"/>
                <a:ea typeface="+mn-ea"/>
              </a:rPr>
              <a:t>γ</a:t>
            </a:r>
            <a:r>
              <a:rPr lang="en-US" altLang="zh-CN" sz="2200" b="1" baseline="-16000" dirty="0" err="1">
                <a:latin typeface="+mn-ea"/>
                <a:ea typeface="+mn-ea"/>
              </a:rPr>
              <a:t>m</a:t>
            </a:r>
            <a:r>
              <a:rPr lang="en-US" altLang="zh-CN" sz="2200" b="1" baseline="-16000" dirty="0">
                <a:latin typeface="+mn-ea"/>
                <a:ea typeface="+mn-ea"/>
              </a:rPr>
              <a:t> </a:t>
            </a:r>
          </a:p>
        </p:txBody>
      </p:sp>
      <p:sp>
        <p:nvSpPr>
          <p:cNvPr id="30729" name="Text Box 189"/>
          <p:cNvSpPr txBox="1">
            <a:spLocks noChangeArrowheads="1"/>
          </p:cNvSpPr>
          <p:nvPr/>
        </p:nvSpPr>
        <p:spPr bwMode="auto">
          <a:xfrm>
            <a:off x="1905000" y="1852613"/>
            <a:ext cx="4800600" cy="769441"/>
          </a:xfrm>
          <a:prstGeom prst="rect">
            <a:avLst/>
          </a:prstGeom>
          <a:noFill/>
          <a:ln w="9525">
            <a:noFill/>
            <a:miter lim="800000"/>
            <a:headEnd/>
            <a:tailEnd/>
          </a:ln>
        </p:spPr>
        <p:txBody>
          <a:bodyPr wrap="square">
            <a:spAutoFit/>
          </a:bodyPr>
          <a:lstStyle/>
          <a:p>
            <a:r>
              <a:rPr lang="en-US" altLang="zh-CN" sz="2200" b="1" dirty="0">
                <a:latin typeface="+mn-ea"/>
                <a:ea typeface="+mn-ea"/>
              </a:rPr>
              <a:t>A→</a:t>
            </a:r>
            <a:r>
              <a:rPr lang="en-US" altLang="zh-CN" sz="2200" b="1" dirty="0">
                <a:solidFill>
                  <a:srgbClr val="FF0000"/>
                </a:solidFill>
                <a:latin typeface="+mn-ea"/>
                <a:ea typeface="+mn-ea"/>
              </a:rPr>
              <a:t>αB</a:t>
            </a:r>
            <a:r>
              <a:rPr lang="en-US" altLang="zh-CN" sz="2200" b="1" dirty="0">
                <a:latin typeface="+mn-ea"/>
                <a:ea typeface="+mn-ea"/>
              </a:rPr>
              <a:t>︱γ</a:t>
            </a:r>
            <a:r>
              <a:rPr lang="en-US" altLang="zh-CN" sz="2200" b="1" baseline="-16000" dirty="0">
                <a:latin typeface="+mn-ea"/>
                <a:ea typeface="+mn-ea"/>
              </a:rPr>
              <a:t>1</a:t>
            </a:r>
            <a:r>
              <a:rPr lang="en-US" altLang="zh-CN" sz="2200" b="1" dirty="0">
                <a:latin typeface="+mn-ea"/>
                <a:ea typeface="+mn-ea"/>
              </a:rPr>
              <a:t>︱γ</a:t>
            </a:r>
            <a:r>
              <a:rPr lang="en-US" altLang="zh-CN" sz="2200" b="1" baseline="-16000" dirty="0">
                <a:latin typeface="+mn-ea"/>
                <a:ea typeface="+mn-ea"/>
              </a:rPr>
              <a:t>2</a:t>
            </a:r>
            <a:r>
              <a:rPr lang="en-US" altLang="zh-CN" sz="2200" b="1" dirty="0">
                <a:latin typeface="+mn-ea"/>
                <a:ea typeface="+mn-ea"/>
              </a:rPr>
              <a:t>︱···︱</a:t>
            </a:r>
            <a:r>
              <a:rPr lang="en-US" altLang="zh-CN" sz="2200" b="1" dirty="0" err="1">
                <a:latin typeface="+mn-ea"/>
                <a:ea typeface="+mn-ea"/>
              </a:rPr>
              <a:t>γ</a:t>
            </a:r>
            <a:r>
              <a:rPr lang="en-US" altLang="zh-CN" sz="2200" b="1" baseline="-16000" dirty="0" err="1">
                <a:latin typeface="+mn-ea"/>
                <a:ea typeface="+mn-ea"/>
              </a:rPr>
              <a:t>m</a:t>
            </a:r>
            <a:endParaRPr lang="en-US" altLang="zh-CN" sz="2200" b="1" baseline="-16000" dirty="0">
              <a:latin typeface="+mn-ea"/>
              <a:ea typeface="+mn-ea"/>
            </a:endParaRPr>
          </a:p>
          <a:p>
            <a:r>
              <a:rPr lang="en-US" altLang="zh-CN" sz="2200" b="1" dirty="0">
                <a:solidFill>
                  <a:srgbClr val="FF0000"/>
                </a:solidFill>
                <a:latin typeface="+mn-ea"/>
                <a:ea typeface="+mn-ea"/>
              </a:rPr>
              <a:t>B→β</a:t>
            </a:r>
            <a:r>
              <a:rPr lang="en-US" altLang="zh-CN" sz="2200" b="1" baseline="-16000" dirty="0">
                <a:solidFill>
                  <a:srgbClr val="FF0000"/>
                </a:solidFill>
                <a:latin typeface="+mn-ea"/>
                <a:ea typeface="+mn-ea"/>
              </a:rPr>
              <a:t>1</a:t>
            </a:r>
            <a:r>
              <a:rPr lang="en-US" altLang="zh-CN" sz="2200" b="1" dirty="0">
                <a:solidFill>
                  <a:srgbClr val="FF0000"/>
                </a:solidFill>
                <a:latin typeface="+mn-ea"/>
                <a:ea typeface="+mn-ea"/>
              </a:rPr>
              <a:t>︱β</a:t>
            </a:r>
            <a:r>
              <a:rPr lang="en-US" altLang="zh-CN" sz="2200" b="1" baseline="-16000" dirty="0">
                <a:solidFill>
                  <a:srgbClr val="FF0000"/>
                </a:solidFill>
                <a:latin typeface="+mn-ea"/>
                <a:ea typeface="+mn-ea"/>
              </a:rPr>
              <a:t>2</a:t>
            </a:r>
            <a:r>
              <a:rPr lang="en-US" altLang="zh-CN" sz="2200" b="1" dirty="0">
                <a:solidFill>
                  <a:srgbClr val="FF0000"/>
                </a:solidFill>
                <a:latin typeface="+mn-ea"/>
                <a:ea typeface="+mn-ea"/>
              </a:rPr>
              <a:t> ︱···︱</a:t>
            </a:r>
            <a:r>
              <a:rPr lang="en-US" altLang="zh-CN" sz="2200" b="1" dirty="0" err="1">
                <a:solidFill>
                  <a:srgbClr val="FF0000"/>
                </a:solidFill>
                <a:latin typeface="+mn-ea"/>
                <a:ea typeface="+mn-ea"/>
              </a:rPr>
              <a:t>β</a:t>
            </a:r>
            <a:r>
              <a:rPr lang="en-US" altLang="zh-CN" sz="2200" b="1" baseline="-16000" dirty="0" err="1">
                <a:solidFill>
                  <a:srgbClr val="FF0000"/>
                </a:solidFill>
                <a:latin typeface="+mn-ea"/>
                <a:ea typeface="+mn-ea"/>
              </a:rPr>
              <a:t>n</a:t>
            </a:r>
            <a:r>
              <a:rPr lang="en-US" altLang="zh-CN" sz="2200" b="1" baseline="-16000" dirty="0">
                <a:solidFill>
                  <a:srgbClr val="FF0000"/>
                </a:solidFill>
                <a:latin typeface="+mn-ea"/>
                <a:ea typeface="+mn-ea"/>
              </a:rPr>
              <a:t> </a:t>
            </a:r>
          </a:p>
        </p:txBody>
      </p:sp>
      <p:sp>
        <p:nvSpPr>
          <p:cNvPr id="30730" name="AutoShape 190"/>
          <p:cNvSpPr>
            <a:spLocks noChangeArrowheads="1"/>
          </p:cNvSpPr>
          <p:nvPr/>
        </p:nvSpPr>
        <p:spPr bwMode="auto">
          <a:xfrm>
            <a:off x="3733800" y="1511300"/>
            <a:ext cx="1066800" cy="304800"/>
          </a:xfrm>
          <a:prstGeom prst="downArrow">
            <a:avLst>
              <a:gd name="adj1" fmla="val 52083"/>
              <a:gd name="adj2" fmla="val 59167"/>
            </a:avLst>
          </a:prstGeom>
          <a:solidFill>
            <a:schemeClr val="accent1"/>
          </a:solidFill>
          <a:ln w="9525">
            <a:solidFill>
              <a:schemeClr val="tx1"/>
            </a:solidFill>
            <a:miter lim="800000"/>
            <a:headEnd/>
            <a:tailEnd/>
          </a:ln>
        </p:spPr>
        <p:txBody>
          <a:bodyPr wrap="none" anchor="ctr"/>
          <a:lstStyle/>
          <a:p>
            <a:endParaRPr lang="zh-CN" altLang="en-US" sz="2200">
              <a:latin typeface="+mn-ea"/>
              <a:ea typeface="+mn-ea"/>
            </a:endParaRPr>
          </a:p>
        </p:txBody>
      </p:sp>
      <p:sp>
        <p:nvSpPr>
          <p:cNvPr id="30731" name="Text Box 193"/>
          <p:cNvSpPr txBox="1">
            <a:spLocks noChangeArrowheads="1"/>
          </p:cNvSpPr>
          <p:nvPr/>
        </p:nvSpPr>
        <p:spPr bwMode="auto">
          <a:xfrm>
            <a:off x="533400" y="3733800"/>
            <a:ext cx="7696200" cy="904863"/>
          </a:xfrm>
          <a:prstGeom prst="rect">
            <a:avLst/>
          </a:prstGeom>
          <a:noFill/>
          <a:ln w="9525">
            <a:noFill/>
            <a:miter lim="800000"/>
            <a:headEnd/>
            <a:tailEnd/>
          </a:ln>
        </p:spPr>
        <p:txBody>
          <a:bodyPr>
            <a:spAutoFit/>
          </a:bodyPr>
          <a:lstStyle/>
          <a:p>
            <a:pPr marL="811213" indent="-811213">
              <a:lnSpc>
                <a:spcPct val="120000"/>
              </a:lnSpc>
              <a:spcBef>
                <a:spcPct val="50000"/>
              </a:spcBef>
            </a:pPr>
            <a:r>
              <a:rPr lang="zh-CN" altLang="en-US" sz="2200" b="1">
                <a:latin typeface="+mn-ea"/>
                <a:ea typeface="+mn-ea"/>
              </a:rPr>
              <a:t>例</a:t>
            </a:r>
            <a:r>
              <a:rPr lang="en-US" altLang="zh-CN" sz="2200" b="1">
                <a:latin typeface="+mn-ea"/>
                <a:ea typeface="+mn-ea"/>
              </a:rPr>
              <a:t>4.6  </a:t>
            </a:r>
            <a:r>
              <a:rPr lang="zh-CN" altLang="en-US" sz="2200" b="1">
                <a:latin typeface="+mn-ea"/>
                <a:ea typeface="+mn-ea"/>
              </a:rPr>
              <a:t>设文法 </a:t>
            </a:r>
            <a:r>
              <a:rPr lang="en-US" altLang="zh-CN" sz="2200" b="1">
                <a:latin typeface="+mn-ea"/>
                <a:ea typeface="+mn-ea"/>
              </a:rPr>
              <a:t>G[S]</a:t>
            </a:r>
            <a:r>
              <a:rPr lang="zh-CN" altLang="en-US" sz="2200" b="1">
                <a:latin typeface="+mn-ea"/>
                <a:ea typeface="+mn-ea"/>
              </a:rPr>
              <a:t>：</a:t>
            </a:r>
            <a:r>
              <a:rPr lang="en-US" altLang="zh-CN" sz="2200" b="1">
                <a:latin typeface="+mn-ea"/>
                <a:ea typeface="+mn-ea"/>
              </a:rPr>
              <a:t>S→aSb︱aS︱ε</a:t>
            </a:r>
            <a:r>
              <a:rPr lang="zh-CN" altLang="en-US" sz="2200" b="1">
                <a:latin typeface="+mn-ea"/>
                <a:ea typeface="+mn-ea"/>
              </a:rPr>
              <a:t>。试采用提取左公共因子法，得到与之等价的文法</a:t>
            </a:r>
            <a:r>
              <a:rPr lang="en-US" altLang="zh-CN" sz="2200" b="1">
                <a:latin typeface="+mn-ea"/>
                <a:ea typeface="+mn-ea"/>
              </a:rPr>
              <a:t>G′[S]</a:t>
            </a:r>
            <a:r>
              <a:rPr lang="zh-CN" altLang="en-US" sz="2200" b="1">
                <a:latin typeface="+mn-ea"/>
                <a:ea typeface="+mn-ea"/>
              </a:rPr>
              <a:t>。 </a:t>
            </a:r>
          </a:p>
        </p:txBody>
      </p:sp>
      <p:sp>
        <p:nvSpPr>
          <p:cNvPr id="30732" name="Text Box 194"/>
          <p:cNvSpPr txBox="1">
            <a:spLocks noChangeArrowheads="1"/>
          </p:cNvSpPr>
          <p:nvPr/>
        </p:nvSpPr>
        <p:spPr bwMode="auto">
          <a:xfrm>
            <a:off x="1752600" y="4648200"/>
            <a:ext cx="6477000" cy="1243417"/>
          </a:xfrm>
          <a:prstGeom prst="rect">
            <a:avLst/>
          </a:prstGeom>
          <a:noFill/>
          <a:ln w="9525">
            <a:noFill/>
            <a:miter lim="800000"/>
            <a:headEnd/>
            <a:tailEnd/>
          </a:ln>
        </p:spPr>
        <p:txBody>
          <a:bodyPr>
            <a:spAutoFit/>
          </a:bodyPr>
          <a:lstStyle/>
          <a:p>
            <a:pPr>
              <a:lnSpc>
                <a:spcPct val="110000"/>
              </a:lnSpc>
              <a:spcBef>
                <a:spcPct val="10000"/>
              </a:spcBef>
            </a:pPr>
            <a:r>
              <a:rPr lang="en-US" altLang="zh-CN" sz="2200" b="1" dirty="0">
                <a:latin typeface="+mn-ea"/>
                <a:ea typeface="+mn-ea"/>
              </a:rPr>
              <a:t>∵ </a:t>
            </a:r>
            <a:r>
              <a:rPr lang="zh-CN" altLang="en-US" sz="2200" b="1" dirty="0">
                <a:latin typeface="+mn-ea"/>
                <a:ea typeface="+mn-ea"/>
              </a:rPr>
              <a:t>文法仅有一个非终结符</a:t>
            </a:r>
            <a:r>
              <a:rPr lang="en-US" altLang="zh-CN" sz="2200" b="1" dirty="0">
                <a:latin typeface="+mn-ea"/>
                <a:ea typeface="+mn-ea"/>
              </a:rPr>
              <a:t>S</a:t>
            </a:r>
            <a:r>
              <a:rPr lang="zh-CN" altLang="en-US" sz="2200" b="1" dirty="0">
                <a:latin typeface="+mn-ea"/>
                <a:ea typeface="+mn-ea"/>
              </a:rPr>
              <a:t>，其规则有左公共因子</a:t>
            </a:r>
            <a:r>
              <a:rPr lang="en-US" altLang="zh-CN" sz="2200" b="1" dirty="0">
                <a:solidFill>
                  <a:srgbClr val="FF0000"/>
                </a:solidFill>
                <a:latin typeface="+mn-ea"/>
                <a:ea typeface="+mn-ea"/>
              </a:rPr>
              <a:t>α</a:t>
            </a:r>
            <a:r>
              <a:rPr lang="zh-CN" altLang="en-US" sz="2200" b="1" dirty="0">
                <a:latin typeface="+mn-ea"/>
                <a:ea typeface="+mn-ea"/>
              </a:rPr>
              <a:t>＝</a:t>
            </a:r>
            <a:r>
              <a:rPr lang="en-US" altLang="zh-CN" sz="2200" b="1" dirty="0" err="1">
                <a:latin typeface="+mn-ea"/>
                <a:ea typeface="+mn-ea"/>
              </a:rPr>
              <a:t>aS</a:t>
            </a:r>
            <a:r>
              <a:rPr lang="zh-CN" altLang="en-US" sz="2200" b="1" dirty="0">
                <a:latin typeface="+mn-ea"/>
                <a:ea typeface="+mn-ea"/>
              </a:rPr>
              <a:t>，</a:t>
            </a:r>
            <a:r>
              <a:rPr lang="en-US" altLang="zh-CN" sz="2200" b="1" dirty="0">
                <a:solidFill>
                  <a:srgbClr val="FF0000"/>
                </a:solidFill>
                <a:latin typeface="+mn-ea"/>
                <a:ea typeface="+mn-ea"/>
              </a:rPr>
              <a:t>β</a:t>
            </a:r>
            <a:r>
              <a:rPr lang="en-US" altLang="zh-CN" sz="2200" b="1" baseline="-30000" dirty="0">
                <a:solidFill>
                  <a:srgbClr val="FF0000"/>
                </a:solidFill>
                <a:latin typeface="+mn-ea"/>
                <a:ea typeface="+mn-ea"/>
              </a:rPr>
              <a:t>1</a:t>
            </a:r>
            <a:r>
              <a:rPr lang="zh-CN" altLang="en-US" sz="2200" b="1" dirty="0">
                <a:latin typeface="+mn-ea"/>
                <a:ea typeface="+mn-ea"/>
              </a:rPr>
              <a:t>＝</a:t>
            </a:r>
            <a:r>
              <a:rPr lang="en-US" altLang="zh-CN" sz="2200" b="1" dirty="0">
                <a:latin typeface="+mn-ea"/>
                <a:ea typeface="+mn-ea"/>
              </a:rPr>
              <a:t>b</a:t>
            </a:r>
            <a:r>
              <a:rPr lang="zh-CN" altLang="en-US" sz="2200" b="1" dirty="0">
                <a:latin typeface="+mn-ea"/>
                <a:ea typeface="+mn-ea"/>
              </a:rPr>
              <a:t>，</a:t>
            </a:r>
            <a:r>
              <a:rPr lang="en-US" altLang="zh-CN" sz="2200" b="1" dirty="0">
                <a:solidFill>
                  <a:srgbClr val="FF0000"/>
                </a:solidFill>
                <a:latin typeface="+mn-ea"/>
                <a:ea typeface="+mn-ea"/>
              </a:rPr>
              <a:t>β</a:t>
            </a:r>
            <a:r>
              <a:rPr lang="en-US" altLang="zh-CN" sz="2200" b="1" baseline="-30000" dirty="0">
                <a:solidFill>
                  <a:srgbClr val="FF0000"/>
                </a:solidFill>
                <a:latin typeface="+mn-ea"/>
                <a:ea typeface="+mn-ea"/>
              </a:rPr>
              <a:t>1</a:t>
            </a:r>
            <a:r>
              <a:rPr lang="zh-CN" altLang="en-US" sz="2200" b="1" dirty="0">
                <a:latin typeface="+mn-ea"/>
                <a:ea typeface="+mn-ea"/>
              </a:rPr>
              <a:t>＝</a:t>
            </a:r>
            <a:r>
              <a:rPr lang="en-US" altLang="zh-CN" sz="2200" b="1" dirty="0">
                <a:latin typeface="+mn-ea"/>
                <a:ea typeface="+mn-ea"/>
              </a:rPr>
              <a:t>ε</a:t>
            </a:r>
            <a:r>
              <a:rPr lang="zh-CN" altLang="en-US" sz="2200" b="1" dirty="0">
                <a:latin typeface="+mn-ea"/>
                <a:ea typeface="+mn-ea"/>
              </a:rPr>
              <a:t>，</a:t>
            </a:r>
            <a:r>
              <a:rPr lang="en-US" altLang="zh-CN" sz="2200" b="1" dirty="0">
                <a:latin typeface="+mn-ea"/>
                <a:ea typeface="+mn-ea"/>
              </a:rPr>
              <a:t>γ</a:t>
            </a:r>
            <a:r>
              <a:rPr lang="en-US" altLang="zh-CN" sz="2200" b="1" baseline="-30000" dirty="0">
                <a:latin typeface="+mn-ea"/>
                <a:ea typeface="+mn-ea"/>
              </a:rPr>
              <a:t>1</a:t>
            </a:r>
            <a:r>
              <a:rPr lang="zh-CN" altLang="en-US" sz="2200" b="1" dirty="0">
                <a:latin typeface="+mn-ea"/>
                <a:ea typeface="+mn-ea"/>
              </a:rPr>
              <a:t>＝</a:t>
            </a:r>
            <a:r>
              <a:rPr lang="en-US" altLang="zh-CN" sz="2200" b="1" dirty="0">
                <a:latin typeface="+mn-ea"/>
                <a:ea typeface="+mn-ea"/>
              </a:rPr>
              <a:t>ε</a:t>
            </a:r>
            <a:r>
              <a:rPr lang="zh-CN" altLang="en-US" sz="2200" b="1" dirty="0">
                <a:latin typeface="+mn-ea"/>
                <a:ea typeface="+mn-ea"/>
              </a:rPr>
              <a:t>。</a:t>
            </a:r>
          </a:p>
          <a:p>
            <a:pPr>
              <a:lnSpc>
                <a:spcPct val="110000"/>
              </a:lnSpc>
              <a:spcBef>
                <a:spcPct val="10000"/>
              </a:spcBef>
            </a:pPr>
            <a:r>
              <a:rPr lang="zh-CN" altLang="en-US" sz="2200" b="1" dirty="0">
                <a:latin typeface="+mn-ea"/>
                <a:ea typeface="+mn-ea"/>
              </a:rPr>
              <a:t>∴ 文法</a:t>
            </a:r>
            <a:r>
              <a:rPr lang="en-US" altLang="zh-CN" sz="2200" b="1" dirty="0">
                <a:latin typeface="+mn-ea"/>
                <a:ea typeface="+mn-ea"/>
              </a:rPr>
              <a:t>G′[S]</a:t>
            </a:r>
            <a:r>
              <a:rPr lang="zh-CN" altLang="en-US" sz="2200" b="1" dirty="0">
                <a:latin typeface="+mn-ea"/>
                <a:ea typeface="+mn-ea"/>
              </a:rPr>
              <a:t>：</a:t>
            </a:r>
            <a:r>
              <a:rPr lang="en-US" altLang="zh-CN" sz="2200" b="1" dirty="0" err="1">
                <a:latin typeface="+mn-ea"/>
                <a:ea typeface="+mn-ea"/>
              </a:rPr>
              <a:t>S→aSA︱ε</a:t>
            </a:r>
            <a:r>
              <a:rPr lang="zh-CN" altLang="en-US" sz="2200" b="1" dirty="0">
                <a:latin typeface="+mn-ea"/>
                <a:ea typeface="+mn-ea"/>
              </a:rPr>
              <a:t>，</a:t>
            </a:r>
            <a:r>
              <a:rPr lang="en-US" altLang="zh-CN" sz="2200" b="1" dirty="0" err="1">
                <a:latin typeface="+mn-ea"/>
                <a:ea typeface="+mn-ea"/>
              </a:rPr>
              <a:t>A→b︱ε</a:t>
            </a:r>
            <a:r>
              <a:rPr lang="zh-CN" altLang="en-US" sz="2200" b="1" dirty="0">
                <a:latin typeface="+mn-ea"/>
                <a:ea typeface="+mn-ea"/>
              </a:rPr>
              <a:t>。 </a:t>
            </a:r>
          </a:p>
        </p:txBody>
      </p:sp>
      <p:sp>
        <p:nvSpPr>
          <p:cNvPr id="14" name="灯片编号占位符 1"/>
          <p:cNvSpPr>
            <a:spLocks noGrp="1"/>
          </p:cNvSpPr>
          <p:nvPr>
            <p:ph type="sldNum" sz="quarter" idx="12"/>
          </p:nvPr>
        </p:nvSpPr>
        <p:spPr>
          <a:xfrm>
            <a:off x="6477000" y="6248400"/>
            <a:ext cx="2133600" cy="244475"/>
          </a:xfrm>
          <a:noFill/>
        </p:spPr>
        <p:txBody>
          <a:bodyPr/>
          <a:lstStyle/>
          <a:p>
            <a:fld id="{F5CCD0D2-28A3-46F5-BD0D-71ED80DE8C17}" type="slidenum">
              <a:rPr lang="en-US" altLang="zh-CN" smtClean="0">
                <a:ea typeface="宋体" charset="-122"/>
              </a:rPr>
              <a:pPr/>
              <a:t>25</a:t>
            </a:fld>
            <a:endParaRPr lang="en-US" altLang="zh-CN" dirty="0">
              <a:ea typeface="宋体" charset="-122"/>
            </a:endParaRPr>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51" name="Rectangle 12"/>
          <p:cNvSpPr>
            <a:spLocks noGrp="1" noChangeArrowheads="1"/>
          </p:cNvSpPr>
          <p:nvPr>
            <p:ph type="title"/>
          </p:nvPr>
        </p:nvSpPr>
        <p:spPr>
          <a:xfrm>
            <a:off x="541338" y="304800"/>
            <a:ext cx="3649662" cy="457200"/>
          </a:xfrm>
        </p:spPr>
        <p:txBody>
          <a:bodyPr/>
          <a:lstStyle/>
          <a:p>
            <a:pPr eaLnBrk="1" hangingPunct="1"/>
            <a:r>
              <a:rPr lang="en-US" altLang="zh-CN" sz="2800" b="1" dirty="0">
                <a:solidFill>
                  <a:srgbClr val="CC0099"/>
                </a:solidFill>
                <a:latin typeface="黑体" pitchFamily="49" charset="-122"/>
                <a:ea typeface="黑体" pitchFamily="49" charset="-122"/>
              </a:rPr>
              <a:t>4.3.2</a:t>
            </a:r>
            <a:r>
              <a:rPr lang="zh-CN" altLang="en-US" sz="2800" b="1" dirty="0">
                <a:solidFill>
                  <a:srgbClr val="CC0099"/>
                </a:solidFill>
                <a:latin typeface="黑体" pitchFamily="49" charset="-122"/>
                <a:ea typeface="黑体" pitchFamily="49" charset="-122"/>
              </a:rPr>
              <a:t>　消除左递归法</a:t>
            </a:r>
          </a:p>
        </p:txBody>
      </p:sp>
      <p:sp>
        <p:nvSpPr>
          <p:cNvPr id="31748" name="Text Box 8"/>
          <p:cNvSpPr txBox="1">
            <a:spLocks noChangeArrowheads="1"/>
          </p:cNvSpPr>
          <p:nvPr/>
        </p:nvSpPr>
        <p:spPr bwMode="auto">
          <a:xfrm>
            <a:off x="381000" y="867906"/>
            <a:ext cx="8077200" cy="5306261"/>
          </a:xfrm>
          <a:prstGeom prst="rect">
            <a:avLst/>
          </a:prstGeom>
          <a:noFill/>
          <a:ln w="9525">
            <a:noFill/>
            <a:miter lim="800000"/>
            <a:headEnd/>
            <a:tailEnd/>
          </a:ln>
        </p:spPr>
        <p:txBody>
          <a:bodyPr>
            <a:spAutoFit/>
          </a:bodyPr>
          <a:lstStyle/>
          <a:p>
            <a:pPr indent="487363" algn="l">
              <a:lnSpc>
                <a:spcPct val="120000"/>
              </a:lnSpc>
              <a:spcBef>
                <a:spcPct val="10000"/>
              </a:spcBef>
            </a:pPr>
            <a:r>
              <a:rPr lang="zh-CN" altLang="en-US" sz="2000" b="1" dirty="0">
                <a:latin typeface="+mn-ea"/>
                <a:ea typeface="+mn-ea"/>
              </a:rPr>
              <a:t>定义 </a:t>
            </a:r>
            <a:r>
              <a:rPr lang="en-US" altLang="zh-CN" sz="2000" b="1" dirty="0">
                <a:latin typeface="+mn-ea"/>
                <a:ea typeface="+mn-ea"/>
              </a:rPr>
              <a:t>4.5  </a:t>
            </a:r>
            <a:r>
              <a:rPr lang="zh-CN" altLang="en-US" sz="2000" b="1" dirty="0">
                <a:latin typeface="+mn-ea"/>
                <a:ea typeface="+mn-ea"/>
              </a:rPr>
              <a:t>设文法</a:t>
            </a:r>
            <a:r>
              <a:rPr lang="en-US" altLang="zh-CN" sz="2000" b="1" dirty="0">
                <a:latin typeface="+mn-ea"/>
                <a:ea typeface="+mn-ea"/>
              </a:rPr>
              <a:t>G</a:t>
            </a:r>
            <a:r>
              <a:rPr lang="zh-CN" altLang="en-US" sz="2000" b="1" dirty="0">
                <a:latin typeface="+mn-ea"/>
                <a:ea typeface="+mn-ea"/>
              </a:rPr>
              <a:t>＝（</a:t>
            </a:r>
            <a:r>
              <a:rPr lang="en-US" altLang="zh-CN" sz="2000" b="1" dirty="0">
                <a:latin typeface="+mn-ea"/>
                <a:ea typeface="+mn-ea"/>
              </a:rPr>
              <a:t>V</a:t>
            </a:r>
            <a:r>
              <a:rPr lang="en-US" altLang="zh-CN" sz="2000" b="1" baseline="-30000" dirty="0">
                <a:latin typeface="+mn-ea"/>
                <a:ea typeface="+mn-ea"/>
              </a:rPr>
              <a:t>N</a:t>
            </a:r>
            <a:r>
              <a:rPr lang="zh-CN" altLang="en-US" sz="2000" b="1" dirty="0">
                <a:latin typeface="+mn-ea"/>
                <a:ea typeface="+mn-ea"/>
              </a:rPr>
              <a:t>，</a:t>
            </a:r>
            <a:r>
              <a:rPr lang="en-US" altLang="zh-CN" sz="2000" b="1" dirty="0">
                <a:latin typeface="+mn-ea"/>
                <a:ea typeface="+mn-ea"/>
              </a:rPr>
              <a:t>V</a:t>
            </a:r>
            <a:r>
              <a:rPr lang="en-US" altLang="zh-CN" sz="2000" b="1" baseline="-30000" dirty="0">
                <a:latin typeface="+mn-ea"/>
                <a:ea typeface="+mn-ea"/>
              </a:rPr>
              <a:t>T</a:t>
            </a:r>
            <a:r>
              <a:rPr lang="zh-CN" altLang="en-US" sz="2000" b="1" dirty="0">
                <a:latin typeface="+mn-ea"/>
                <a:ea typeface="+mn-ea"/>
              </a:rPr>
              <a:t>，</a:t>
            </a:r>
            <a:r>
              <a:rPr lang="en-US" altLang="zh-CN" sz="2000" b="1" dirty="0">
                <a:latin typeface="+mn-ea"/>
                <a:ea typeface="+mn-ea"/>
              </a:rPr>
              <a:t>P</a:t>
            </a:r>
            <a:r>
              <a:rPr lang="zh-CN" altLang="en-US" sz="2000" b="1" dirty="0">
                <a:latin typeface="+mn-ea"/>
                <a:ea typeface="+mn-ea"/>
              </a:rPr>
              <a:t>，</a:t>
            </a:r>
            <a:r>
              <a:rPr lang="en-US" altLang="zh-CN" sz="2000" b="1" dirty="0">
                <a:latin typeface="+mn-ea"/>
                <a:ea typeface="+mn-ea"/>
              </a:rPr>
              <a:t>S</a:t>
            </a:r>
            <a:r>
              <a:rPr lang="zh-CN" altLang="en-US" sz="2000" b="1" dirty="0">
                <a:latin typeface="+mn-ea"/>
                <a:ea typeface="+mn-ea"/>
              </a:rPr>
              <a:t>），形如</a:t>
            </a:r>
            <a:r>
              <a:rPr lang="en-US" altLang="zh-CN" sz="2000" b="1" dirty="0" err="1">
                <a:latin typeface="+mn-ea"/>
                <a:ea typeface="+mn-ea"/>
              </a:rPr>
              <a:t>A→αAβ</a:t>
            </a:r>
            <a:r>
              <a:rPr lang="zh-CN" altLang="en-US" sz="2000" b="1" dirty="0">
                <a:latin typeface="+mn-ea"/>
                <a:ea typeface="+mn-ea"/>
              </a:rPr>
              <a:t>的规则称为文法</a:t>
            </a:r>
            <a:r>
              <a:rPr lang="en-US" altLang="zh-CN" sz="2000" b="1" dirty="0">
                <a:latin typeface="+mn-ea"/>
                <a:ea typeface="+mn-ea"/>
              </a:rPr>
              <a:t>G</a:t>
            </a:r>
            <a:r>
              <a:rPr lang="zh-CN" altLang="en-US" sz="2000" b="1" dirty="0">
                <a:latin typeface="+mn-ea"/>
                <a:ea typeface="+mn-ea"/>
              </a:rPr>
              <a:t>的直接递归规则。特别地，如果</a:t>
            </a:r>
            <a:r>
              <a:rPr lang="en-US" altLang="zh-CN" sz="2000" b="1" dirty="0">
                <a:latin typeface="+mn-ea"/>
                <a:ea typeface="+mn-ea"/>
              </a:rPr>
              <a:t>α</a:t>
            </a:r>
            <a:r>
              <a:rPr lang="zh-CN" altLang="en-US" sz="2000" b="1" dirty="0">
                <a:latin typeface="+mn-ea"/>
                <a:ea typeface="+mn-ea"/>
              </a:rPr>
              <a:t>＝</a:t>
            </a:r>
            <a:r>
              <a:rPr lang="en-US" altLang="zh-CN" sz="2000" b="1" dirty="0">
                <a:latin typeface="+mn-ea"/>
                <a:ea typeface="+mn-ea"/>
              </a:rPr>
              <a:t>ε</a:t>
            </a:r>
            <a:r>
              <a:rPr lang="zh-CN" altLang="en-US" sz="2000" b="1" dirty="0">
                <a:latin typeface="+mn-ea"/>
                <a:ea typeface="+mn-ea"/>
              </a:rPr>
              <a:t>时，则称为文法</a:t>
            </a:r>
            <a:r>
              <a:rPr lang="en-US" altLang="zh-CN" sz="2000" b="1" dirty="0">
                <a:latin typeface="+mn-ea"/>
                <a:ea typeface="+mn-ea"/>
              </a:rPr>
              <a:t>G</a:t>
            </a:r>
            <a:r>
              <a:rPr lang="zh-CN" altLang="en-US" sz="2000" b="1" dirty="0">
                <a:latin typeface="+mn-ea"/>
                <a:ea typeface="+mn-ea"/>
              </a:rPr>
              <a:t>的</a:t>
            </a:r>
            <a:r>
              <a:rPr lang="zh-CN" altLang="en-US" sz="2000" b="1" dirty="0">
                <a:solidFill>
                  <a:srgbClr val="CC6600"/>
                </a:solidFill>
                <a:latin typeface="+mn-ea"/>
                <a:ea typeface="+mn-ea"/>
              </a:rPr>
              <a:t>直接左递归规则</a:t>
            </a:r>
            <a:r>
              <a:rPr lang="zh-CN" altLang="en-US" sz="2000" b="1" dirty="0">
                <a:latin typeface="+mn-ea"/>
                <a:ea typeface="+mn-ea"/>
              </a:rPr>
              <a:t>。如果</a:t>
            </a:r>
            <a:r>
              <a:rPr lang="en-US" altLang="zh-CN" sz="2000" b="1" dirty="0">
                <a:latin typeface="+mn-ea"/>
                <a:ea typeface="+mn-ea"/>
              </a:rPr>
              <a:t>β</a:t>
            </a:r>
            <a:r>
              <a:rPr lang="zh-CN" altLang="en-US" sz="2000" b="1" dirty="0">
                <a:latin typeface="+mn-ea"/>
                <a:ea typeface="+mn-ea"/>
              </a:rPr>
              <a:t>＝</a:t>
            </a:r>
            <a:r>
              <a:rPr lang="en-US" altLang="zh-CN" sz="2000" b="1" dirty="0">
                <a:latin typeface="+mn-ea"/>
                <a:ea typeface="+mn-ea"/>
              </a:rPr>
              <a:t>ε</a:t>
            </a:r>
            <a:r>
              <a:rPr lang="zh-CN" altLang="en-US" sz="2000" b="1" dirty="0">
                <a:latin typeface="+mn-ea"/>
                <a:ea typeface="+mn-ea"/>
              </a:rPr>
              <a:t>时，则称为文法</a:t>
            </a:r>
            <a:r>
              <a:rPr lang="en-US" altLang="zh-CN" sz="2000" b="1" dirty="0">
                <a:latin typeface="+mn-ea"/>
                <a:ea typeface="+mn-ea"/>
              </a:rPr>
              <a:t>G</a:t>
            </a:r>
            <a:r>
              <a:rPr lang="zh-CN" altLang="en-US" sz="2000" b="1" dirty="0">
                <a:latin typeface="+mn-ea"/>
                <a:ea typeface="+mn-ea"/>
              </a:rPr>
              <a:t>的</a:t>
            </a:r>
            <a:r>
              <a:rPr lang="zh-CN" altLang="en-US" sz="2000" b="1" dirty="0">
                <a:solidFill>
                  <a:srgbClr val="CC6600"/>
                </a:solidFill>
                <a:latin typeface="+mn-ea"/>
                <a:ea typeface="+mn-ea"/>
              </a:rPr>
              <a:t>直接右递归规则</a:t>
            </a:r>
            <a:r>
              <a:rPr lang="zh-CN" altLang="en-US" sz="2000" b="1" dirty="0">
                <a:latin typeface="+mn-ea"/>
                <a:ea typeface="+mn-ea"/>
              </a:rPr>
              <a:t>。</a:t>
            </a:r>
          </a:p>
          <a:p>
            <a:pPr indent="487363" algn="l">
              <a:lnSpc>
                <a:spcPct val="120000"/>
              </a:lnSpc>
              <a:spcBef>
                <a:spcPct val="10000"/>
              </a:spcBef>
            </a:pPr>
            <a:r>
              <a:rPr lang="zh-CN" altLang="en-US" sz="2000" b="1" dirty="0">
                <a:latin typeface="+mn-ea"/>
                <a:ea typeface="+mn-ea"/>
              </a:rPr>
              <a:t>定义 </a:t>
            </a:r>
            <a:r>
              <a:rPr lang="en-US" altLang="zh-CN" sz="2000" b="1" dirty="0">
                <a:latin typeface="+mn-ea"/>
                <a:ea typeface="+mn-ea"/>
              </a:rPr>
              <a:t>4.6  </a:t>
            </a:r>
            <a:r>
              <a:rPr lang="zh-CN" altLang="en-US" sz="2000" b="1" dirty="0">
                <a:latin typeface="+mn-ea"/>
                <a:ea typeface="+mn-ea"/>
              </a:rPr>
              <a:t>设文法</a:t>
            </a:r>
            <a:r>
              <a:rPr lang="en-US" altLang="zh-CN" sz="2000" b="1" dirty="0">
                <a:latin typeface="+mn-ea"/>
                <a:ea typeface="+mn-ea"/>
              </a:rPr>
              <a:t>G</a:t>
            </a:r>
            <a:r>
              <a:rPr lang="zh-CN" altLang="en-US" sz="2000" b="1" dirty="0">
                <a:latin typeface="+mn-ea"/>
                <a:ea typeface="+mn-ea"/>
              </a:rPr>
              <a:t>＝（</a:t>
            </a:r>
            <a:r>
              <a:rPr lang="en-US" altLang="zh-CN" sz="2000" b="1" dirty="0">
                <a:latin typeface="+mn-ea"/>
                <a:ea typeface="+mn-ea"/>
              </a:rPr>
              <a:t>V</a:t>
            </a:r>
            <a:r>
              <a:rPr lang="en-US" altLang="zh-CN" sz="2000" b="1" baseline="-30000" dirty="0">
                <a:latin typeface="+mn-ea"/>
                <a:ea typeface="+mn-ea"/>
              </a:rPr>
              <a:t>N</a:t>
            </a:r>
            <a:r>
              <a:rPr lang="zh-CN" altLang="en-US" sz="2000" b="1" dirty="0">
                <a:latin typeface="+mn-ea"/>
                <a:ea typeface="+mn-ea"/>
              </a:rPr>
              <a:t>，</a:t>
            </a:r>
            <a:r>
              <a:rPr lang="en-US" altLang="zh-CN" sz="2000" b="1" dirty="0">
                <a:latin typeface="+mn-ea"/>
                <a:ea typeface="+mn-ea"/>
              </a:rPr>
              <a:t>V</a:t>
            </a:r>
            <a:r>
              <a:rPr lang="en-US" altLang="zh-CN" sz="2000" b="1" baseline="-30000" dirty="0">
                <a:latin typeface="+mn-ea"/>
                <a:ea typeface="+mn-ea"/>
              </a:rPr>
              <a:t>T</a:t>
            </a:r>
            <a:r>
              <a:rPr lang="zh-CN" altLang="en-US" sz="2000" b="1" dirty="0">
                <a:latin typeface="+mn-ea"/>
                <a:ea typeface="+mn-ea"/>
              </a:rPr>
              <a:t>，</a:t>
            </a:r>
            <a:r>
              <a:rPr lang="en-US" altLang="zh-CN" sz="2000" b="1" dirty="0">
                <a:latin typeface="+mn-ea"/>
                <a:ea typeface="+mn-ea"/>
              </a:rPr>
              <a:t>P</a:t>
            </a:r>
            <a:r>
              <a:rPr lang="zh-CN" altLang="en-US" sz="2000" b="1" dirty="0">
                <a:latin typeface="+mn-ea"/>
                <a:ea typeface="+mn-ea"/>
              </a:rPr>
              <a:t>，</a:t>
            </a:r>
            <a:r>
              <a:rPr lang="en-US" altLang="zh-CN" sz="2000" b="1" dirty="0">
                <a:latin typeface="+mn-ea"/>
                <a:ea typeface="+mn-ea"/>
              </a:rPr>
              <a:t>S</a:t>
            </a:r>
            <a:r>
              <a:rPr lang="zh-CN" altLang="en-US" sz="2000" b="1" dirty="0">
                <a:latin typeface="+mn-ea"/>
                <a:ea typeface="+mn-ea"/>
              </a:rPr>
              <a:t>），如果存在推导</a:t>
            </a:r>
            <a:r>
              <a:rPr lang="en-US" altLang="zh-CN" sz="2000" b="1" dirty="0" err="1">
                <a:latin typeface="+mn-ea"/>
                <a:ea typeface="+mn-ea"/>
              </a:rPr>
              <a:t>A</a:t>
            </a:r>
            <a:r>
              <a:rPr lang="en-US" altLang="zh-CN" sz="2000" b="1" dirty="0" err="1">
                <a:latin typeface="+mn-ea"/>
                <a:ea typeface="+mn-ea"/>
                <a:sym typeface="Symbol" pitchFamily="18" charset="2"/>
              </a:rPr>
              <a:t></a:t>
            </a:r>
            <a:r>
              <a:rPr lang="en-US" altLang="zh-CN" sz="2000" b="1" dirty="0" err="1">
                <a:latin typeface="+mn-ea"/>
                <a:ea typeface="+mn-ea"/>
              </a:rPr>
              <a:t>α</a:t>
            </a:r>
            <a:r>
              <a:rPr lang="en-US" altLang="zh-CN" sz="2000" b="1" dirty="0" err="1">
                <a:latin typeface="+mn-ea"/>
                <a:ea typeface="+mn-ea"/>
                <a:sym typeface="Symbol" pitchFamily="18" charset="2"/>
              </a:rPr>
              <a:t></a:t>
            </a:r>
            <a:r>
              <a:rPr lang="en-US" altLang="zh-CN" sz="2000" b="1" dirty="0" err="1">
                <a:latin typeface="+mn-ea"/>
                <a:ea typeface="+mn-ea"/>
              </a:rPr>
              <a:t>λAμ</a:t>
            </a:r>
            <a:r>
              <a:rPr lang="zh-CN" altLang="en-US" sz="2000" b="1" dirty="0">
                <a:latin typeface="+mn-ea"/>
                <a:ea typeface="+mn-ea"/>
              </a:rPr>
              <a:t>，则规则</a:t>
            </a:r>
            <a:r>
              <a:rPr lang="en-US" altLang="zh-CN" sz="2000" b="1" dirty="0" err="1">
                <a:latin typeface="+mn-ea"/>
                <a:ea typeface="+mn-ea"/>
              </a:rPr>
              <a:t>A→α</a:t>
            </a:r>
            <a:r>
              <a:rPr lang="zh-CN" altLang="en-US" sz="2000" b="1" dirty="0">
                <a:latin typeface="+mn-ea"/>
                <a:ea typeface="+mn-ea"/>
              </a:rPr>
              <a:t>称为文法</a:t>
            </a:r>
            <a:r>
              <a:rPr lang="en-US" altLang="zh-CN" sz="2000" b="1" dirty="0">
                <a:latin typeface="+mn-ea"/>
                <a:ea typeface="+mn-ea"/>
              </a:rPr>
              <a:t>G</a:t>
            </a:r>
            <a:r>
              <a:rPr lang="zh-CN" altLang="en-US" sz="2000" b="1" dirty="0">
                <a:latin typeface="+mn-ea"/>
                <a:ea typeface="+mn-ea"/>
              </a:rPr>
              <a:t>的</a:t>
            </a:r>
            <a:r>
              <a:rPr lang="zh-CN" altLang="en-US" sz="2000" b="1" dirty="0">
                <a:solidFill>
                  <a:srgbClr val="CC6600"/>
                </a:solidFill>
                <a:latin typeface="+mn-ea"/>
                <a:ea typeface="+mn-ea"/>
              </a:rPr>
              <a:t>间接递归规则</a:t>
            </a:r>
            <a:r>
              <a:rPr lang="zh-CN" altLang="en-US" sz="2000" b="1" dirty="0">
                <a:latin typeface="+mn-ea"/>
                <a:ea typeface="+mn-ea"/>
              </a:rPr>
              <a:t>。特别地，如果</a:t>
            </a:r>
            <a:r>
              <a:rPr lang="en-US" altLang="zh-CN" sz="2000" b="1" dirty="0">
                <a:latin typeface="+mn-ea"/>
                <a:ea typeface="+mn-ea"/>
              </a:rPr>
              <a:t>λ</a:t>
            </a:r>
            <a:r>
              <a:rPr lang="zh-CN" altLang="en-US" sz="2000" b="1" dirty="0">
                <a:latin typeface="+mn-ea"/>
                <a:ea typeface="+mn-ea"/>
              </a:rPr>
              <a:t>＝</a:t>
            </a:r>
            <a:r>
              <a:rPr lang="en-US" altLang="zh-CN" sz="2000" b="1" dirty="0">
                <a:latin typeface="+mn-ea"/>
                <a:ea typeface="+mn-ea"/>
              </a:rPr>
              <a:t>ε</a:t>
            </a:r>
            <a:r>
              <a:rPr lang="zh-CN" altLang="en-US" sz="2000" b="1" dirty="0">
                <a:latin typeface="+mn-ea"/>
                <a:ea typeface="+mn-ea"/>
              </a:rPr>
              <a:t>时，则称为文法</a:t>
            </a:r>
            <a:r>
              <a:rPr lang="en-US" altLang="zh-CN" sz="2000" b="1" dirty="0">
                <a:latin typeface="+mn-ea"/>
                <a:ea typeface="+mn-ea"/>
              </a:rPr>
              <a:t>G</a:t>
            </a:r>
            <a:r>
              <a:rPr lang="zh-CN" altLang="en-US" sz="2000" b="1" dirty="0">
                <a:latin typeface="+mn-ea"/>
                <a:ea typeface="+mn-ea"/>
              </a:rPr>
              <a:t>的</a:t>
            </a:r>
            <a:r>
              <a:rPr lang="zh-CN" altLang="en-US" sz="2000" b="1" dirty="0">
                <a:solidFill>
                  <a:srgbClr val="CC6600"/>
                </a:solidFill>
                <a:latin typeface="+mn-ea"/>
                <a:ea typeface="+mn-ea"/>
              </a:rPr>
              <a:t>间接左递归规则</a:t>
            </a:r>
            <a:r>
              <a:rPr lang="zh-CN" altLang="en-US" sz="2000" b="1" dirty="0">
                <a:latin typeface="+mn-ea"/>
                <a:ea typeface="+mn-ea"/>
              </a:rPr>
              <a:t>。如果</a:t>
            </a:r>
            <a:r>
              <a:rPr lang="en-US" altLang="zh-CN" sz="2000" b="1" dirty="0">
                <a:latin typeface="+mn-ea"/>
                <a:ea typeface="+mn-ea"/>
              </a:rPr>
              <a:t>μ</a:t>
            </a:r>
            <a:r>
              <a:rPr lang="zh-CN" altLang="en-US" sz="2000" b="1" dirty="0">
                <a:latin typeface="+mn-ea"/>
                <a:ea typeface="+mn-ea"/>
              </a:rPr>
              <a:t>＝</a:t>
            </a:r>
            <a:r>
              <a:rPr lang="en-US" altLang="zh-CN" sz="2000" b="1" dirty="0">
                <a:latin typeface="+mn-ea"/>
                <a:ea typeface="+mn-ea"/>
              </a:rPr>
              <a:t>ε</a:t>
            </a:r>
            <a:r>
              <a:rPr lang="zh-CN" altLang="en-US" sz="2000" b="1" dirty="0">
                <a:latin typeface="+mn-ea"/>
                <a:ea typeface="+mn-ea"/>
              </a:rPr>
              <a:t>时，则称为文法</a:t>
            </a:r>
            <a:r>
              <a:rPr lang="en-US" altLang="zh-CN" sz="2000" b="1" dirty="0">
                <a:latin typeface="+mn-ea"/>
                <a:ea typeface="+mn-ea"/>
              </a:rPr>
              <a:t>G</a:t>
            </a:r>
            <a:r>
              <a:rPr lang="zh-CN" altLang="en-US" sz="2000" b="1" dirty="0">
                <a:latin typeface="+mn-ea"/>
                <a:ea typeface="+mn-ea"/>
              </a:rPr>
              <a:t>的</a:t>
            </a:r>
            <a:r>
              <a:rPr lang="zh-CN" altLang="en-US" sz="2000" b="1" dirty="0">
                <a:solidFill>
                  <a:srgbClr val="CC6600"/>
                </a:solidFill>
                <a:latin typeface="+mn-ea"/>
                <a:ea typeface="+mn-ea"/>
              </a:rPr>
              <a:t>间接右递归规则</a:t>
            </a:r>
            <a:r>
              <a:rPr lang="zh-CN" altLang="en-US" sz="2000" b="1" dirty="0">
                <a:latin typeface="+mn-ea"/>
                <a:ea typeface="+mn-ea"/>
              </a:rPr>
              <a:t>。</a:t>
            </a:r>
          </a:p>
          <a:p>
            <a:pPr indent="487363" algn="l">
              <a:lnSpc>
                <a:spcPct val="120000"/>
              </a:lnSpc>
              <a:spcBef>
                <a:spcPct val="10000"/>
              </a:spcBef>
            </a:pPr>
            <a:r>
              <a:rPr lang="zh-CN" altLang="en-US" sz="2000" b="1" dirty="0">
                <a:latin typeface="+mn-ea"/>
                <a:ea typeface="+mn-ea"/>
              </a:rPr>
              <a:t>通常，直接递归规则和间接递归规则统称</a:t>
            </a:r>
            <a:r>
              <a:rPr lang="zh-CN" altLang="en-US" sz="2000" b="1" dirty="0">
                <a:solidFill>
                  <a:srgbClr val="CC6600"/>
                </a:solidFill>
                <a:latin typeface="+mn-ea"/>
                <a:ea typeface="+mn-ea"/>
              </a:rPr>
              <a:t>递归规则</a:t>
            </a:r>
            <a:r>
              <a:rPr lang="zh-CN" altLang="en-US" sz="2000" b="1" dirty="0">
                <a:latin typeface="+mn-ea"/>
                <a:ea typeface="+mn-ea"/>
              </a:rPr>
              <a:t>，直接左递归规则和间接左递归规则统称</a:t>
            </a:r>
            <a:r>
              <a:rPr lang="zh-CN" altLang="en-US" sz="2000" b="1" dirty="0">
                <a:solidFill>
                  <a:srgbClr val="CC6600"/>
                </a:solidFill>
                <a:latin typeface="+mn-ea"/>
                <a:ea typeface="+mn-ea"/>
              </a:rPr>
              <a:t>左递归规则</a:t>
            </a:r>
            <a:r>
              <a:rPr lang="zh-CN" altLang="en-US" sz="2000" b="1" dirty="0">
                <a:latin typeface="+mn-ea"/>
                <a:ea typeface="+mn-ea"/>
              </a:rPr>
              <a:t>，直接右递归规则和间接右递归规则统称</a:t>
            </a:r>
            <a:r>
              <a:rPr lang="zh-CN" altLang="en-US" sz="2000" b="1" dirty="0">
                <a:solidFill>
                  <a:srgbClr val="CC6600"/>
                </a:solidFill>
                <a:latin typeface="+mn-ea"/>
                <a:ea typeface="+mn-ea"/>
              </a:rPr>
              <a:t>右递归规则</a:t>
            </a:r>
            <a:r>
              <a:rPr lang="zh-CN" altLang="en-US" sz="2000" b="1" dirty="0">
                <a:latin typeface="+mn-ea"/>
                <a:ea typeface="+mn-ea"/>
              </a:rPr>
              <a:t>。从定义可得到，直接递归规则可以认为是特殊的间接递归规则。</a:t>
            </a:r>
          </a:p>
          <a:p>
            <a:pPr indent="487363" algn="l">
              <a:lnSpc>
                <a:spcPct val="120000"/>
              </a:lnSpc>
              <a:spcBef>
                <a:spcPct val="10000"/>
              </a:spcBef>
            </a:pPr>
            <a:r>
              <a:rPr lang="zh-CN" altLang="en-US" sz="2000" b="1" dirty="0">
                <a:latin typeface="+mn-ea"/>
                <a:ea typeface="+mn-ea"/>
              </a:rPr>
              <a:t>定义 </a:t>
            </a:r>
            <a:r>
              <a:rPr lang="en-US" altLang="zh-CN" sz="2000" b="1" dirty="0">
                <a:latin typeface="+mn-ea"/>
                <a:ea typeface="+mn-ea"/>
              </a:rPr>
              <a:t>4.7 </a:t>
            </a:r>
            <a:r>
              <a:rPr lang="zh-CN" altLang="en-US" sz="2000" b="1" dirty="0">
                <a:latin typeface="+mn-ea"/>
                <a:ea typeface="+mn-ea"/>
              </a:rPr>
              <a:t>含有递归规则（直接递归规则或间接递归规则）的文法。称为递归文法。特别地，如果含有左递归规则的文法，则称为</a:t>
            </a:r>
            <a:r>
              <a:rPr lang="zh-CN" altLang="en-US" sz="2000" b="1" dirty="0">
                <a:solidFill>
                  <a:srgbClr val="CC6600"/>
                </a:solidFill>
                <a:latin typeface="+mn-ea"/>
                <a:ea typeface="+mn-ea"/>
              </a:rPr>
              <a:t>左递归文法</a:t>
            </a:r>
            <a:r>
              <a:rPr lang="zh-CN" altLang="en-US" sz="2000" b="1" dirty="0">
                <a:latin typeface="+mn-ea"/>
                <a:ea typeface="+mn-ea"/>
              </a:rPr>
              <a:t>。如果含有右递归规则的文法，则称为</a:t>
            </a:r>
            <a:r>
              <a:rPr lang="zh-CN" altLang="en-US" sz="2000" b="1" dirty="0">
                <a:solidFill>
                  <a:srgbClr val="CC6600"/>
                </a:solidFill>
                <a:latin typeface="+mn-ea"/>
                <a:ea typeface="+mn-ea"/>
              </a:rPr>
              <a:t>右递归文法</a:t>
            </a:r>
            <a:r>
              <a:rPr lang="zh-CN" altLang="en-US" sz="2000" b="1" dirty="0">
                <a:latin typeface="+mn-ea"/>
                <a:ea typeface="+mn-ea"/>
              </a:rPr>
              <a:t>。</a:t>
            </a:r>
          </a:p>
        </p:txBody>
      </p:sp>
      <p:sp>
        <p:nvSpPr>
          <p:cNvPr id="31749" name="Text Box 10"/>
          <p:cNvSpPr txBox="1">
            <a:spLocks noChangeArrowheads="1"/>
          </p:cNvSpPr>
          <p:nvPr/>
        </p:nvSpPr>
        <p:spPr bwMode="auto">
          <a:xfrm>
            <a:off x="6810375" y="2290763"/>
            <a:ext cx="381000" cy="457200"/>
          </a:xfrm>
          <a:prstGeom prst="rect">
            <a:avLst/>
          </a:prstGeom>
          <a:noFill/>
          <a:ln w="9525">
            <a:noFill/>
            <a:miter lim="800000"/>
            <a:headEnd/>
            <a:tailEnd/>
          </a:ln>
        </p:spPr>
        <p:txBody>
          <a:bodyPr>
            <a:spAutoFit/>
          </a:bodyPr>
          <a:lstStyle/>
          <a:p>
            <a:pPr>
              <a:spcBef>
                <a:spcPct val="50000"/>
              </a:spcBef>
            </a:pPr>
            <a:r>
              <a:rPr lang="en-US" altLang="zh-CN"/>
              <a:t>*</a:t>
            </a:r>
          </a:p>
        </p:txBody>
      </p:sp>
      <p:sp>
        <p:nvSpPr>
          <p:cNvPr id="31750" name="Text Box 11"/>
          <p:cNvSpPr txBox="1">
            <a:spLocks noChangeArrowheads="1"/>
          </p:cNvSpPr>
          <p:nvPr/>
        </p:nvSpPr>
        <p:spPr bwMode="auto">
          <a:xfrm>
            <a:off x="7315200" y="2286000"/>
            <a:ext cx="381000" cy="396875"/>
          </a:xfrm>
          <a:prstGeom prst="rect">
            <a:avLst/>
          </a:prstGeom>
          <a:noFill/>
          <a:ln w="9525">
            <a:noFill/>
            <a:miter lim="800000"/>
            <a:headEnd/>
            <a:tailEnd/>
          </a:ln>
        </p:spPr>
        <p:txBody>
          <a:bodyPr>
            <a:spAutoFit/>
          </a:bodyPr>
          <a:lstStyle/>
          <a:p>
            <a:pPr>
              <a:spcBef>
                <a:spcPct val="50000"/>
              </a:spcBef>
            </a:pPr>
            <a:r>
              <a:rPr lang="en-US" altLang="zh-CN" sz="2000"/>
              <a:t>*</a:t>
            </a:r>
          </a:p>
        </p:txBody>
      </p:sp>
      <p:sp>
        <p:nvSpPr>
          <p:cNvPr id="8" name="灯片编号占位符 1"/>
          <p:cNvSpPr>
            <a:spLocks noGrp="1"/>
          </p:cNvSpPr>
          <p:nvPr>
            <p:ph type="sldNum" sz="quarter" idx="12"/>
          </p:nvPr>
        </p:nvSpPr>
        <p:spPr>
          <a:xfrm>
            <a:off x="6477000" y="6248400"/>
            <a:ext cx="2133600" cy="244475"/>
          </a:xfrm>
          <a:noFill/>
        </p:spPr>
        <p:txBody>
          <a:bodyPr/>
          <a:lstStyle/>
          <a:p>
            <a:fld id="{839FBB37-DA21-41D7-80D2-273F8EEF57F0}" type="slidenum">
              <a:rPr lang="en-US" altLang="zh-CN" smtClean="0">
                <a:ea typeface="宋体" charset="-122"/>
              </a:rPr>
              <a:pPr/>
              <a:t>26</a:t>
            </a:fld>
            <a:endParaRPr lang="en-US" altLang="zh-CN" dirty="0">
              <a:ea typeface="宋体" charset="-122"/>
            </a:endParaRPr>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灯片编号占位符 1"/>
          <p:cNvSpPr>
            <a:spLocks noGrp="1"/>
          </p:cNvSpPr>
          <p:nvPr>
            <p:ph type="sldNum" sz="quarter" idx="12"/>
          </p:nvPr>
        </p:nvSpPr>
        <p:spPr>
          <a:noFill/>
        </p:spPr>
        <p:txBody>
          <a:bodyPr/>
          <a:lstStyle/>
          <a:p>
            <a:fld id="{B0832C8D-B0CB-4BE4-BDE8-82F9812AA6FA}" type="slidenum">
              <a:rPr lang="en-US" altLang="zh-CN" smtClean="0">
                <a:ea typeface="宋体" charset="-122"/>
              </a:rPr>
              <a:pPr/>
              <a:t>27</a:t>
            </a:fld>
            <a:endParaRPr lang="en-US" altLang="zh-CN">
              <a:ea typeface="宋体" charset="-122"/>
            </a:endParaRPr>
          </a:p>
        </p:txBody>
      </p:sp>
      <p:sp>
        <p:nvSpPr>
          <p:cNvPr id="32771" name="Rectangle 14"/>
          <p:cNvSpPr>
            <a:spLocks noChangeArrowheads="1"/>
          </p:cNvSpPr>
          <p:nvPr/>
        </p:nvSpPr>
        <p:spPr bwMode="auto">
          <a:xfrm>
            <a:off x="762000" y="4029074"/>
            <a:ext cx="8001000" cy="1609725"/>
          </a:xfrm>
          <a:prstGeom prst="rect">
            <a:avLst/>
          </a:prstGeom>
          <a:solidFill>
            <a:schemeClr val="accent1">
              <a:alpha val="50195"/>
            </a:schemeClr>
          </a:solidFill>
          <a:ln w="9525">
            <a:noFill/>
            <a:miter lim="800000"/>
            <a:headEnd/>
            <a:tailEnd/>
          </a:ln>
        </p:spPr>
        <p:txBody>
          <a:bodyPr wrap="none" anchor="ctr"/>
          <a:lstStyle/>
          <a:p>
            <a:endParaRPr lang="zh-CN" altLang="en-US" sz="2200">
              <a:latin typeface="宋体" pitchFamily="2" charset="-122"/>
              <a:ea typeface="宋体" pitchFamily="2" charset="-122"/>
            </a:endParaRPr>
          </a:p>
        </p:txBody>
      </p:sp>
      <p:sp>
        <p:nvSpPr>
          <p:cNvPr id="32772" name="Rectangle 8"/>
          <p:cNvSpPr>
            <a:spLocks noChangeArrowheads="1"/>
          </p:cNvSpPr>
          <p:nvPr/>
        </p:nvSpPr>
        <p:spPr bwMode="auto">
          <a:xfrm>
            <a:off x="990600" y="2057400"/>
            <a:ext cx="7010400" cy="1016000"/>
          </a:xfrm>
          <a:prstGeom prst="rect">
            <a:avLst/>
          </a:prstGeom>
          <a:solidFill>
            <a:srgbClr val="C0C0C0">
              <a:alpha val="50195"/>
            </a:srgbClr>
          </a:solidFill>
          <a:ln w="9525">
            <a:noFill/>
            <a:miter lim="800000"/>
            <a:headEnd/>
            <a:tailEnd/>
          </a:ln>
        </p:spPr>
        <p:txBody>
          <a:bodyPr wrap="none" anchor="ctr"/>
          <a:lstStyle/>
          <a:p>
            <a:endParaRPr lang="zh-CN" altLang="en-US" sz="2200">
              <a:latin typeface="宋体" pitchFamily="2" charset="-122"/>
              <a:ea typeface="宋体" pitchFamily="2" charset="-122"/>
            </a:endParaRPr>
          </a:p>
        </p:txBody>
      </p:sp>
      <p:sp>
        <p:nvSpPr>
          <p:cNvPr id="32773" name="Rectangle 6"/>
          <p:cNvSpPr>
            <a:spLocks noChangeArrowheads="1"/>
          </p:cNvSpPr>
          <p:nvPr/>
        </p:nvSpPr>
        <p:spPr bwMode="auto">
          <a:xfrm>
            <a:off x="914400" y="990600"/>
            <a:ext cx="7086600" cy="533400"/>
          </a:xfrm>
          <a:prstGeom prst="rect">
            <a:avLst/>
          </a:prstGeom>
          <a:solidFill>
            <a:srgbClr val="C0C0C0">
              <a:alpha val="50195"/>
            </a:srgbClr>
          </a:solidFill>
          <a:ln w="9525">
            <a:noFill/>
            <a:miter lim="800000"/>
            <a:headEnd/>
            <a:tailEnd/>
          </a:ln>
        </p:spPr>
        <p:txBody>
          <a:bodyPr wrap="none" anchor="ctr"/>
          <a:lstStyle/>
          <a:p>
            <a:pPr algn="ctr"/>
            <a:endParaRPr lang="zh-CN" altLang="zh-CN" sz="2200">
              <a:latin typeface="宋体" pitchFamily="2" charset="-122"/>
              <a:ea typeface="宋体" pitchFamily="2" charset="-122"/>
            </a:endParaRPr>
          </a:p>
        </p:txBody>
      </p:sp>
      <p:sp>
        <p:nvSpPr>
          <p:cNvPr id="32775" name="Text Box 4"/>
          <p:cNvSpPr txBox="1">
            <a:spLocks noChangeArrowheads="1"/>
          </p:cNvSpPr>
          <p:nvPr/>
        </p:nvSpPr>
        <p:spPr bwMode="auto">
          <a:xfrm>
            <a:off x="685800" y="990600"/>
            <a:ext cx="7543800" cy="430887"/>
          </a:xfrm>
          <a:prstGeom prst="rect">
            <a:avLst/>
          </a:prstGeom>
          <a:noFill/>
          <a:ln w="9525">
            <a:noFill/>
            <a:miter lim="800000"/>
            <a:headEnd/>
            <a:tailEnd/>
          </a:ln>
        </p:spPr>
        <p:txBody>
          <a:bodyPr wrap="square">
            <a:spAutoFit/>
          </a:bodyPr>
          <a:lstStyle/>
          <a:p>
            <a:pPr>
              <a:spcBef>
                <a:spcPct val="50000"/>
              </a:spcBef>
            </a:pPr>
            <a:r>
              <a:rPr lang="en-US" altLang="zh-CN" sz="2200" b="1" dirty="0">
                <a:latin typeface="宋体" pitchFamily="2" charset="-122"/>
                <a:ea typeface="宋体" pitchFamily="2" charset="-122"/>
              </a:rPr>
              <a:t>A→Aα</a:t>
            </a:r>
            <a:r>
              <a:rPr lang="en-US" altLang="zh-CN" sz="2200" b="1" baseline="-30000" dirty="0">
                <a:latin typeface="宋体" pitchFamily="2" charset="-122"/>
                <a:ea typeface="宋体" pitchFamily="2" charset="-122"/>
              </a:rPr>
              <a:t>1</a:t>
            </a:r>
            <a:r>
              <a:rPr lang="en-US" altLang="zh-CN" sz="2200" b="1" dirty="0">
                <a:latin typeface="宋体" pitchFamily="2" charset="-122"/>
                <a:ea typeface="宋体" pitchFamily="2" charset="-122"/>
              </a:rPr>
              <a:t>︱Aα</a:t>
            </a:r>
            <a:r>
              <a:rPr lang="en-US" altLang="zh-CN" sz="2200" b="1" baseline="-30000" dirty="0">
                <a:latin typeface="宋体" pitchFamily="2" charset="-122"/>
                <a:ea typeface="宋体" pitchFamily="2" charset="-122"/>
              </a:rPr>
              <a:t>2</a:t>
            </a:r>
            <a:r>
              <a:rPr lang="en-US" altLang="zh-CN" sz="2200" b="1" dirty="0">
                <a:latin typeface="宋体" pitchFamily="2" charset="-122"/>
                <a:ea typeface="宋体" pitchFamily="2" charset="-122"/>
              </a:rPr>
              <a:t>︱···︱Aα</a:t>
            </a:r>
            <a:r>
              <a:rPr lang="en-US" altLang="zh-CN" sz="2200" b="1" baseline="-30000" dirty="0">
                <a:latin typeface="宋体" pitchFamily="2" charset="-122"/>
                <a:ea typeface="宋体" pitchFamily="2" charset="-122"/>
              </a:rPr>
              <a:t>m</a:t>
            </a:r>
            <a:r>
              <a:rPr lang="en-US" altLang="zh-CN" sz="2200" b="1" dirty="0">
                <a:latin typeface="宋体" pitchFamily="2" charset="-122"/>
                <a:ea typeface="宋体" pitchFamily="2" charset="-122"/>
              </a:rPr>
              <a:t>︱β</a:t>
            </a:r>
            <a:r>
              <a:rPr lang="en-US" altLang="zh-CN" sz="2200" b="1" baseline="-30000" dirty="0">
                <a:latin typeface="宋体" pitchFamily="2" charset="-122"/>
                <a:ea typeface="宋体" pitchFamily="2" charset="-122"/>
              </a:rPr>
              <a:t>1</a:t>
            </a:r>
            <a:r>
              <a:rPr lang="en-US" altLang="zh-CN" sz="2200" b="1" dirty="0">
                <a:latin typeface="宋体" pitchFamily="2" charset="-122"/>
                <a:ea typeface="宋体" pitchFamily="2" charset="-122"/>
              </a:rPr>
              <a:t>︱β</a:t>
            </a:r>
            <a:r>
              <a:rPr lang="en-US" altLang="zh-CN" sz="2200" b="1" baseline="-30000" dirty="0">
                <a:latin typeface="宋体" pitchFamily="2" charset="-122"/>
                <a:ea typeface="宋体" pitchFamily="2" charset="-122"/>
              </a:rPr>
              <a:t>2</a:t>
            </a:r>
            <a:r>
              <a:rPr lang="en-US" altLang="zh-CN" sz="2200" b="1" dirty="0">
                <a:latin typeface="宋体" pitchFamily="2" charset="-122"/>
                <a:ea typeface="宋体" pitchFamily="2" charset="-122"/>
              </a:rPr>
              <a:t>︱···︱</a:t>
            </a:r>
            <a:r>
              <a:rPr lang="en-US" altLang="zh-CN" sz="2200" b="1" dirty="0" err="1">
                <a:latin typeface="宋体" pitchFamily="2" charset="-122"/>
                <a:ea typeface="宋体" pitchFamily="2" charset="-122"/>
              </a:rPr>
              <a:t>β</a:t>
            </a:r>
            <a:r>
              <a:rPr lang="en-US" altLang="zh-CN" sz="2200" b="1" baseline="-30000" dirty="0" err="1">
                <a:latin typeface="宋体" pitchFamily="2" charset="-122"/>
                <a:ea typeface="宋体" pitchFamily="2" charset="-122"/>
              </a:rPr>
              <a:t>n</a:t>
            </a:r>
            <a:endParaRPr lang="en-US" altLang="zh-CN" sz="2200" b="1" dirty="0">
              <a:latin typeface="宋体" pitchFamily="2" charset="-122"/>
              <a:ea typeface="宋体" pitchFamily="2" charset="-122"/>
            </a:endParaRPr>
          </a:p>
        </p:txBody>
      </p:sp>
      <p:sp>
        <p:nvSpPr>
          <p:cNvPr id="32776" name="Text Box 5"/>
          <p:cNvSpPr txBox="1">
            <a:spLocks noChangeArrowheads="1"/>
          </p:cNvSpPr>
          <p:nvPr/>
        </p:nvSpPr>
        <p:spPr bwMode="auto">
          <a:xfrm>
            <a:off x="1097203" y="2163763"/>
            <a:ext cx="6797964" cy="803297"/>
          </a:xfrm>
          <a:prstGeom prst="rect">
            <a:avLst/>
          </a:prstGeom>
          <a:noFill/>
          <a:ln w="9525">
            <a:noFill/>
            <a:miter lim="800000"/>
            <a:headEnd/>
            <a:tailEnd/>
          </a:ln>
        </p:spPr>
        <p:txBody>
          <a:bodyPr wrap="square">
            <a:spAutoFit/>
          </a:bodyPr>
          <a:lstStyle/>
          <a:p>
            <a:pPr>
              <a:spcBef>
                <a:spcPct val="10000"/>
              </a:spcBef>
            </a:pPr>
            <a:r>
              <a:rPr lang="en-US" altLang="zh-CN" sz="2200" b="1" dirty="0">
                <a:latin typeface="宋体" pitchFamily="2" charset="-122"/>
                <a:ea typeface="宋体" pitchFamily="2" charset="-122"/>
              </a:rPr>
              <a:t>A   →β</a:t>
            </a:r>
            <a:r>
              <a:rPr lang="en-US" altLang="zh-CN" sz="2200" b="1" baseline="-30000" dirty="0">
                <a:latin typeface="宋体" pitchFamily="2" charset="-122"/>
                <a:ea typeface="宋体" pitchFamily="2" charset="-122"/>
              </a:rPr>
              <a:t>1</a:t>
            </a:r>
            <a:r>
              <a:rPr lang="en-US" altLang="zh-CN" sz="2200" b="1" dirty="0">
                <a:solidFill>
                  <a:srgbClr val="FF00FF"/>
                </a:solidFill>
                <a:latin typeface="宋体" pitchFamily="2" charset="-122"/>
                <a:ea typeface="宋体" pitchFamily="2" charset="-122"/>
              </a:rPr>
              <a:t> </a:t>
            </a:r>
            <a:r>
              <a:rPr lang="en-US" altLang="zh-CN" sz="2200" b="1" dirty="0">
                <a:solidFill>
                  <a:srgbClr val="FF0000"/>
                </a:solidFill>
                <a:latin typeface="宋体" pitchFamily="2" charset="-122"/>
                <a:ea typeface="宋体" pitchFamily="2" charset="-122"/>
              </a:rPr>
              <a:t>A′</a:t>
            </a:r>
            <a:r>
              <a:rPr lang="en-US" altLang="zh-CN" sz="2200" b="1" dirty="0">
                <a:latin typeface="宋体" pitchFamily="2" charset="-122"/>
                <a:ea typeface="宋体" pitchFamily="2" charset="-122"/>
              </a:rPr>
              <a:t>︱β</a:t>
            </a:r>
            <a:r>
              <a:rPr lang="en-US" altLang="zh-CN" sz="2200" b="1" baseline="-30000" dirty="0">
                <a:latin typeface="宋体" pitchFamily="2" charset="-122"/>
                <a:ea typeface="宋体" pitchFamily="2" charset="-122"/>
              </a:rPr>
              <a:t>2</a:t>
            </a:r>
            <a:r>
              <a:rPr lang="en-US" altLang="zh-CN" sz="2200" b="1" dirty="0">
                <a:solidFill>
                  <a:srgbClr val="FF0000"/>
                </a:solidFill>
                <a:latin typeface="宋体" pitchFamily="2" charset="-122"/>
                <a:ea typeface="宋体" pitchFamily="2" charset="-122"/>
              </a:rPr>
              <a:t> A′</a:t>
            </a:r>
            <a:r>
              <a:rPr lang="en-US" altLang="zh-CN" sz="2200" b="1" dirty="0">
                <a:latin typeface="宋体" pitchFamily="2" charset="-122"/>
                <a:ea typeface="宋体" pitchFamily="2" charset="-122"/>
              </a:rPr>
              <a:t>︱···︱</a:t>
            </a:r>
            <a:r>
              <a:rPr lang="en-US" altLang="zh-CN" sz="2200" b="1" dirty="0" err="1">
                <a:latin typeface="宋体" pitchFamily="2" charset="-122"/>
                <a:ea typeface="宋体" pitchFamily="2" charset="-122"/>
              </a:rPr>
              <a:t>β</a:t>
            </a:r>
            <a:r>
              <a:rPr lang="en-US" altLang="zh-CN" sz="2200" b="1" baseline="-30000" dirty="0" err="1">
                <a:latin typeface="宋体" pitchFamily="2" charset="-122"/>
                <a:ea typeface="宋体" pitchFamily="2" charset="-122"/>
              </a:rPr>
              <a:t>n</a:t>
            </a:r>
            <a:r>
              <a:rPr lang="en-US" altLang="zh-CN" sz="2200" b="1" dirty="0">
                <a:solidFill>
                  <a:srgbClr val="FF0000"/>
                </a:solidFill>
                <a:latin typeface="宋体" pitchFamily="2" charset="-122"/>
                <a:ea typeface="宋体" pitchFamily="2" charset="-122"/>
              </a:rPr>
              <a:t> A′</a:t>
            </a:r>
          </a:p>
          <a:p>
            <a:pPr>
              <a:spcBef>
                <a:spcPct val="10000"/>
              </a:spcBef>
            </a:pPr>
            <a:r>
              <a:rPr lang="en-US" altLang="zh-CN" sz="2200" b="1" dirty="0">
                <a:solidFill>
                  <a:srgbClr val="FF0000"/>
                </a:solidFill>
                <a:latin typeface="宋体" pitchFamily="2" charset="-122"/>
                <a:ea typeface="宋体" pitchFamily="2" charset="-122"/>
              </a:rPr>
              <a:t>A′</a:t>
            </a:r>
            <a:r>
              <a:rPr lang="en-US" altLang="zh-CN" sz="2200" b="1" dirty="0">
                <a:latin typeface="宋体" pitchFamily="2" charset="-122"/>
                <a:ea typeface="宋体" pitchFamily="2" charset="-122"/>
              </a:rPr>
              <a:t>→α</a:t>
            </a:r>
            <a:r>
              <a:rPr lang="en-US" altLang="zh-CN" sz="2200" b="1" baseline="-30000" dirty="0">
                <a:latin typeface="宋体" pitchFamily="2" charset="-122"/>
                <a:ea typeface="宋体" pitchFamily="2" charset="-122"/>
              </a:rPr>
              <a:t>1</a:t>
            </a:r>
            <a:r>
              <a:rPr lang="en-US" altLang="zh-CN" sz="2200" b="1" dirty="0">
                <a:solidFill>
                  <a:srgbClr val="FF0000"/>
                </a:solidFill>
                <a:latin typeface="宋体" pitchFamily="2" charset="-122"/>
                <a:ea typeface="宋体" pitchFamily="2" charset="-122"/>
              </a:rPr>
              <a:t>A′</a:t>
            </a:r>
            <a:r>
              <a:rPr lang="en-US" altLang="zh-CN" sz="2200" b="1" dirty="0">
                <a:latin typeface="宋体" pitchFamily="2" charset="-122"/>
                <a:ea typeface="宋体" pitchFamily="2" charset="-122"/>
              </a:rPr>
              <a:t>︱α</a:t>
            </a:r>
            <a:r>
              <a:rPr lang="en-US" altLang="zh-CN" sz="2200" b="1" baseline="-30000" dirty="0">
                <a:latin typeface="宋体" pitchFamily="2" charset="-122"/>
                <a:ea typeface="宋体" pitchFamily="2" charset="-122"/>
              </a:rPr>
              <a:t>2</a:t>
            </a:r>
            <a:r>
              <a:rPr lang="en-US" altLang="zh-CN" sz="2200" b="1" dirty="0">
                <a:solidFill>
                  <a:srgbClr val="FF0000"/>
                </a:solidFill>
                <a:latin typeface="宋体" pitchFamily="2" charset="-122"/>
                <a:ea typeface="宋体" pitchFamily="2" charset="-122"/>
              </a:rPr>
              <a:t>A′</a:t>
            </a:r>
            <a:r>
              <a:rPr lang="en-US" altLang="zh-CN" sz="2200" b="1" dirty="0">
                <a:latin typeface="宋体" pitchFamily="2" charset="-122"/>
                <a:ea typeface="宋体" pitchFamily="2" charset="-122"/>
              </a:rPr>
              <a:t>︱···︱</a:t>
            </a:r>
            <a:r>
              <a:rPr lang="en-US" altLang="zh-CN" sz="2200" b="1" dirty="0" err="1">
                <a:latin typeface="宋体" pitchFamily="2" charset="-122"/>
                <a:ea typeface="宋体" pitchFamily="2" charset="-122"/>
              </a:rPr>
              <a:t>α</a:t>
            </a:r>
            <a:r>
              <a:rPr lang="en-US" altLang="zh-CN" sz="2200" b="1" baseline="-30000" dirty="0" err="1">
                <a:latin typeface="宋体" pitchFamily="2" charset="-122"/>
                <a:ea typeface="宋体" pitchFamily="2" charset="-122"/>
              </a:rPr>
              <a:t>m</a:t>
            </a:r>
            <a:r>
              <a:rPr lang="en-US" altLang="zh-CN" sz="2200" b="1" dirty="0" err="1">
                <a:solidFill>
                  <a:srgbClr val="FF0000"/>
                </a:solidFill>
                <a:latin typeface="宋体" pitchFamily="2" charset="-122"/>
                <a:ea typeface="宋体" pitchFamily="2" charset="-122"/>
              </a:rPr>
              <a:t>A′</a:t>
            </a:r>
            <a:r>
              <a:rPr lang="en-US" altLang="zh-CN" sz="2200" b="1" dirty="0" err="1">
                <a:latin typeface="宋体" pitchFamily="2" charset="-122"/>
                <a:ea typeface="宋体" pitchFamily="2" charset="-122"/>
              </a:rPr>
              <a:t>︱</a:t>
            </a:r>
            <a:r>
              <a:rPr lang="en-US" altLang="zh-CN" sz="2200" b="1" dirty="0" err="1">
                <a:solidFill>
                  <a:srgbClr val="FF0000"/>
                </a:solidFill>
                <a:latin typeface="宋体" pitchFamily="2" charset="-122"/>
                <a:ea typeface="宋体" pitchFamily="2" charset="-122"/>
              </a:rPr>
              <a:t>ε</a:t>
            </a:r>
            <a:r>
              <a:rPr lang="en-US" altLang="zh-CN" sz="2200" b="1" dirty="0">
                <a:latin typeface="宋体" pitchFamily="2" charset="-122"/>
                <a:ea typeface="宋体" pitchFamily="2" charset="-122"/>
              </a:rPr>
              <a:t> </a:t>
            </a:r>
          </a:p>
        </p:txBody>
      </p:sp>
      <p:sp>
        <p:nvSpPr>
          <p:cNvPr id="32777" name="AutoShape 9"/>
          <p:cNvSpPr>
            <a:spLocks noChangeArrowheads="1"/>
          </p:cNvSpPr>
          <p:nvPr/>
        </p:nvSpPr>
        <p:spPr bwMode="auto">
          <a:xfrm>
            <a:off x="3749579" y="1676400"/>
            <a:ext cx="1487054" cy="304800"/>
          </a:xfrm>
          <a:prstGeom prst="downArrow">
            <a:avLst>
              <a:gd name="adj1" fmla="val 52083"/>
              <a:gd name="adj2" fmla="val 59167"/>
            </a:avLst>
          </a:prstGeom>
          <a:solidFill>
            <a:schemeClr val="accent1"/>
          </a:solidFill>
          <a:ln w="9525">
            <a:solidFill>
              <a:schemeClr val="tx1"/>
            </a:solidFill>
            <a:miter lim="800000"/>
            <a:headEnd/>
            <a:tailEnd/>
          </a:ln>
        </p:spPr>
        <p:txBody>
          <a:bodyPr wrap="none" anchor="ctr"/>
          <a:lstStyle/>
          <a:p>
            <a:endParaRPr lang="zh-CN" altLang="en-US" sz="2200">
              <a:latin typeface="宋体" pitchFamily="2" charset="-122"/>
              <a:ea typeface="宋体" pitchFamily="2" charset="-122"/>
            </a:endParaRPr>
          </a:p>
        </p:txBody>
      </p:sp>
      <p:sp>
        <p:nvSpPr>
          <p:cNvPr id="32778" name="Text Box 10"/>
          <p:cNvSpPr txBox="1">
            <a:spLocks noChangeArrowheads="1"/>
          </p:cNvSpPr>
          <p:nvPr/>
        </p:nvSpPr>
        <p:spPr bwMode="auto">
          <a:xfrm>
            <a:off x="-762000" y="3124200"/>
            <a:ext cx="9601200" cy="769441"/>
          </a:xfrm>
          <a:prstGeom prst="rect">
            <a:avLst/>
          </a:prstGeom>
          <a:noFill/>
          <a:ln w="9525">
            <a:noFill/>
            <a:miter lim="800000"/>
            <a:headEnd/>
            <a:tailEnd/>
          </a:ln>
        </p:spPr>
        <p:txBody>
          <a:bodyPr wrap="square">
            <a:spAutoFit/>
          </a:bodyPr>
          <a:lstStyle/>
          <a:p>
            <a:r>
              <a:rPr lang="en-US" altLang="zh-CN" sz="2200" b="1" dirty="0">
                <a:solidFill>
                  <a:srgbClr val="CC6600"/>
                </a:solidFill>
                <a:latin typeface="宋体" pitchFamily="2" charset="-122"/>
                <a:ea typeface="宋体" pitchFamily="2" charset="-122"/>
              </a:rPr>
              <a:t> </a:t>
            </a:r>
            <a:r>
              <a:rPr lang="zh-CN" altLang="en-US" sz="2200" b="1" dirty="0">
                <a:solidFill>
                  <a:srgbClr val="CC6600"/>
                </a:solidFill>
                <a:latin typeface="宋体" pitchFamily="2" charset="-122"/>
                <a:ea typeface="宋体" pitchFamily="2" charset="-122"/>
              </a:rPr>
              <a:t>注解：</a:t>
            </a:r>
            <a:r>
              <a:rPr lang="zh-CN" altLang="en-US" sz="2200" b="1" dirty="0">
                <a:latin typeface="宋体" pitchFamily="2" charset="-122"/>
                <a:ea typeface="宋体" pitchFamily="2" charset="-122"/>
              </a:rPr>
              <a:t>上下组的</a:t>
            </a:r>
            <a:r>
              <a:rPr lang="en-US" altLang="zh-CN" sz="2200" b="1" dirty="0">
                <a:latin typeface="宋体" pitchFamily="2" charset="-122"/>
                <a:ea typeface="宋体" pitchFamily="2" charset="-122"/>
              </a:rPr>
              <a:t>A</a:t>
            </a:r>
            <a:r>
              <a:rPr lang="zh-CN" altLang="en-US" sz="2200" b="1" dirty="0">
                <a:latin typeface="宋体" pitchFamily="2" charset="-122"/>
                <a:ea typeface="宋体" pitchFamily="2" charset="-122"/>
              </a:rPr>
              <a:t>规则，均推导出如下结果。 </a:t>
            </a:r>
          </a:p>
          <a:p>
            <a:r>
              <a:rPr lang="zh-CN" altLang="en-US" sz="2200" b="1" dirty="0">
                <a:latin typeface="宋体" pitchFamily="2" charset="-122"/>
                <a:ea typeface="宋体" pitchFamily="2" charset="-122"/>
              </a:rPr>
              <a:t>            </a:t>
            </a:r>
            <a:r>
              <a:rPr lang="en-US" altLang="zh-CN" sz="2200" b="1" dirty="0">
                <a:solidFill>
                  <a:srgbClr val="0000CE"/>
                </a:solidFill>
                <a:latin typeface="宋体" pitchFamily="2" charset="-122"/>
                <a:ea typeface="宋体" pitchFamily="2" charset="-122"/>
              </a:rPr>
              <a:t>{β</a:t>
            </a:r>
            <a:r>
              <a:rPr lang="en-US" altLang="zh-CN" sz="2200" b="1" baseline="-16000" dirty="0">
                <a:solidFill>
                  <a:srgbClr val="0000CE"/>
                </a:solidFill>
                <a:latin typeface="宋体" pitchFamily="2" charset="-122"/>
                <a:ea typeface="宋体" pitchFamily="2" charset="-122"/>
              </a:rPr>
              <a:t>1</a:t>
            </a:r>
            <a:r>
              <a:rPr lang="zh-CN" altLang="en-US" sz="2200" b="1" dirty="0">
                <a:solidFill>
                  <a:srgbClr val="0000CE"/>
                </a:solidFill>
                <a:latin typeface="宋体" pitchFamily="2" charset="-122"/>
                <a:ea typeface="宋体" pitchFamily="2" charset="-122"/>
              </a:rPr>
              <a:t>，</a:t>
            </a:r>
            <a:r>
              <a:rPr lang="en-US" altLang="zh-CN" sz="2200" b="1" dirty="0">
                <a:solidFill>
                  <a:srgbClr val="0000CE"/>
                </a:solidFill>
                <a:latin typeface="宋体" pitchFamily="2" charset="-122"/>
                <a:ea typeface="宋体" pitchFamily="2" charset="-122"/>
              </a:rPr>
              <a:t>β</a:t>
            </a:r>
            <a:r>
              <a:rPr lang="en-US" altLang="zh-CN" sz="2200" b="1" baseline="-16000" dirty="0">
                <a:solidFill>
                  <a:srgbClr val="0000CE"/>
                </a:solidFill>
                <a:latin typeface="宋体" pitchFamily="2" charset="-122"/>
                <a:ea typeface="宋体" pitchFamily="2" charset="-122"/>
              </a:rPr>
              <a:t>2</a:t>
            </a:r>
            <a:r>
              <a:rPr lang="en-US" altLang="zh-CN" sz="2200" b="1" dirty="0">
                <a:solidFill>
                  <a:srgbClr val="0000CE"/>
                </a:solidFill>
                <a:latin typeface="宋体" pitchFamily="2" charset="-122"/>
                <a:ea typeface="宋体" pitchFamily="2" charset="-122"/>
              </a:rPr>
              <a:t> </a:t>
            </a:r>
            <a:r>
              <a:rPr lang="zh-CN" altLang="en-US" sz="2200" b="1" dirty="0">
                <a:solidFill>
                  <a:srgbClr val="0000CE"/>
                </a:solidFill>
                <a:latin typeface="宋体" pitchFamily="2" charset="-122"/>
                <a:ea typeface="宋体" pitchFamily="2" charset="-122"/>
              </a:rPr>
              <a:t>，</a:t>
            </a:r>
            <a:r>
              <a:rPr lang="en-US" altLang="zh-CN" sz="2200" b="1" dirty="0">
                <a:solidFill>
                  <a:srgbClr val="0000CE"/>
                </a:solidFill>
                <a:latin typeface="宋体" pitchFamily="2" charset="-122"/>
                <a:ea typeface="宋体" pitchFamily="2" charset="-122"/>
              </a:rPr>
              <a:t>··· </a:t>
            </a:r>
            <a:r>
              <a:rPr lang="zh-CN" altLang="en-US" sz="2200" b="1" dirty="0">
                <a:solidFill>
                  <a:srgbClr val="0000CE"/>
                </a:solidFill>
                <a:latin typeface="宋体" pitchFamily="2" charset="-122"/>
                <a:ea typeface="宋体" pitchFamily="2" charset="-122"/>
              </a:rPr>
              <a:t>，</a:t>
            </a:r>
            <a:r>
              <a:rPr lang="en-US" altLang="zh-CN" sz="2200" b="1" dirty="0" err="1">
                <a:solidFill>
                  <a:srgbClr val="0000CE"/>
                </a:solidFill>
                <a:latin typeface="宋体" pitchFamily="2" charset="-122"/>
                <a:ea typeface="宋体" pitchFamily="2" charset="-122"/>
              </a:rPr>
              <a:t>β</a:t>
            </a:r>
            <a:r>
              <a:rPr lang="en-US" altLang="zh-CN" sz="2200" b="1" baseline="-16000" dirty="0" err="1">
                <a:solidFill>
                  <a:srgbClr val="0000CE"/>
                </a:solidFill>
                <a:latin typeface="宋体" pitchFamily="2" charset="-122"/>
                <a:ea typeface="宋体" pitchFamily="2" charset="-122"/>
              </a:rPr>
              <a:t>n</a:t>
            </a:r>
            <a:r>
              <a:rPr lang="en-US" altLang="zh-CN" sz="2200" b="1" baseline="-16000" dirty="0">
                <a:solidFill>
                  <a:srgbClr val="0000CE"/>
                </a:solidFill>
                <a:latin typeface="宋体" pitchFamily="2" charset="-122"/>
                <a:ea typeface="宋体" pitchFamily="2" charset="-122"/>
              </a:rPr>
              <a:t> </a:t>
            </a:r>
            <a:r>
              <a:rPr lang="en-US" altLang="zh-CN" sz="2200" b="1" dirty="0">
                <a:solidFill>
                  <a:srgbClr val="0000CE"/>
                </a:solidFill>
                <a:latin typeface="宋体" pitchFamily="2" charset="-122"/>
                <a:ea typeface="宋体" pitchFamily="2" charset="-122"/>
              </a:rPr>
              <a:t>} {α</a:t>
            </a:r>
            <a:r>
              <a:rPr lang="en-US" altLang="zh-CN" sz="2200" b="1" baseline="-30000" dirty="0">
                <a:solidFill>
                  <a:srgbClr val="0000CE"/>
                </a:solidFill>
                <a:latin typeface="宋体" pitchFamily="2" charset="-122"/>
                <a:ea typeface="宋体" pitchFamily="2" charset="-122"/>
              </a:rPr>
              <a:t>1 </a:t>
            </a:r>
            <a:r>
              <a:rPr lang="zh-CN" altLang="en-US" sz="2200" b="1" dirty="0">
                <a:solidFill>
                  <a:srgbClr val="0000CE"/>
                </a:solidFill>
                <a:latin typeface="宋体" pitchFamily="2" charset="-122"/>
                <a:ea typeface="宋体" pitchFamily="2" charset="-122"/>
              </a:rPr>
              <a:t>，</a:t>
            </a:r>
            <a:r>
              <a:rPr lang="en-US" altLang="zh-CN" sz="2200" b="1" dirty="0">
                <a:solidFill>
                  <a:srgbClr val="0000CE"/>
                </a:solidFill>
                <a:latin typeface="宋体" pitchFamily="2" charset="-122"/>
                <a:ea typeface="宋体" pitchFamily="2" charset="-122"/>
              </a:rPr>
              <a:t>α</a:t>
            </a:r>
            <a:r>
              <a:rPr lang="en-US" altLang="zh-CN" sz="2200" b="1" baseline="-30000" dirty="0">
                <a:solidFill>
                  <a:srgbClr val="0000CE"/>
                </a:solidFill>
                <a:latin typeface="宋体" pitchFamily="2" charset="-122"/>
                <a:ea typeface="宋体" pitchFamily="2" charset="-122"/>
              </a:rPr>
              <a:t>2 </a:t>
            </a:r>
            <a:r>
              <a:rPr lang="zh-CN" altLang="en-US" sz="2200" b="1" dirty="0">
                <a:solidFill>
                  <a:srgbClr val="0000CE"/>
                </a:solidFill>
                <a:latin typeface="宋体" pitchFamily="2" charset="-122"/>
                <a:ea typeface="宋体" pitchFamily="2" charset="-122"/>
              </a:rPr>
              <a:t>，</a:t>
            </a:r>
            <a:r>
              <a:rPr lang="en-US" altLang="zh-CN" sz="2200" b="1" dirty="0">
                <a:solidFill>
                  <a:srgbClr val="0000CE"/>
                </a:solidFill>
                <a:latin typeface="宋体" pitchFamily="2" charset="-122"/>
                <a:ea typeface="宋体" pitchFamily="2" charset="-122"/>
              </a:rPr>
              <a:t>··· </a:t>
            </a:r>
            <a:r>
              <a:rPr lang="zh-CN" altLang="en-US" sz="2200" b="1" dirty="0">
                <a:solidFill>
                  <a:srgbClr val="0000CE"/>
                </a:solidFill>
                <a:latin typeface="宋体" pitchFamily="2" charset="-122"/>
                <a:ea typeface="宋体" pitchFamily="2" charset="-122"/>
              </a:rPr>
              <a:t>，</a:t>
            </a:r>
            <a:r>
              <a:rPr lang="en-US" altLang="zh-CN" sz="2200" b="1" dirty="0" err="1">
                <a:solidFill>
                  <a:srgbClr val="0000CE"/>
                </a:solidFill>
                <a:latin typeface="宋体" pitchFamily="2" charset="-122"/>
                <a:ea typeface="宋体" pitchFamily="2" charset="-122"/>
              </a:rPr>
              <a:t>α</a:t>
            </a:r>
            <a:r>
              <a:rPr lang="en-US" altLang="zh-CN" sz="2200" b="1" baseline="-30000" dirty="0" err="1">
                <a:solidFill>
                  <a:srgbClr val="0000CE"/>
                </a:solidFill>
                <a:latin typeface="宋体" pitchFamily="2" charset="-122"/>
                <a:ea typeface="宋体" pitchFamily="2" charset="-122"/>
              </a:rPr>
              <a:t>m</a:t>
            </a:r>
            <a:r>
              <a:rPr lang="en-US" altLang="zh-CN" sz="2200" b="1" dirty="0">
                <a:solidFill>
                  <a:srgbClr val="0000CE"/>
                </a:solidFill>
                <a:latin typeface="宋体" pitchFamily="2" charset="-122"/>
                <a:ea typeface="宋体" pitchFamily="2" charset="-122"/>
              </a:rPr>
              <a:t>}*</a:t>
            </a:r>
          </a:p>
        </p:txBody>
      </p:sp>
      <p:sp>
        <p:nvSpPr>
          <p:cNvPr id="32779" name="Text Box 11"/>
          <p:cNvSpPr txBox="1">
            <a:spLocks noChangeArrowheads="1"/>
          </p:cNvSpPr>
          <p:nvPr/>
        </p:nvSpPr>
        <p:spPr bwMode="auto">
          <a:xfrm>
            <a:off x="869950" y="4031159"/>
            <a:ext cx="8001000" cy="769441"/>
          </a:xfrm>
          <a:prstGeom prst="rect">
            <a:avLst/>
          </a:prstGeom>
          <a:noFill/>
          <a:ln w="9525">
            <a:noFill/>
            <a:miter lim="800000"/>
            <a:headEnd/>
            <a:tailEnd/>
          </a:ln>
        </p:spPr>
        <p:txBody>
          <a:bodyPr wrap="square">
            <a:spAutoFit/>
          </a:bodyPr>
          <a:lstStyle/>
          <a:p>
            <a:pPr algn="l">
              <a:spcBef>
                <a:spcPct val="50000"/>
              </a:spcBef>
            </a:pPr>
            <a:r>
              <a:rPr lang="zh-CN" altLang="en-US" sz="2200" b="1" dirty="0">
                <a:latin typeface="宋体" pitchFamily="2" charset="-122"/>
                <a:ea typeface="宋体" pitchFamily="2" charset="-122"/>
              </a:rPr>
              <a:t>例</a:t>
            </a:r>
            <a:r>
              <a:rPr lang="en-US" altLang="zh-CN" sz="2200" b="1" dirty="0">
                <a:latin typeface="宋体" pitchFamily="2" charset="-122"/>
                <a:ea typeface="宋体" pitchFamily="2" charset="-122"/>
              </a:rPr>
              <a:t>4.7  </a:t>
            </a:r>
            <a:r>
              <a:rPr lang="zh-CN" altLang="en-US" sz="2200" b="1" dirty="0">
                <a:latin typeface="宋体" pitchFamily="2" charset="-122"/>
                <a:ea typeface="宋体" pitchFamily="2" charset="-122"/>
              </a:rPr>
              <a:t>设文法</a:t>
            </a:r>
            <a:r>
              <a:rPr lang="en-US" altLang="zh-CN" sz="2200" b="1" dirty="0">
                <a:latin typeface="宋体" pitchFamily="2" charset="-122"/>
                <a:ea typeface="宋体" pitchFamily="2" charset="-122"/>
              </a:rPr>
              <a:t>G[S] </a:t>
            </a:r>
            <a:r>
              <a:rPr lang="en-US" altLang="zh-CN" sz="2200" b="1" dirty="0" err="1">
                <a:latin typeface="宋体" pitchFamily="2" charset="-122"/>
                <a:ea typeface="宋体" pitchFamily="2" charset="-122"/>
              </a:rPr>
              <a:t>S→Sb︱a</a:t>
            </a:r>
            <a:r>
              <a:rPr lang="zh-CN" altLang="en-US" sz="2200" b="1" dirty="0">
                <a:latin typeface="宋体" pitchFamily="2" charset="-122"/>
                <a:ea typeface="宋体" pitchFamily="2" charset="-122"/>
              </a:rPr>
              <a:t>，试求不含直接左递归的等价文法</a:t>
            </a:r>
            <a:r>
              <a:rPr lang="en-US" altLang="zh-CN" sz="2200" b="1" dirty="0">
                <a:latin typeface="宋体" pitchFamily="2" charset="-122"/>
                <a:ea typeface="宋体" pitchFamily="2" charset="-122"/>
              </a:rPr>
              <a:t>G′[S]</a:t>
            </a:r>
            <a:r>
              <a:rPr lang="zh-CN" altLang="en-US" sz="2200" b="1" dirty="0">
                <a:latin typeface="宋体" pitchFamily="2" charset="-122"/>
                <a:ea typeface="宋体" pitchFamily="2" charset="-122"/>
              </a:rPr>
              <a:t>。 </a:t>
            </a:r>
          </a:p>
        </p:txBody>
      </p:sp>
      <p:sp>
        <p:nvSpPr>
          <p:cNvPr id="32780" name="Text Box 12"/>
          <p:cNvSpPr txBox="1">
            <a:spLocks noChangeArrowheads="1"/>
          </p:cNvSpPr>
          <p:nvPr/>
        </p:nvSpPr>
        <p:spPr bwMode="auto">
          <a:xfrm>
            <a:off x="1174750" y="4733937"/>
            <a:ext cx="7315200" cy="904863"/>
          </a:xfrm>
          <a:prstGeom prst="rect">
            <a:avLst/>
          </a:prstGeom>
          <a:noFill/>
          <a:ln w="9525">
            <a:noFill/>
            <a:miter lim="800000"/>
            <a:headEnd/>
            <a:tailEnd/>
          </a:ln>
        </p:spPr>
        <p:txBody>
          <a:bodyPr wrap="square">
            <a:spAutoFit/>
          </a:bodyPr>
          <a:lstStyle/>
          <a:p>
            <a:pPr>
              <a:spcBef>
                <a:spcPct val="40000"/>
              </a:spcBef>
            </a:pPr>
            <a:r>
              <a:rPr lang="zh-CN" altLang="en-US" sz="2200" b="1" dirty="0">
                <a:latin typeface="宋体" pitchFamily="2" charset="-122"/>
                <a:ea typeface="宋体" pitchFamily="2" charset="-122"/>
              </a:rPr>
              <a:t>令</a:t>
            </a:r>
            <a:r>
              <a:rPr lang="en-US" altLang="zh-CN" sz="2200" b="1" dirty="0">
                <a:latin typeface="宋体" pitchFamily="2" charset="-122"/>
                <a:ea typeface="宋体" pitchFamily="2" charset="-122"/>
              </a:rPr>
              <a:t>α</a:t>
            </a:r>
            <a:r>
              <a:rPr lang="en-US" altLang="zh-CN" sz="2200" b="1" baseline="-30000" dirty="0">
                <a:latin typeface="宋体" pitchFamily="2" charset="-122"/>
                <a:ea typeface="宋体" pitchFamily="2" charset="-122"/>
              </a:rPr>
              <a:t>1</a:t>
            </a:r>
            <a:r>
              <a:rPr lang="zh-CN" altLang="en-US" sz="2200" b="1" dirty="0">
                <a:latin typeface="宋体" pitchFamily="2" charset="-122"/>
                <a:ea typeface="宋体" pitchFamily="2" charset="-122"/>
              </a:rPr>
              <a:t>＝</a:t>
            </a:r>
            <a:r>
              <a:rPr lang="en-US" altLang="zh-CN" sz="2200" b="1" dirty="0">
                <a:latin typeface="宋体" pitchFamily="2" charset="-122"/>
                <a:ea typeface="宋体" pitchFamily="2" charset="-122"/>
              </a:rPr>
              <a:t>b</a:t>
            </a:r>
            <a:r>
              <a:rPr lang="zh-CN" altLang="en-US" sz="2200" b="1" dirty="0">
                <a:latin typeface="宋体" pitchFamily="2" charset="-122"/>
                <a:ea typeface="宋体" pitchFamily="2" charset="-122"/>
              </a:rPr>
              <a:t>，</a:t>
            </a:r>
            <a:r>
              <a:rPr lang="en-US" altLang="zh-CN" sz="2200" b="1" dirty="0">
                <a:latin typeface="宋体" pitchFamily="2" charset="-122"/>
                <a:ea typeface="宋体" pitchFamily="2" charset="-122"/>
              </a:rPr>
              <a:t>β</a:t>
            </a:r>
            <a:r>
              <a:rPr lang="en-US" altLang="zh-CN" sz="2200" b="1" baseline="-30000" dirty="0">
                <a:latin typeface="宋体" pitchFamily="2" charset="-122"/>
                <a:ea typeface="宋体" pitchFamily="2" charset="-122"/>
              </a:rPr>
              <a:t>1</a:t>
            </a:r>
            <a:r>
              <a:rPr lang="zh-CN" altLang="en-US" sz="2200" b="1" dirty="0">
                <a:latin typeface="宋体" pitchFamily="2" charset="-122"/>
                <a:ea typeface="宋体" pitchFamily="2" charset="-122"/>
              </a:rPr>
              <a:t>＝</a:t>
            </a:r>
            <a:r>
              <a:rPr lang="en-US" altLang="zh-CN" sz="2200" b="1" dirty="0">
                <a:latin typeface="宋体" pitchFamily="2" charset="-122"/>
                <a:ea typeface="宋体" pitchFamily="2" charset="-122"/>
              </a:rPr>
              <a:t>a. </a:t>
            </a:r>
            <a:r>
              <a:rPr lang="zh-CN" altLang="en-US" sz="2200" b="1" dirty="0">
                <a:latin typeface="宋体" pitchFamily="2" charset="-122"/>
                <a:ea typeface="宋体" pitchFamily="2" charset="-122"/>
              </a:rPr>
              <a:t>，采用消除直接左递归法，得</a:t>
            </a:r>
          </a:p>
          <a:p>
            <a:pPr>
              <a:spcBef>
                <a:spcPct val="40000"/>
              </a:spcBef>
            </a:pPr>
            <a:r>
              <a:rPr lang="zh-CN" altLang="en-US" sz="2200" b="1" dirty="0">
                <a:latin typeface="宋体" pitchFamily="2" charset="-122"/>
                <a:ea typeface="宋体" pitchFamily="2" charset="-122"/>
              </a:rPr>
              <a:t>    文法</a:t>
            </a:r>
            <a:r>
              <a:rPr lang="en-US" altLang="zh-CN" sz="2200" b="1" dirty="0">
                <a:latin typeface="宋体" pitchFamily="2" charset="-122"/>
                <a:ea typeface="宋体" pitchFamily="2" charset="-122"/>
              </a:rPr>
              <a:t>G′[S]</a:t>
            </a:r>
            <a:r>
              <a:rPr lang="zh-CN" altLang="en-US" sz="2200" b="1" dirty="0">
                <a:latin typeface="宋体" pitchFamily="2" charset="-122"/>
                <a:ea typeface="宋体" pitchFamily="2" charset="-122"/>
              </a:rPr>
              <a:t>：</a:t>
            </a:r>
            <a:r>
              <a:rPr lang="en-US" altLang="zh-CN" sz="2200" b="1" dirty="0" err="1">
                <a:latin typeface="宋体" pitchFamily="2" charset="-122"/>
                <a:ea typeface="宋体" pitchFamily="2" charset="-122"/>
              </a:rPr>
              <a:t>S→a</a:t>
            </a:r>
            <a:r>
              <a:rPr lang="en-US" altLang="zh-CN" sz="2200" b="1" dirty="0">
                <a:latin typeface="宋体" pitchFamily="2" charset="-122"/>
                <a:ea typeface="宋体" pitchFamily="2" charset="-122"/>
              </a:rPr>
              <a:t> S′</a:t>
            </a:r>
            <a:r>
              <a:rPr lang="zh-CN" altLang="en-US" sz="2200" b="1" dirty="0">
                <a:latin typeface="宋体" pitchFamily="2" charset="-122"/>
                <a:ea typeface="宋体" pitchFamily="2" charset="-122"/>
              </a:rPr>
              <a:t>，</a:t>
            </a:r>
            <a:r>
              <a:rPr lang="en-US" altLang="zh-CN" sz="2200" b="1" dirty="0" err="1">
                <a:latin typeface="宋体" pitchFamily="2" charset="-122"/>
                <a:ea typeface="宋体" pitchFamily="2" charset="-122"/>
              </a:rPr>
              <a:t>S′→b</a:t>
            </a:r>
            <a:r>
              <a:rPr lang="en-US" altLang="zh-CN" sz="2200" b="1" dirty="0">
                <a:latin typeface="宋体" pitchFamily="2" charset="-122"/>
                <a:ea typeface="宋体" pitchFamily="2" charset="-122"/>
              </a:rPr>
              <a:t> </a:t>
            </a:r>
            <a:r>
              <a:rPr lang="en-US" altLang="zh-CN" sz="2200" b="1" dirty="0" err="1">
                <a:latin typeface="宋体" pitchFamily="2" charset="-122"/>
                <a:ea typeface="宋体" pitchFamily="2" charset="-122"/>
              </a:rPr>
              <a:t>S′︱</a:t>
            </a:r>
            <a:r>
              <a:rPr lang="en-US" altLang="zh-CN" sz="2200" b="1" dirty="0" err="1">
                <a:solidFill>
                  <a:srgbClr val="FF0000"/>
                </a:solidFill>
                <a:latin typeface="宋体" pitchFamily="2" charset="-122"/>
                <a:ea typeface="宋体" pitchFamily="2" charset="-122"/>
              </a:rPr>
              <a:t>ε</a:t>
            </a:r>
            <a:endParaRPr lang="en-US" altLang="zh-CN" sz="2200" b="1" dirty="0">
              <a:solidFill>
                <a:srgbClr val="FF0000"/>
              </a:solidFill>
              <a:latin typeface="宋体" pitchFamily="2" charset="-122"/>
              <a:ea typeface="宋体" pitchFamily="2" charset="-122"/>
            </a:endParaRPr>
          </a:p>
        </p:txBody>
      </p:sp>
      <p:sp>
        <p:nvSpPr>
          <p:cNvPr id="32781" name="Text Box 13"/>
          <p:cNvSpPr txBox="1">
            <a:spLocks noChangeArrowheads="1"/>
          </p:cNvSpPr>
          <p:nvPr/>
        </p:nvSpPr>
        <p:spPr bwMode="auto">
          <a:xfrm>
            <a:off x="2057400" y="5638800"/>
            <a:ext cx="5334000" cy="430887"/>
          </a:xfrm>
          <a:prstGeom prst="rect">
            <a:avLst/>
          </a:prstGeom>
          <a:noFill/>
          <a:ln w="9525">
            <a:noFill/>
            <a:miter lim="800000"/>
            <a:headEnd/>
            <a:tailEnd/>
          </a:ln>
        </p:spPr>
        <p:txBody>
          <a:bodyPr>
            <a:spAutoFit/>
          </a:bodyPr>
          <a:lstStyle/>
          <a:p>
            <a:pPr>
              <a:spcBef>
                <a:spcPct val="50000"/>
              </a:spcBef>
            </a:pPr>
            <a:r>
              <a:rPr lang="zh-CN" altLang="en-US" sz="2200" b="1" dirty="0">
                <a:solidFill>
                  <a:schemeClr val="hlink"/>
                </a:solidFill>
                <a:latin typeface="宋体" pitchFamily="2" charset="-122"/>
                <a:ea typeface="宋体" pitchFamily="2" charset="-122"/>
              </a:rPr>
              <a:t>很容易验证，文法</a:t>
            </a:r>
            <a:r>
              <a:rPr lang="en-US" altLang="zh-CN" sz="2200" b="1" dirty="0">
                <a:solidFill>
                  <a:schemeClr val="hlink"/>
                </a:solidFill>
                <a:latin typeface="宋体" pitchFamily="2" charset="-122"/>
                <a:ea typeface="宋体" pitchFamily="2" charset="-122"/>
              </a:rPr>
              <a:t>G′[S]</a:t>
            </a:r>
            <a:r>
              <a:rPr lang="zh-CN" altLang="en-US" sz="2200" b="1" dirty="0">
                <a:solidFill>
                  <a:schemeClr val="hlink"/>
                </a:solidFill>
                <a:latin typeface="宋体" pitchFamily="2" charset="-122"/>
                <a:ea typeface="宋体" pitchFamily="2" charset="-122"/>
              </a:rPr>
              <a:t>是</a:t>
            </a:r>
            <a:r>
              <a:rPr lang="en-US" altLang="zh-CN" sz="2200" b="1" dirty="0">
                <a:solidFill>
                  <a:schemeClr val="hlink"/>
                </a:solidFill>
                <a:latin typeface="宋体" pitchFamily="2" charset="-122"/>
                <a:ea typeface="宋体" pitchFamily="2" charset="-122"/>
              </a:rPr>
              <a:t>LL(1)</a:t>
            </a:r>
            <a:r>
              <a:rPr lang="zh-CN" altLang="en-US" sz="2200" b="1" dirty="0">
                <a:solidFill>
                  <a:schemeClr val="hlink"/>
                </a:solidFill>
                <a:latin typeface="宋体" pitchFamily="2" charset="-122"/>
                <a:ea typeface="宋体" pitchFamily="2" charset="-122"/>
              </a:rPr>
              <a:t>文法。 </a:t>
            </a:r>
          </a:p>
        </p:txBody>
      </p:sp>
      <p:sp>
        <p:nvSpPr>
          <p:cNvPr id="32782" name="Rectangle 15"/>
          <p:cNvSpPr>
            <a:spLocks noChangeArrowheads="1"/>
          </p:cNvSpPr>
          <p:nvPr/>
        </p:nvSpPr>
        <p:spPr bwMode="auto">
          <a:xfrm>
            <a:off x="838200" y="3524250"/>
            <a:ext cx="7162799" cy="381000"/>
          </a:xfrm>
          <a:prstGeom prst="rect">
            <a:avLst/>
          </a:prstGeom>
          <a:noFill/>
          <a:ln w="9525">
            <a:solidFill>
              <a:srgbClr val="969696"/>
            </a:solidFill>
            <a:prstDash val="dash"/>
            <a:miter lim="800000"/>
            <a:headEnd/>
            <a:tailEnd/>
          </a:ln>
        </p:spPr>
        <p:txBody>
          <a:bodyPr wrap="none" anchor="ctr"/>
          <a:lstStyle/>
          <a:p>
            <a:pPr algn="l"/>
            <a:endParaRPr lang="zh-CN" altLang="en-US" sz="2200" dirty="0">
              <a:latin typeface="宋体" pitchFamily="2" charset="-122"/>
              <a:ea typeface="宋体" pitchFamily="2" charset="-122"/>
            </a:endParaRPr>
          </a:p>
        </p:txBody>
      </p:sp>
      <p:sp>
        <p:nvSpPr>
          <p:cNvPr id="15" name="Rectangle 12"/>
          <p:cNvSpPr txBox="1">
            <a:spLocks noChangeArrowheads="1"/>
          </p:cNvSpPr>
          <p:nvPr/>
        </p:nvSpPr>
        <p:spPr>
          <a:xfrm>
            <a:off x="541338" y="304800"/>
            <a:ext cx="4564062" cy="4572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zh-CN" altLang="en-US" sz="2800" b="1" kern="0" dirty="0">
                <a:solidFill>
                  <a:srgbClr val="CC0099"/>
                </a:solidFill>
                <a:latin typeface="黑体" pitchFamily="49" charset="-122"/>
                <a:ea typeface="黑体" pitchFamily="49" charset="-122"/>
                <a:cs typeface="+mj-cs"/>
              </a:rPr>
              <a:t>（</a:t>
            </a:r>
            <a:r>
              <a:rPr lang="en-US" altLang="zh-CN" sz="2800" b="1" kern="0" dirty="0">
                <a:solidFill>
                  <a:srgbClr val="CC0099"/>
                </a:solidFill>
                <a:latin typeface="黑体" pitchFamily="49" charset="-122"/>
                <a:ea typeface="黑体" pitchFamily="49" charset="-122"/>
                <a:cs typeface="+mj-cs"/>
              </a:rPr>
              <a:t>1</a:t>
            </a:r>
            <a:r>
              <a:rPr lang="zh-CN" altLang="en-US" sz="2800" b="1" kern="0" dirty="0">
                <a:solidFill>
                  <a:srgbClr val="CC0099"/>
                </a:solidFill>
                <a:latin typeface="黑体" pitchFamily="49" charset="-122"/>
                <a:ea typeface="黑体" pitchFamily="49" charset="-122"/>
                <a:cs typeface="+mj-cs"/>
              </a:rPr>
              <a:t>）</a:t>
            </a:r>
            <a:r>
              <a:rPr kumimoji="0" lang="zh-CN" altLang="en-US" sz="2800" b="1" i="0" u="none" strike="noStrike" kern="0" cap="none" spc="0" normalizeH="0" baseline="0" noProof="0" dirty="0">
                <a:ln>
                  <a:noFill/>
                </a:ln>
                <a:solidFill>
                  <a:srgbClr val="CC0099"/>
                </a:solidFill>
                <a:effectLst/>
                <a:uLnTx/>
                <a:uFillTx/>
                <a:latin typeface="黑体" pitchFamily="49" charset="-122"/>
                <a:ea typeface="黑体" pitchFamily="49" charset="-122"/>
                <a:cs typeface="+mj-cs"/>
              </a:rPr>
              <a:t>消除</a:t>
            </a:r>
            <a:r>
              <a:rPr lang="zh-CN" altLang="en-US" sz="2800" b="1" kern="0" dirty="0">
                <a:solidFill>
                  <a:srgbClr val="CC0099"/>
                </a:solidFill>
                <a:latin typeface="黑体" pitchFamily="49" charset="-122"/>
                <a:ea typeface="黑体" pitchFamily="49" charset="-122"/>
                <a:cs typeface="+mj-cs"/>
              </a:rPr>
              <a:t>直接</a:t>
            </a:r>
            <a:r>
              <a:rPr kumimoji="0" lang="zh-CN" altLang="en-US" sz="2800" b="1" i="0" u="none" strike="noStrike" kern="0" cap="none" spc="0" normalizeH="0" baseline="0" noProof="0" dirty="0">
                <a:ln>
                  <a:noFill/>
                </a:ln>
                <a:solidFill>
                  <a:srgbClr val="CC0099"/>
                </a:solidFill>
                <a:effectLst/>
                <a:uLnTx/>
                <a:uFillTx/>
                <a:latin typeface="黑体" pitchFamily="49" charset="-122"/>
                <a:ea typeface="黑体" pitchFamily="49" charset="-122"/>
                <a:cs typeface="+mj-cs"/>
              </a:rPr>
              <a:t>左递归法</a:t>
            </a: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灯片编号占位符 1"/>
          <p:cNvSpPr>
            <a:spLocks noGrp="1"/>
          </p:cNvSpPr>
          <p:nvPr>
            <p:ph type="sldNum" sz="quarter" idx="12"/>
          </p:nvPr>
        </p:nvSpPr>
        <p:spPr>
          <a:noFill/>
        </p:spPr>
        <p:txBody>
          <a:bodyPr/>
          <a:lstStyle/>
          <a:p>
            <a:fld id="{418A9058-A2DE-4190-B2DB-3F0B0B060F1E}" type="slidenum">
              <a:rPr lang="en-US" altLang="zh-CN" smtClean="0">
                <a:ea typeface="宋体" charset="-122"/>
              </a:rPr>
              <a:pPr/>
              <a:t>28</a:t>
            </a:fld>
            <a:endParaRPr lang="en-US" altLang="zh-CN">
              <a:ea typeface="宋体" charset="-122"/>
            </a:endParaRPr>
          </a:p>
        </p:txBody>
      </p:sp>
      <p:sp>
        <p:nvSpPr>
          <p:cNvPr id="33795" name="Rectangle 5"/>
          <p:cNvSpPr>
            <a:spLocks noChangeArrowheads="1"/>
          </p:cNvSpPr>
          <p:nvPr/>
        </p:nvSpPr>
        <p:spPr bwMode="auto">
          <a:xfrm>
            <a:off x="1402976" y="5148263"/>
            <a:ext cx="806824" cy="381000"/>
          </a:xfrm>
          <a:prstGeom prst="rect">
            <a:avLst/>
          </a:prstGeom>
          <a:solidFill>
            <a:srgbClr val="FFFFFF"/>
          </a:solidFill>
          <a:ln w="9525">
            <a:noFill/>
            <a:miter lim="800000"/>
            <a:headEnd/>
            <a:tailEnd/>
          </a:ln>
        </p:spPr>
        <p:txBody>
          <a:bodyPr wrap="none" anchor="ctr"/>
          <a:lstStyle/>
          <a:p>
            <a:pPr algn="l"/>
            <a:endParaRPr lang="zh-CN" altLang="en-US" sz="2200">
              <a:latin typeface="宋体" pitchFamily="2" charset="-122"/>
              <a:ea typeface="宋体" pitchFamily="2" charset="-122"/>
            </a:endParaRPr>
          </a:p>
        </p:txBody>
      </p:sp>
      <p:sp>
        <p:nvSpPr>
          <p:cNvPr id="33797" name="Text Box 3"/>
          <p:cNvSpPr txBox="1">
            <a:spLocks noChangeArrowheads="1"/>
          </p:cNvSpPr>
          <p:nvPr/>
        </p:nvSpPr>
        <p:spPr bwMode="auto">
          <a:xfrm>
            <a:off x="304800" y="914400"/>
            <a:ext cx="8229600" cy="5226752"/>
          </a:xfrm>
          <a:prstGeom prst="rect">
            <a:avLst/>
          </a:prstGeom>
          <a:noFill/>
          <a:ln w="9525">
            <a:noFill/>
            <a:miter lim="800000"/>
            <a:headEnd/>
            <a:tailEnd/>
          </a:ln>
        </p:spPr>
        <p:txBody>
          <a:bodyPr wrap="square">
            <a:spAutoFit/>
          </a:bodyPr>
          <a:lstStyle/>
          <a:p>
            <a:pPr indent="584200" algn="l">
              <a:lnSpc>
                <a:spcPct val="110000"/>
              </a:lnSpc>
              <a:spcBef>
                <a:spcPct val="10000"/>
              </a:spcBef>
            </a:pPr>
            <a:r>
              <a:rPr lang="zh-CN" altLang="en-US" sz="2200" b="1" dirty="0">
                <a:latin typeface="宋体" pitchFamily="2" charset="-122"/>
                <a:ea typeface="宋体" pitchFamily="2" charset="-122"/>
              </a:rPr>
              <a:t>消除左递归法基本思想是利用代入法，将间接左递归规则变换为等价的直接左递归规则，之后利用上述消除直接左递归法，再将直接左递归规则消除。</a:t>
            </a:r>
          </a:p>
          <a:p>
            <a:pPr indent="584200" algn="l">
              <a:lnSpc>
                <a:spcPct val="110000"/>
              </a:lnSpc>
              <a:spcBef>
                <a:spcPct val="10000"/>
              </a:spcBef>
            </a:pPr>
            <a:r>
              <a:rPr lang="zh-CN" altLang="en-US" sz="2200" b="1" dirty="0">
                <a:latin typeface="宋体" pitchFamily="2" charset="-122"/>
                <a:ea typeface="宋体" pitchFamily="2" charset="-122"/>
              </a:rPr>
              <a:t>具体步骤如下：</a:t>
            </a:r>
          </a:p>
          <a:p>
            <a:pPr indent="584200" algn="l">
              <a:lnSpc>
                <a:spcPct val="110000"/>
              </a:lnSpc>
              <a:spcBef>
                <a:spcPct val="10000"/>
              </a:spcBef>
            </a:pPr>
            <a:r>
              <a:rPr lang="zh-CN" altLang="en-US" sz="2200" b="1" dirty="0">
                <a:latin typeface="宋体" pitchFamily="2" charset="-122"/>
                <a:ea typeface="宋体" pitchFamily="2" charset="-122"/>
              </a:rPr>
              <a:t>    ⑴ 将文法所有非终结符按任意顺序线性排列：</a:t>
            </a:r>
          </a:p>
          <a:p>
            <a:pPr indent="584200" algn="l">
              <a:lnSpc>
                <a:spcPct val="110000"/>
              </a:lnSpc>
              <a:spcBef>
                <a:spcPct val="10000"/>
              </a:spcBef>
            </a:pPr>
            <a:r>
              <a:rPr lang="en-US" altLang="zh-CN" sz="2200" b="1" dirty="0">
                <a:latin typeface="宋体" pitchFamily="2" charset="-122"/>
                <a:ea typeface="宋体" pitchFamily="2" charset="-122"/>
              </a:rPr>
              <a:t>        A</a:t>
            </a:r>
            <a:r>
              <a:rPr lang="en-US" altLang="zh-CN" sz="2200" b="1" baseline="-30000" dirty="0">
                <a:latin typeface="宋体" pitchFamily="2" charset="-122"/>
                <a:ea typeface="宋体" pitchFamily="2" charset="-122"/>
              </a:rPr>
              <a:t>1</a:t>
            </a:r>
            <a:r>
              <a:rPr lang="zh-CN" altLang="en-US" sz="2200" b="1" dirty="0">
                <a:latin typeface="宋体" pitchFamily="2" charset="-122"/>
                <a:ea typeface="宋体" pitchFamily="2" charset="-122"/>
              </a:rPr>
              <a:t>，</a:t>
            </a:r>
            <a:r>
              <a:rPr lang="en-US" altLang="zh-CN" sz="2200" b="1" dirty="0">
                <a:latin typeface="宋体" pitchFamily="2" charset="-122"/>
                <a:ea typeface="宋体" pitchFamily="2" charset="-122"/>
              </a:rPr>
              <a:t>A</a:t>
            </a:r>
            <a:r>
              <a:rPr lang="en-US" altLang="zh-CN" sz="2200" b="1" baseline="-30000" dirty="0">
                <a:latin typeface="宋体" pitchFamily="2" charset="-122"/>
                <a:ea typeface="宋体" pitchFamily="2" charset="-122"/>
              </a:rPr>
              <a:t>2</a:t>
            </a:r>
            <a:r>
              <a:rPr lang="zh-CN" altLang="en-US" sz="2200" b="1" dirty="0">
                <a:latin typeface="宋体" pitchFamily="2" charset="-122"/>
                <a:ea typeface="宋体" pitchFamily="2" charset="-122"/>
              </a:rPr>
              <a:t>，</a:t>
            </a:r>
            <a:r>
              <a:rPr lang="en-US" altLang="zh-CN" sz="2200" b="1" dirty="0">
                <a:latin typeface="宋体" pitchFamily="2" charset="-122"/>
                <a:ea typeface="宋体" pitchFamily="2" charset="-122"/>
              </a:rPr>
              <a:t>··· </a:t>
            </a:r>
            <a:r>
              <a:rPr lang="zh-CN" altLang="en-US" sz="2200" b="1" dirty="0">
                <a:latin typeface="宋体" pitchFamily="2" charset="-122"/>
                <a:ea typeface="宋体" pitchFamily="2" charset="-122"/>
              </a:rPr>
              <a:t>，</a:t>
            </a:r>
            <a:r>
              <a:rPr lang="en-US" altLang="zh-CN" sz="2200" b="1" dirty="0">
                <a:latin typeface="宋体" pitchFamily="2" charset="-122"/>
                <a:ea typeface="宋体" pitchFamily="2" charset="-122"/>
              </a:rPr>
              <a:t>A</a:t>
            </a:r>
            <a:r>
              <a:rPr lang="en-US" altLang="zh-CN" sz="2200" b="1" baseline="-30000" dirty="0">
                <a:latin typeface="宋体" pitchFamily="2" charset="-122"/>
                <a:ea typeface="宋体" pitchFamily="2" charset="-122"/>
              </a:rPr>
              <a:t>i</a:t>
            </a:r>
            <a:r>
              <a:rPr lang="zh-CN" altLang="en-US" sz="2200" b="1" dirty="0">
                <a:latin typeface="宋体" pitchFamily="2" charset="-122"/>
                <a:ea typeface="宋体" pitchFamily="2" charset="-122"/>
              </a:rPr>
              <a:t>，</a:t>
            </a:r>
            <a:r>
              <a:rPr lang="en-US" altLang="zh-CN" sz="2200" b="1" dirty="0">
                <a:latin typeface="宋体" pitchFamily="2" charset="-122"/>
                <a:ea typeface="宋体" pitchFamily="2" charset="-122"/>
              </a:rPr>
              <a:t>A</a:t>
            </a:r>
            <a:r>
              <a:rPr lang="en-US" altLang="zh-CN" sz="2200" b="1" baseline="-30000" dirty="0">
                <a:latin typeface="宋体" pitchFamily="2" charset="-122"/>
                <a:ea typeface="宋体" pitchFamily="2" charset="-122"/>
              </a:rPr>
              <a:t>i+1</a:t>
            </a:r>
            <a:r>
              <a:rPr lang="zh-CN" altLang="en-US" sz="2200" b="1" dirty="0">
                <a:latin typeface="宋体" pitchFamily="2" charset="-122"/>
                <a:ea typeface="宋体" pitchFamily="2" charset="-122"/>
              </a:rPr>
              <a:t>，</a:t>
            </a:r>
            <a:r>
              <a:rPr lang="en-US" altLang="zh-CN" sz="2200" b="1" dirty="0">
                <a:latin typeface="宋体" pitchFamily="2" charset="-122"/>
                <a:ea typeface="宋体" pitchFamily="2" charset="-122"/>
              </a:rPr>
              <a:t>··· </a:t>
            </a:r>
            <a:r>
              <a:rPr lang="zh-CN" altLang="en-US" sz="2200" b="1" dirty="0">
                <a:latin typeface="宋体" pitchFamily="2" charset="-122"/>
                <a:ea typeface="宋体" pitchFamily="2" charset="-122"/>
              </a:rPr>
              <a:t>，</a:t>
            </a:r>
            <a:r>
              <a:rPr lang="en-US" altLang="zh-CN" sz="2200" b="1" dirty="0">
                <a:latin typeface="宋体" pitchFamily="2" charset="-122"/>
                <a:ea typeface="宋体" pitchFamily="2" charset="-122"/>
              </a:rPr>
              <a:t>A</a:t>
            </a:r>
            <a:r>
              <a:rPr lang="en-US" altLang="zh-CN" sz="2200" b="1" baseline="-30000" dirty="0">
                <a:latin typeface="宋体" pitchFamily="2" charset="-122"/>
                <a:ea typeface="宋体" pitchFamily="2" charset="-122"/>
              </a:rPr>
              <a:t>n</a:t>
            </a:r>
            <a:endParaRPr lang="en-US" altLang="zh-CN" sz="2200" b="1" dirty="0">
              <a:latin typeface="宋体" pitchFamily="2" charset="-122"/>
              <a:ea typeface="宋体" pitchFamily="2" charset="-122"/>
            </a:endParaRPr>
          </a:p>
          <a:p>
            <a:pPr indent="584200" algn="l">
              <a:lnSpc>
                <a:spcPct val="110000"/>
              </a:lnSpc>
              <a:spcBef>
                <a:spcPct val="10000"/>
              </a:spcBef>
            </a:pPr>
            <a:r>
              <a:rPr lang="en-US" altLang="zh-CN" sz="2200" b="1" dirty="0">
                <a:latin typeface="宋体" pitchFamily="2" charset="-122"/>
                <a:ea typeface="宋体" pitchFamily="2" charset="-122"/>
              </a:rPr>
              <a:t>    ⑵ </a:t>
            </a:r>
            <a:r>
              <a:rPr lang="zh-CN" altLang="en-US" sz="2200" b="1" dirty="0">
                <a:latin typeface="宋体" pitchFamily="2" charset="-122"/>
                <a:ea typeface="宋体" pitchFamily="2" charset="-122"/>
              </a:rPr>
              <a:t>消除</a:t>
            </a:r>
            <a:r>
              <a:rPr lang="en-US" altLang="zh-CN" sz="2200" b="1" dirty="0">
                <a:latin typeface="宋体" pitchFamily="2" charset="-122"/>
                <a:ea typeface="宋体" pitchFamily="2" charset="-122"/>
              </a:rPr>
              <a:t>A</a:t>
            </a:r>
            <a:r>
              <a:rPr lang="en-US" altLang="zh-CN" sz="2200" b="1" baseline="-30000" dirty="0">
                <a:latin typeface="宋体" pitchFamily="2" charset="-122"/>
                <a:ea typeface="宋体" pitchFamily="2" charset="-122"/>
              </a:rPr>
              <a:t>1</a:t>
            </a:r>
            <a:r>
              <a:rPr lang="zh-CN" altLang="en-US" sz="2200" b="1" dirty="0">
                <a:latin typeface="宋体" pitchFamily="2" charset="-122"/>
                <a:ea typeface="宋体" pitchFamily="2" charset="-122"/>
              </a:rPr>
              <a:t>的直接左递归；</a:t>
            </a:r>
          </a:p>
          <a:p>
            <a:pPr indent="584200" algn="l">
              <a:lnSpc>
                <a:spcPct val="110000"/>
              </a:lnSpc>
              <a:spcBef>
                <a:spcPct val="10000"/>
              </a:spcBef>
            </a:pPr>
            <a:r>
              <a:rPr lang="zh-CN" altLang="en-US" sz="2200" b="1" dirty="0">
                <a:latin typeface="宋体" pitchFamily="2" charset="-122"/>
                <a:ea typeface="宋体" pitchFamily="2" charset="-122"/>
              </a:rPr>
              <a:t>    ⑶ 对从</a:t>
            </a:r>
            <a:r>
              <a:rPr lang="en-US" altLang="zh-CN" sz="2200" b="1" dirty="0">
                <a:latin typeface="宋体" pitchFamily="2" charset="-122"/>
                <a:ea typeface="宋体" pitchFamily="2" charset="-122"/>
              </a:rPr>
              <a:t>1</a:t>
            </a:r>
            <a:r>
              <a:rPr lang="zh-CN" altLang="en-US" sz="2200" b="1" dirty="0">
                <a:latin typeface="宋体" pitchFamily="2" charset="-122"/>
                <a:ea typeface="宋体" pitchFamily="2" charset="-122"/>
              </a:rPr>
              <a:t>到</a:t>
            </a:r>
            <a:r>
              <a:rPr lang="en-US" altLang="zh-CN" sz="2200" b="1" dirty="0">
                <a:latin typeface="宋体" pitchFamily="2" charset="-122"/>
                <a:ea typeface="宋体" pitchFamily="2" charset="-122"/>
              </a:rPr>
              <a:t>n-1</a:t>
            </a:r>
            <a:r>
              <a:rPr lang="zh-CN" altLang="en-US" sz="2200" b="1" dirty="0">
                <a:latin typeface="宋体" pitchFamily="2" charset="-122"/>
                <a:ea typeface="宋体" pitchFamily="2" charset="-122"/>
              </a:rPr>
              <a:t>的每个</a:t>
            </a:r>
            <a:r>
              <a:rPr lang="en-US" altLang="zh-CN" sz="2200" b="1" dirty="0" err="1">
                <a:latin typeface="宋体" pitchFamily="2" charset="-122"/>
                <a:ea typeface="宋体" pitchFamily="2" charset="-122"/>
              </a:rPr>
              <a:t>i</a:t>
            </a:r>
            <a:r>
              <a:rPr lang="zh-CN" altLang="en-US" sz="2200" b="1" dirty="0">
                <a:latin typeface="宋体" pitchFamily="2" charset="-122"/>
                <a:ea typeface="宋体" pitchFamily="2" charset="-122"/>
              </a:rPr>
              <a:t>，做</a:t>
            </a:r>
          </a:p>
          <a:p>
            <a:pPr indent="584200" algn="l">
              <a:lnSpc>
                <a:spcPct val="110000"/>
              </a:lnSpc>
              <a:spcBef>
                <a:spcPct val="10000"/>
              </a:spcBef>
            </a:pPr>
            <a:r>
              <a:rPr lang="zh-CN" altLang="en-US" sz="2200" b="1" dirty="0">
                <a:latin typeface="宋体" pitchFamily="2" charset="-122"/>
                <a:ea typeface="宋体" pitchFamily="2" charset="-122"/>
              </a:rPr>
              <a:t>     （</a:t>
            </a:r>
            <a:r>
              <a:rPr lang="en-US" altLang="zh-CN" sz="2200" b="1" dirty="0">
                <a:latin typeface="宋体" pitchFamily="2" charset="-122"/>
                <a:ea typeface="宋体" pitchFamily="2" charset="-122"/>
              </a:rPr>
              <a:t>3.1</a:t>
            </a:r>
            <a:r>
              <a:rPr lang="zh-CN" altLang="en-US" sz="2200" b="1" dirty="0">
                <a:latin typeface="宋体" pitchFamily="2" charset="-122"/>
                <a:ea typeface="宋体" pitchFamily="2" charset="-122"/>
              </a:rPr>
              <a:t>）消除</a:t>
            </a:r>
            <a:r>
              <a:rPr lang="en-US" altLang="zh-CN" sz="2200" b="1" dirty="0">
                <a:latin typeface="宋体" pitchFamily="2" charset="-122"/>
                <a:ea typeface="宋体" pitchFamily="2" charset="-122"/>
              </a:rPr>
              <a:t>A</a:t>
            </a:r>
            <a:r>
              <a:rPr lang="en-US" altLang="zh-CN" sz="2200" b="1" baseline="-30000" dirty="0">
                <a:latin typeface="宋体" pitchFamily="2" charset="-122"/>
                <a:ea typeface="宋体" pitchFamily="2" charset="-122"/>
              </a:rPr>
              <a:t>i+1</a:t>
            </a:r>
            <a:r>
              <a:rPr lang="zh-CN" altLang="en-US" sz="2200" b="1" dirty="0">
                <a:latin typeface="宋体" pitchFamily="2" charset="-122"/>
                <a:ea typeface="宋体" pitchFamily="2" charset="-122"/>
              </a:rPr>
              <a:t>的间接左递归：</a:t>
            </a:r>
          </a:p>
          <a:p>
            <a:pPr indent="584200" algn="l">
              <a:lnSpc>
                <a:spcPct val="110000"/>
              </a:lnSpc>
              <a:spcBef>
                <a:spcPct val="10000"/>
              </a:spcBef>
            </a:pPr>
            <a:r>
              <a:rPr lang="zh-CN" altLang="en-US" sz="2200" b="1" dirty="0">
                <a:latin typeface="宋体" pitchFamily="2" charset="-122"/>
                <a:ea typeface="宋体" pitchFamily="2" charset="-122"/>
              </a:rPr>
              <a:t>         依次将</a:t>
            </a:r>
            <a:r>
              <a:rPr lang="en-US" altLang="zh-CN" sz="2200" b="1" dirty="0">
                <a:latin typeface="宋体" pitchFamily="2" charset="-122"/>
                <a:ea typeface="宋体" pitchFamily="2" charset="-122"/>
              </a:rPr>
              <a:t>A</a:t>
            </a:r>
            <a:r>
              <a:rPr lang="en-US" altLang="zh-CN" sz="2200" b="1" baseline="-30000" dirty="0">
                <a:latin typeface="宋体" pitchFamily="2" charset="-122"/>
                <a:ea typeface="宋体" pitchFamily="2" charset="-122"/>
              </a:rPr>
              <a:t>1</a:t>
            </a:r>
            <a:r>
              <a:rPr lang="zh-CN" altLang="en-US" sz="2200" b="1" dirty="0">
                <a:latin typeface="宋体" pitchFamily="2" charset="-122"/>
                <a:ea typeface="宋体" pitchFamily="2" charset="-122"/>
              </a:rPr>
              <a:t>，</a:t>
            </a:r>
            <a:r>
              <a:rPr lang="en-US" altLang="zh-CN" sz="2200" b="1" dirty="0">
                <a:latin typeface="宋体" pitchFamily="2" charset="-122"/>
                <a:ea typeface="宋体" pitchFamily="2" charset="-122"/>
              </a:rPr>
              <a:t>A</a:t>
            </a:r>
            <a:r>
              <a:rPr lang="en-US" altLang="zh-CN" sz="2200" b="1" baseline="-30000" dirty="0">
                <a:latin typeface="宋体" pitchFamily="2" charset="-122"/>
                <a:ea typeface="宋体" pitchFamily="2" charset="-122"/>
              </a:rPr>
              <a:t>2</a:t>
            </a:r>
            <a:r>
              <a:rPr lang="zh-CN" altLang="en-US" sz="2200" b="1" dirty="0">
                <a:latin typeface="宋体" pitchFamily="2" charset="-122"/>
                <a:ea typeface="宋体" pitchFamily="2" charset="-122"/>
              </a:rPr>
              <a:t>，</a:t>
            </a:r>
            <a:r>
              <a:rPr lang="en-US" altLang="zh-CN" sz="2200" b="1" dirty="0">
                <a:latin typeface="宋体" pitchFamily="2" charset="-122"/>
                <a:ea typeface="宋体" pitchFamily="2" charset="-122"/>
              </a:rPr>
              <a:t>··· </a:t>
            </a:r>
            <a:r>
              <a:rPr lang="zh-CN" altLang="en-US" sz="2200" b="1" dirty="0">
                <a:latin typeface="宋体" pitchFamily="2" charset="-122"/>
                <a:ea typeface="宋体" pitchFamily="2" charset="-122"/>
              </a:rPr>
              <a:t>，</a:t>
            </a:r>
            <a:r>
              <a:rPr lang="en-US" altLang="zh-CN" sz="2200" b="1" dirty="0">
                <a:latin typeface="宋体" pitchFamily="2" charset="-122"/>
                <a:ea typeface="宋体" pitchFamily="2" charset="-122"/>
              </a:rPr>
              <a:t>A</a:t>
            </a:r>
            <a:r>
              <a:rPr lang="en-US" altLang="zh-CN" sz="2200" b="1" baseline="-30000" dirty="0">
                <a:latin typeface="宋体" pitchFamily="2" charset="-122"/>
                <a:ea typeface="宋体" pitchFamily="2" charset="-122"/>
              </a:rPr>
              <a:t>i </a:t>
            </a:r>
            <a:r>
              <a:rPr lang="zh-CN" altLang="en-US" sz="2200" b="1" dirty="0">
                <a:latin typeface="宋体" pitchFamily="2" charset="-122"/>
                <a:ea typeface="宋体" pitchFamily="2" charset="-122"/>
              </a:rPr>
              <a:t>的规则，代入</a:t>
            </a:r>
            <a:r>
              <a:rPr lang="en-US" altLang="zh-CN" sz="2200" b="1" dirty="0">
                <a:latin typeface="宋体" pitchFamily="2" charset="-122"/>
                <a:ea typeface="宋体" pitchFamily="2" charset="-122"/>
              </a:rPr>
              <a:t>A</a:t>
            </a:r>
            <a:r>
              <a:rPr lang="en-US" altLang="zh-CN" sz="2200" b="1" baseline="-30000" dirty="0">
                <a:latin typeface="宋体" pitchFamily="2" charset="-122"/>
                <a:ea typeface="宋体" pitchFamily="2" charset="-122"/>
              </a:rPr>
              <a:t>i+1 </a:t>
            </a:r>
            <a:r>
              <a:rPr lang="en-US" altLang="zh-CN" sz="2200" b="1" dirty="0">
                <a:latin typeface="宋体" pitchFamily="2" charset="-122"/>
                <a:ea typeface="宋体" pitchFamily="2" charset="-122"/>
              </a:rPr>
              <a:t> </a:t>
            </a:r>
            <a:r>
              <a:rPr lang="zh-CN" altLang="en-US" sz="2200" b="1" dirty="0">
                <a:latin typeface="宋体" pitchFamily="2" charset="-122"/>
                <a:ea typeface="宋体" pitchFamily="2" charset="-122"/>
              </a:rPr>
              <a:t>的 </a:t>
            </a:r>
          </a:p>
          <a:p>
            <a:pPr indent="584200" algn="l">
              <a:lnSpc>
                <a:spcPct val="110000"/>
              </a:lnSpc>
              <a:spcBef>
                <a:spcPct val="10000"/>
              </a:spcBef>
            </a:pPr>
            <a:r>
              <a:rPr lang="zh-CN" altLang="en-US" sz="2200" b="1" dirty="0">
                <a:latin typeface="宋体" pitchFamily="2" charset="-122"/>
                <a:ea typeface="宋体" pitchFamily="2" charset="-122"/>
              </a:rPr>
              <a:t>         规则，并替代</a:t>
            </a:r>
            <a:r>
              <a:rPr lang="en-US" altLang="zh-CN" sz="2200" b="1" dirty="0">
                <a:latin typeface="宋体" pitchFamily="2" charset="-122"/>
                <a:ea typeface="宋体" pitchFamily="2" charset="-122"/>
              </a:rPr>
              <a:t>A</a:t>
            </a:r>
            <a:r>
              <a:rPr lang="en-US" altLang="zh-CN" sz="2200" b="1" baseline="-30000" dirty="0">
                <a:latin typeface="宋体" pitchFamily="2" charset="-122"/>
                <a:ea typeface="宋体" pitchFamily="2" charset="-122"/>
              </a:rPr>
              <a:t>i+1 </a:t>
            </a:r>
            <a:r>
              <a:rPr lang="zh-CN" altLang="en-US" sz="2200" b="1" dirty="0">
                <a:latin typeface="宋体" pitchFamily="2" charset="-122"/>
                <a:ea typeface="宋体" pitchFamily="2" charset="-122"/>
              </a:rPr>
              <a:t>原规则；</a:t>
            </a:r>
          </a:p>
          <a:p>
            <a:pPr indent="584200" algn="l">
              <a:lnSpc>
                <a:spcPct val="110000"/>
              </a:lnSpc>
              <a:spcBef>
                <a:spcPct val="10000"/>
              </a:spcBef>
            </a:pPr>
            <a:r>
              <a:rPr lang="zh-CN" altLang="en-US" sz="2200" b="1" dirty="0">
                <a:latin typeface="宋体" pitchFamily="2" charset="-122"/>
                <a:ea typeface="宋体" pitchFamily="2" charset="-122"/>
              </a:rPr>
              <a:t>     （</a:t>
            </a:r>
            <a:r>
              <a:rPr lang="en-US" altLang="zh-CN" sz="2200" b="1" dirty="0">
                <a:latin typeface="宋体" pitchFamily="2" charset="-122"/>
                <a:ea typeface="宋体" pitchFamily="2" charset="-122"/>
              </a:rPr>
              <a:t>3.2</a:t>
            </a:r>
            <a:r>
              <a:rPr lang="zh-CN" altLang="en-US" sz="2200" b="1" dirty="0">
                <a:latin typeface="宋体" pitchFamily="2" charset="-122"/>
                <a:ea typeface="宋体" pitchFamily="2" charset="-122"/>
              </a:rPr>
              <a:t>）消除</a:t>
            </a:r>
            <a:r>
              <a:rPr lang="en-US" altLang="zh-CN" sz="2200" b="1" dirty="0">
                <a:latin typeface="宋体" pitchFamily="2" charset="-122"/>
                <a:ea typeface="宋体" pitchFamily="2" charset="-122"/>
              </a:rPr>
              <a:t>A</a:t>
            </a:r>
            <a:r>
              <a:rPr lang="en-US" altLang="zh-CN" sz="2200" b="1" baseline="-30000" dirty="0">
                <a:latin typeface="宋体" pitchFamily="2" charset="-122"/>
                <a:ea typeface="宋体" pitchFamily="2" charset="-122"/>
              </a:rPr>
              <a:t>i+1</a:t>
            </a:r>
            <a:r>
              <a:rPr lang="zh-CN" altLang="en-US" sz="2200" b="1" dirty="0">
                <a:latin typeface="宋体" pitchFamily="2" charset="-122"/>
                <a:ea typeface="宋体" pitchFamily="2" charset="-122"/>
              </a:rPr>
              <a:t>的直接左递归；</a:t>
            </a:r>
          </a:p>
          <a:p>
            <a:pPr indent="584200" algn="l">
              <a:lnSpc>
                <a:spcPct val="110000"/>
              </a:lnSpc>
              <a:spcBef>
                <a:spcPct val="10000"/>
              </a:spcBef>
            </a:pPr>
            <a:r>
              <a:rPr lang="zh-CN" altLang="en-US" sz="2200" b="1" dirty="0">
                <a:latin typeface="宋体" pitchFamily="2" charset="-122"/>
                <a:ea typeface="宋体" pitchFamily="2" charset="-122"/>
              </a:rPr>
              <a:t>    ⑷ 删除无用规则。 </a:t>
            </a:r>
          </a:p>
        </p:txBody>
      </p:sp>
      <p:sp>
        <p:nvSpPr>
          <p:cNvPr id="6" name="Rectangle 12"/>
          <p:cNvSpPr txBox="1">
            <a:spLocks noChangeArrowheads="1"/>
          </p:cNvSpPr>
          <p:nvPr/>
        </p:nvSpPr>
        <p:spPr>
          <a:xfrm>
            <a:off x="541338" y="304800"/>
            <a:ext cx="4564062" cy="4572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zh-CN" altLang="en-US" sz="2800" b="1" kern="0" dirty="0">
                <a:solidFill>
                  <a:srgbClr val="CC0099"/>
                </a:solidFill>
                <a:latin typeface="黑体" pitchFamily="49" charset="-122"/>
                <a:ea typeface="黑体" pitchFamily="49" charset="-122"/>
                <a:cs typeface="+mj-cs"/>
              </a:rPr>
              <a:t>（</a:t>
            </a:r>
            <a:r>
              <a:rPr lang="en-US" altLang="zh-CN" sz="2800" b="1" kern="0" dirty="0">
                <a:solidFill>
                  <a:srgbClr val="CC0099"/>
                </a:solidFill>
                <a:latin typeface="黑体" pitchFamily="49" charset="-122"/>
                <a:ea typeface="黑体" pitchFamily="49" charset="-122"/>
                <a:cs typeface="+mj-cs"/>
              </a:rPr>
              <a:t>2</a:t>
            </a:r>
            <a:r>
              <a:rPr lang="zh-CN" altLang="en-US" sz="2800" b="1" kern="0" dirty="0">
                <a:solidFill>
                  <a:srgbClr val="CC0099"/>
                </a:solidFill>
                <a:latin typeface="黑体" pitchFamily="49" charset="-122"/>
                <a:ea typeface="黑体" pitchFamily="49" charset="-122"/>
                <a:cs typeface="+mj-cs"/>
              </a:rPr>
              <a:t>）</a:t>
            </a:r>
            <a:r>
              <a:rPr kumimoji="0" lang="zh-CN" altLang="en-US" sz="2800" b="1" i="0" u="none" strike="noStrike" kern="0" cap="none" spc="0" normalizeH="0" baseline="0" noProof="0" dirty="0">
                <a:ln>
                  <a:noFill/>
                </a:ln>
                <a:solidFill>
                  <a:srgbClr val="CC0099"/>
                </a:solidFill>
                <a:effectLst/>
                <a:uLnTx/>
                <a:uFillTx/>
                <a:latin typeface="黑体" pitchFamily="49" charset="-122"/>
                <a:ea typeface="黑体" pitchFamily="49" charset="-122"/>
                <a:cs typeface="+mj-cs"/>
              </a:rPr>
              <a:t>消除左递归法</a:t>
            </a: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灯片编号占位符 1"/>
          <p:cNvSpPr>
            <a:spLocks noGrp="1"/>
          </p:cNvSpPr>
          <p:nvPr>
            <p:ph type="sldNum" sz="quarter" idx="12"/>
          </p:nvPr>
        </p:nvSpPr>
        <p:spPr>
          <a:noFill/>
        </p:spPr>
        <p:txBody>
          <a:bodyPr/>
          <a:lstStyle/>
          <a:p>
            <a:fld id="{EE9E843F-6800-4C54-8155-7CA1B7D2BE0A}" type="slidenum">
              <a:rPr lang="en-US" altLang="zh-CN" smtClean="0">
                <a:ea typeface="宋体" charset="-122"/>
              </a:rPr>
              <a:pPr/>
              <a:t>29</a:t>
            </a:fld>
            <a:endParaRPr lang="en-US" altLang="zh-CN" dirty="0">
              <a:ea typeface="宋体" charset="-122"/>
            </a:endParaRPr>
          </a:p>
        </p:txBody>
      </p:sp>
      <p:sp>
        <p:nvSpPr>
          <p:cNvPr id="34819" name="Text Box 2050"/>
          <p:cNvSpPr txBox="1">
            <a:spLocks noChangeArrowheads="1"/>
          </p:cNvSpPr>
          <p:nvPr/>
        </p:nvSpPr>
        <p:spPr bwMode="auto">
          <a:xfrm>
            <a:off x="457200" y="942975"/>
            <a:ext cx="7467600" cy="972574"/>
          </a:xfrm>
          <a:prstGeom prst="rect">
            <a:avLst/>
          </a:prstGeom>
          <a:noFill/>
          <a:ln w="9525">
            <a:noFill/>
            <a:miter lim="800000"/>
            <a:headEnd/>
            <a:tailEnd/>
          </a:ln>
        </p:spPr>
        <p:txBody>
          <a:bodyPr>
            <a:spAutoFit/>
          </a:bodyPr>
          <a:lstStyle/>
          <a:p>
            <a:pPr>
              <a:lnSpc>
                <a:spcPct val="130000"/>
              </a:lnSpc>
              <a:spcBef>
                <a:spcPct val="50000"/>
              </a:spcBef>
            </a:pPr>
            <a:r>
              <a:rPr lang="zh-CN" altLang="en-US" sz="2200" b="1">
                <a:latin typeface="宋体" pitchFamily="2" charset="-122"/>
                <a:ea typeface="宋体" pitchFamily="2" charset="-122"/>
              </a:rPr>
              <a:t>例</a:t>
            </a:r>
            <a:r>
              <a:rPr lang="en-US" altLang="zh-CN" sz="2200" b="1">
                <a:latin typeface="宋体" pitchFamily="2" charset="-122"/>
                <a:ea typeface="宋体" pitchFamily="2" charset="-122"/>
              </a:rPr>
              <a:t>4.8  </a:t>
            </a:r>
            <a:r>
              <a:rPr lang="zh-CN" altLang="en-US" sz="2200" b="1">
                <a:latin typeface="宋体" pitchFamily="2" charset="-122"/>
                <a:ea typeface="宋体" pitchFamily="2" charset="-122"/>
              </a:rPr>
              <a:t>设文法</a:t>
            </a:r>
            <a:r>
              <a:rPr lang="en-US" altLang="zh-CN" sz="2200" b="1">
                <a:latin typeface="宋体" pitchFamily="2" charset="-122"/>
                <a:ea typeface="宋体" pitchFamily="2" charset="-122"/>
              </a:rPr>
              <a:t>G[S]</a:t>
            </a:r>
            <a:r>
              <a:rPr lang="zh-CN" altLang="en-US" sz="2200" b="1">
                <a:latin typeface="宋体" pitchFamily="2" charset="-122"/>
                <a:ea typeface="宋体" pitchFamily="2" charset="-122"/>
              </a:rPr>
              <a:t>定义如下，试消除其左递归，得到与之等价的文法</a:t>
            </a:r>
            <a:r>
              <a:rPr lang="en-US" altLang="zh-CN" sz="2200" b="1">
                <a:latin typeface="宋体" pitchFamily="2" charset="-122"/>
                <a:ea typeface="宋体" pitchFamily="2" charset="-122"/>
              </a:rPr>
              <a:t>G′[S]</a:t>
            </a:r>
            <a:r>
              <a:rPr lang="zh-CN" altLang="en-US" sz="2200" b="1">
                <a:latin typeface="宋体" pitchFamily="2" charset="-122"/>
                <a:ea typeface="宋体" pitchFamily="2" charset="-122"/>
              </a:rPr>
              <a:t>。 </a:t>
            </a:r>
          </a:p>
        </p:txBody>
      </p:sp>
      <p:sp>
        <p:nvSpPr>
          <p:cNvPr id="34820" name="Rectangle 2051"/>
          <p:cNvSpPr>
            <a:spLocks noChangeArrowheads="1"/>
          </p:cNvSpPr>
          <p:nvPr/>
        </p:nvSpPr>
        <p:spPr bwMode="auto">
          <a:xfrm>
            <a:off x="2133600" y="1841500"/>
            <a:ext cx="4419600" cy="1412694"/>
          </a:xfrm>
          <a:prstGeom prst="rect">
            <a:avLst/>
          </a:prstGeom>
          <a:noFill/>
          <a:ln w="9525">
            <a:noFill/>
            <a:miter lim="800000"/>
            <a:headEnd/>
            <a:tailEnd/>
          </a:ln>
        </p:spPr>
        <p:txBody>
          <a:bodyPr wrap="square">
            <a:spAutoFit/>
          </a:bodyPr>
          <a:lstStyle/>
          <a:p>
            <a:pPr indent="684213" algn="l">
              <a:lnSpc>
                <a:spcPct val="130000"/>
              </a:lnSpc>
            </a:pPr>
            <a:r>
              <a:rPr lang="en-US" altLang="zh-CN" sz="2200" b="1" dirty="0">
                <a:latin typeface="宋体" pitchFamily="2" charset="-122"/>
                <a:ea typeface="宋体" pitchFamily="2" charset="-122"/>
              </a:rPr>
              <a:t>G[S]</a:t>
            </a:r>
            <a:r>
              <a:rPr lang="zh-CN" altLang="en-US" sz="2200" b="1" dirty="0">
                <a:latin typeface="宋体" pitchFamily="2" charset="-122"/>
                <a:ea typeface="宋体" pitchFamily="2" charset="-122"/>
              </a:rPr>
              <a:t>：</a:t>
            </a:r>
            <a:r>
              <a:rPr lang="en-US" altLang="zh-CN" sz="2200" b="1" dirty="0" err="1">
                <a:latin typeface="宋体" pitchFamily="2" charset="-122"/>
                <a:ea typeface="宋体" pitchFamily="2" charset="-122"/>
              </a:rPr>
              <a:t>S→Qc︱c</a:t>
            </a:r>
            <a:endParaRPr lang="en-US" altLang="zh-CN" sz="2200" b="1" dirty="0">
              <a:latin typeface="宋体" pitchFamily="2" charset="-122"/>
              <a:ea typeface="宋体" pitchFamily="2" charset="-122"/>
            </a:endParaRPr>
          </a:p>
          <a:p>
            <a:pPr indent="684213" algn="l" eaLnBrk="0" hangingPunct="0">
              <a:lnSpc>
                <a:spcPct val="130000"/>
              </a:lnSpc>
            </a:pPr>
            <a:r>
              <a:rPr lang="en-US" altLang="zh-CN" sz="2200" b="1" dirty="0">
                <a:latin typeface="宋体" pitchFamily="2" charset="-122"/>
                <a:ea typeface="宋体" pitchFamily="2" charset="-122"/>
              </a:rPr>
              <a:t>      </a:t>
            </a:r>
            <a:r>
              <a:rPr lang="en-US" altLang="zh-CN" sz="2200" b="1" dirty="0" err="1">
                <a:latin typeface="宋体" pitchFamily="2" charset="-122"/>
                <a:ea typeface="宋体" pitchFamily="2" charset="-122"/>
              </a:rPr>
              <a:t>Q→Rb︱b</a:t>
            </a:r>
            <a:endParaRPr lang="en-US" altLang="zh-CN" sz="2200" b="1" dirty="0">
              <a:latin typeface="宋体" pitchFamily="2" charset="-122"/>
              <a:ea typeface="宋体" pitchFamily="2" charset="-122"/>
            </a:endParaRPr>
          </a:p>
          <a:p>
            <a:pPr indent="684213" algn="l" eaLnBrk="0" hangingPunct="0">
              <a:lnSpc>
                <a:spcPct val="130000"/>
              </a:lnSpc>
            </a:pPr>
            <a:r>
              <a:rPr lang="en-US" altLang="zh-CN" sz="2200" b="1" dirty="0">
                <a:latin typeface="宋体" pitchFamily="2" charset="-122"/>
                <a:ea typeface="宋体" pitchFamily="2" charset="-122"/>
              </a:rPr>
              <a:t>      </a:t>
            </a:r>
            <a:r>
              <a:rPr lang="en-US" altLang="zh-CN" sz="2200" b="1" dirty="0" err="1">
                <a:latin typeface="宋体" pitchFamily="2" charset="-122"/>
                <a:ea typeface="宋体" pitchFamily="2" charset="-122"/>
              </a:rPr>
              <a:t>R→Sa︱a</a:t>
            </a:r>
            <a:r>
              <a:rPr lang="en-US" altLang="zh-CN" sz="2200" b="1" dirty="0">
                <a:latin typeface="宋体" pitchFamily="2" charset="-122"/>
                <a:ea typeface="宋体" pitchFamily="2" charset="-122"/>
              </a:rPr>
              <a:t> </a:t>
            </a:r>
          </a:p>
        </p:txBody>
      </p:sp>
      <p:sp>
        <p:nvSpPr>
          <p:cNvPr id="34821" name="Text Box 2052"/>
          <p:cNvSpPr txBox="1">
            <a:spLocks noChangeArrowheads="1"/>
          </p:cNvSpPr>
          <p:nvPr/>
        </p:nvSpPr>
        <p:spPr bwMode="auto">
          <a:xfrm>
            <a:off x="533400" y="3150513"/>
            <a:ext cx="6324600" cy="430887"/>
          </a:xfrm>
          <a:prstGeom prst="rect">
            <a:avLst/>
          </a:prstGeom>
          <a:noFill/>
          <a:ln w="9525">
            <a:noFill/>
            <a:miter lim="800000"/>
            <a:headEnd/>
            <a:tailEnd/>
          </a:ln>
        </p:spPr>
        <p:txBody>
          <a:bodyPr>
            <a:spAutoFit/>
          </a:bodyPr>
          <a:lstStyle/>
          <a:p>
            <a:pPr>
              <a:spcBef>
                <a:spcPct val="50000"/>
              </a:spcBef>
            </a:pPr>
            <a:r>
              <a:rPr lang="zh-CN" altLang="en-US" sz="2200" b="1" dirty="0">
                <a:latin typeface="宋体" pitchFamily="2" charset="-122"/>
                <a:ea typeface="宋体" pitchFamily="2" charset="-122"/>
              </a:rPr>
              <a:t>采用消除左递归法，得到文法</a:t>
            </a:r>
            <a:r>
              <a:rPr lang="en-US" altLang="zh-CN" sz="2200" b="1" dirty="0">
                <a:latin typeface="宋体" pitchFamily="2" charset="-122"/>
                <a:ea typeface="宋体" pitchFamily="2" charset="-122"/>
              </a:rPr>
              <a:t>G′[S]</a:t>
            </a:r>
            <a:r>
              <a:rPr lang="zh-CN" altLang="en-US" sz="2200" b="1" dirty="0">
                <a:latin typeface="宋体" pitchFamily="2" charset="-122"/>
                <a:ea typeface="宋体" pitchFamily="2" charset="-122"/>
              </a:rPr>
              <a:t>如下。</a:t>
            </a:r>
          </a:p>
        </p:txBody>
      </p:sp>
      <p:sp>
        <p:nvSpPr>
          <p:cNvPr id="34822" name="Text Box 2053"/>
          <p:cNvSpPr txBox="1">
            <a:spLocks noChangeArrowheads="1"/>
          </p:cNvSpPr>
          <p:nvPr/>
        </p:nvSpPr>
        <p:spPr bwMode="auto">
          <a:xfrm>
            <a:off x="1066800" y="3733800"/>
            <a:ext cx="6096000" cy="1548116"/>
          </a:xfrm>
          <a:prstGeom prst="rect">
            <a:avLst/>
          </a:prstGeom>
          <a:noFill/>
          <a:ln w="9525">
            <a:noFill/>
            <a:miter lim="800000"/>
            <a:headEnd/>
            <a:tailEnd/>
          </a:ln>
        </p:spPr>
        <p:txBody>
          <a:bodyPr wrap="square">
            <a:spAutoFit/>
          </a:bodyPr>
          <a:lstStyle/>
          <a:p>
            <a:pPr algn="l">
              <a:spcBef>
                <a:spcPct val="10000"/>
              </a:spcBef>
            </a:pPr>
            <a:r>
              <a:rPr lang="en-US" altLang="zh-CN" sz="2200" b="1" dirty="0">
                <a:latin typeface="宋体" pitchFamily="2" charset="-122"/>
                <a:ea typeface="宋体" pitchFamily="2" charset="-122"/>
              </a:rPr>
              <a:t>       G′[S]</a:t>
            </a:r>
            <a:r>
              <a:rPr lang="zh-CN" altLang="en-US" sz="2200" b="1" dirty="0">
                <a:latin typeface="宋体" pitchFamily="2" charset="-122"/>
                <a:ea typeface="宋体" pitchFamily="2" charset="-122"/>
              </a:rPr>
              <a:t>：</a:t>
            </a:r>
            <a:r>
              <a:rPr lang="en-US" altLang="zh-CN" sz="2200" b="1" dirty="0" err="1">
                <a:latin typeface="宋体" pitchFamily="2" charset="-122"/>
                <a:ea typeface="宋体" pitchFamily="2" charset="-122"/>
              </a:rPr>
              <a:t>S→Qc︱c</a:t>
            </a:r>
            <a:endParaRPr lang="en-US" altLang="zh-CN" sz="2200" b="1" dirty="0">
              <a:latin typeface="宋体" pitchFamily="2" charset="-122"/>
              <a:ea typeface="宋体" pitchFamily="2" charset="-122"/>
            </a:endParaRPr>
          </a:p>
          <a:p>
            <a:pPr algn="l">
              <a:spcBef>
                <a:spcPct val="10000"/>
              </a:spcBef>
            </a:pPr>
            <a:r>
              <a:rPr lang="en-US" altLang="zh-CN" sz="2200" b="1" dirty="0">
                <a:latin typeface="宋体" pitchFamily="2" charset="-122"/>
                <a:ea typeface="宋体" pitchFamily="2" charset="-122"/>
              </a:rPr>
              <a:t>                </a:t>
            </a:r>
            <a:r>
              <a:rPr lang="en-US" altLang="zh-CN" sz="2200" b="1" dirty="0" err="1">
                <a:latin typeface="宋体" pitchFamily="2" charset="-122"/>
                <a:ea typeface="宋体" pitchFamily="2" charset="-122"/>
              </a:rPr>
              <a:t>Q→Rb︱b</a:t>
            </a:r>
            <a:endParaRPr lang="en-US" altLang="zh-CN" sz="2200" b="1" dirty="0">
              <a:latin typeface="宋体" pitchFamily="2" charset="-122"/>
              <a:ea typeface="宋体" pitchFamily="2" charset="-122"/>
            </a:endParaRPr>
          </a:p>
          <a:p>
            <a:pPr algn="l">
              <a:spcBef>
                <a:spcPct val="10000"/>
              </a:spcBef>
            </a:pPr>
            <a:r>
              <a:rPr lang="en-US" altLang="zh-CN" sz="2200" b="1" dirty="0">
                <a:latin typeface="宋体" pitchFamily="2" charset="-122"/>
                <a:ea typeface="宋体" pitchFamily="2" charset="-122"/>
              </a:rPr>
              <a:t>                </a:t>
            </a:r>
            <a:r>
              <a:rPr lang="en-US" altLang="zh-CN" sz="2200" b="1" dirty="0" err="1">
                <a:latin typeface="宋体" pitchFamily="2" charset="-122"/>
                <a:ea typeface="宋体" pitchFamily="2" charset="-122"/>
              </a:rPr>
              <a:t>R→bcaR′︱caR′|aR</a:t>
            </a:r>
            <a:r>
              <a:rPr lang="en-US" altLang="zh-CN" sz="2200" b="1" dirty="0">
                <a:latin typeface="宋体" pitchFamily="2" charset="-122"/>
                <a:ea typeface="宋体" pitchFamily="2" charset="-122"/>
              </a:rPr>
              <a:t>′</a:t>
            </a:r>
          </a:p>
          <a:p>
            <a:pPr algn="l">
              <a:spcBef>
                <a:spcPct val="10000"/>
              </a:spcBef>
            </a:pPr>
            <a:r>
              <a:rPr lang="en-US" altLang="zh-CN" sz="2200" b="1" dirty="0">
                <a:latin typeface="宋体" pitchFamily="2" charset="-122"/>
                <a:ea typeface="宋体" pitchFamily="2" charset="-122"/>
              </a:rPr>
              <a:t>                </a:t>
            </a:r>
            <a:r>
              <a:rPr lang="en-US" altLang="zh-CN" sz="2200" b="1" dirty="0" err="1">
                <a:latin typeface="宋体" pitchFamily="2" charset="-122"/>
                <a:ea typeface="宋体" pitchFamily="2" charset="-122"/>
              </a:rPr>
              <a:t>R′→bcaR′︱ε</a:t>
            </a:r>
            <a:r>
              <a:rPr lang="en-US" altLang="zh-CN" sz="2200" b="1" dirty="0">
                <a:latin typeface="宋体" pitchFamily="2" charset="-122"/>
                <a:ea typeface="宋体" pitchFamily="2" charset="-122"/>
              </a:rPr>
              <a:t> </a:t>
            </a:r>
          </a:p>
        </p:txBody>
      </p:sp>
      <p:sp>
        <p:nvSpPr>
          <p:cNvPr id="34823" name="Text Box 2054"/>
          <p:cNvSpPr txBox="1">
            <a:spLocks noChangeArrowheads="1"/>
          </p:cNvSpPr>
          <p:nvPr/>
        </p:nvSpPr>
        <p:spPr bwMode="auto">
          <a:xfrm>
            <a:off x="852487" y="5588913"/>
            <a:ext cx="7529513" cy="430887"/>
          </a:xfrm>
          <a:prstGeom prst="rect">
            <a:avLst/>
          </a:prstGeom>
          <a:noFill/>
          <a:ln w="9525">
            <a:noFill/>
            <a:miter lim="800000"/>
            <a:headEnd/>
            <a:tailEnd/>
          </a:ln>
        </p:spPr>
        <p:txBody>
          <a:bodyPr wrap="square">
            <a:spAutoFit/>
          </a:bodyPr>
          <a:lstStyle/>
          <a:p>
            <a:pPr>
              <a:spcBef>
                <a:spcPct val="10000"/>
              </a:spcBef>
            </a:pPr>
            <a:r>
              <a:rPr lang="zh-CN" altLang="en-US" sz="2200" b="1" dirty="0">
                <a:solidFill>
                  <a:srgbClr val="FF0000"/>
                </a:solidFill>
                <a:latin typeface="宋体" pitchFamily="2" charset="-122"/>
                <a:ea typeface="宋体" pitchFamily="2" charset="-122"/>
              </a:rPr>
              <a:t>注解：</a:t>
            </a:r>
            <a:r>
              <a:rPr lang="zh-CN" altLang="en-US" sz="2200" b="1" dirty="0">
                <a:latin typeface="宋体" pitchFamily="2" charset="-122"/>
                <a:ea typeface="宋体" pitchFamily="2" charset="-122"/>
              </a:rPr>
              <a:t>不同非终结符排列顺序，得到不同的等价文法</a:t>
            </a:r>
            <a:r>
              <a:rPr lang="en-US" altLang="zh-CN" sz="2200" b="1" dirty="0">
                <a:latin typeface="宋体" pitchFamily="2" charset="-122"/>
                <a:ea typeface="宋体" pitchFamily="2" charset="-122"/>
              </a:rPr>
              <a:t>G′</a:t>
            </a:r>
            <a:r>
              <a:rPr lang="zh-CN" altLang="en-US" sz="2200" b="1" dirty="0">
                <a:latin typeface="宋体" pitchFamily="2" charset="-122"/>
                <a:ea typeface="宋体" pitchFamily="2" charset="-122"/>
              </a:rPr>
              <a:t>。 </a:t>
            </a:r>
          </a:p>
        </p:txBody>
      </p:sp>
      <p:sp>
        <p:nvSpPr>
          <p:cNvPr id="9" name="Rectangle 12"/>
          <p:cNvSpPr txBox="1">
            <a:spLocks noChangeArrowheads="1"/>
          </p:cNvSpPr>
          <p:nvPr/>
        </p:nvSpPr>
        <p:spPr>
          <a:xfrm>
            <a:off x="541338" y="304800"/>
            <a:ext cx="4564062" cy="4572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zh-CN" altLang="en-US" sz="2800" b="1" kern="0" dirty="0">
                <a:solidFill>
                  <a:srgbClr val="CC0099"/>
                </a:solidFill>
                <a:latin typeface="黑体" pitchFamily="49" charset="-122"/>
                <a:ea typeface="黑体" pitchFamily="49" charset="-122"/>
                <a:cs typeface="+mj-cs"/>
              </a:rPr>
              <a:t>（</a:t>
            </a:r>
            <a:r>
              <a:rPr lang="en-US" altLang="zh-CN" sz="2800" b="1" kern="0" dirty="0">
                <a:solidFill>
                  <a:srgbClr val="CC0099"/>
                </a:solidFill>
                <a:latin typeface="黑体" pitchFamily="49" charset="-122"/>
                <a:ea typeface="黑体" pitchFamily="49" charset="-122"/>
                <a:cs typeface="+mj-cs"/>
              </a:rPr>
              <a:t>2</a:t>
            </a:r>
            <a:r>
              <a:rPr lang="zh-CN" altLang="en-US" sz="2800" b="1" kern="0" dirty="0">
                <a:solidFill>
                  <a:srgbClr val="CC0099"/>
                </a:solidFill>
                <a:latin typeface="黑体" pitchFamily="49" charset="-122"/>
                <a:ea typeface="黑体" pitchFamily="49" charset="-122"/>
                <a:cs typeface="+mj-cs"/>
              </a:rPr>
              <a:t>）</a:t>
            </a:r>
            <a:r>
              <a:rPr kumimoji="0" lang="zh-CN" altLang="en-US" sz="2800" b="1" i="0" u="none" strike="noStrike" kern="0" cap="none" spc="0" normalizeH="0" baseline="0" noProof="0" dirty="0">
                <a:ln>
                  <a:noFill/>
                </a:ln>
                <a:solidFill>
                  <a:srgbClr val="CC0099"/>
                </a:solidFill>
                <a:effectLst/>
                <a:uLnTx/>
                <a:uFillTx/>
                <a:latin typeface="黑体" pitchFamily="49" charset="-122"/>
                <a:ea typeface="黑体" pitchFamily="49" charset="-122"/>
                <a:cs typeface="+mj-cs"/>
              </a:rPr>
              <a:t>消除左递归法</a:t>
            </a: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a:spLocks noGrp="1"/>
          </p:cNvSpPr>
          <p:nvPr>
            <p:ph type="sldNum" sz="quarter" idx="12"/>
          </p:nvPr>
        </p:nvSpPr>
        <p:spPr>
          <a:noFill/>
        </p:spPr>
        <p:txBody>
          <a:bodyPr/>
          <a:lstStyle/>
          <a:p>
            <a:fld id="{839FBB37-DA21-41D7-80D2-273F8EEF57F0}" type="slidenum">
              <a:rPr lang="en-US" altLang="zh-CN" smtClean="0">
                <a:ea typeface="宋体" charset="-122"/>
              </a:rPr>
              <a:pPr/>
              <a:t>3</a:t>
            </a:fld>
            <a:endParaRPr lang="en-US" altLang="zh-CN" dirty="0">
              <a:ea typeface="宋体" charset="-122"/>
            </a:endParaRPr>
          </a:p>
        </p:txBody>
      </p:sp>
      <p:sp>
        <p:nvSpPr>
          <p:cNvPr id="5123" name="Text Box 3"/>
          <p:cNvSpPr txBox="1">
            <a:spLocks noChangeArrowheads="1"/>
          </p:cNvSpPr>
          <p:nvPr/>
        </p:nvSpPr>
        <p:spPr bwMode="auto">
          <a:xfrm>
            <a:off x="1600200" y="1756350"/>
            <a:ext cx="6934200" cy="4339650"/>
          </a:xfrm>
          <a:prstGeom prst="rect">
            <a:avLst/>
          </a:prstGeom>
          <a:noFill/>
          <a:ln w="9525">
            <a:noFill/>
            <a:miter lim="800000"/>
            <a:headEnd/>
            <a:tailEnd/>
          </a:ln>
        </p:spPr>
        <p:txBody>
          <a:bodyPr>
            <a:spAutoFit/>
          </a:bodyPr>
          <a:lstStyle/>
          <a:p>
            <a:pPr algn="l">
              <a:lnSpc>
                <a:spcPct val="150000"/>
              </a:lnSpc>
              <a:spcBef>
                <a:spcPct val="50000"/>
              </a:spcBef>
            </a:pPr>
            <a:r>
              <a:rPr lang="en-US" altLang="zh-CN" sz="2400" b="1" dirty="0">
                <a:latin typeface="宋体" pitchFamily="2" charset="-122"/>
                <a:ea typeface="宋体" pitchFamily="2" charset="-122"/>
                <a:hlinkClick r:id="rId3" action="ppaction://hlinksldjump"/>
              </a:rPr>
              <a:t>4.1</a:t>
            </a:r>
            <a:r>
              <a:rPr lang="zh-CN" altLang="en-US" sz="2400" b="1" dirty="0">
                <a:latin typeface="宋体" pitchFamily="2" charset="-122"/>
                <a:ea typeface="宋体" pitchFamily="2" charset="-122"/>
                <a:hlinkClick r:id="rId3" action="ppaction://hlinksldjump"/>
              </a:rPr>
              <a:t>　确定的自顶向下语法分析思想</a:t>
            </a:r>
            <a:endParaRPr lang="zh-CN" altLang="en-US" sz="2400" b="1" dirty="0">
              <a:latin typeface="宋体" pitchFamily="2" charset="-122"/>
              <a:ea typeface="宋体" pitchFamily="2" charset="-122"/>
            </a:endParaRPr>
          </a:p>
          <a:p>
            <a:pPr algn="l">
              <a:lnSpc>
                <a:spcPct val="150000"/>
              </a:lnSpc>
              <a:spcBef>
                <a:spcPct val="50000"/>
              </a:spcBef>
            </a:pPr>
            <a:r>
              <a:rPr lang="en-US" altLang="zh-CN" sz="2400" b="1" dirty="0">
                <a:latin typeface="宋体" pitchFamily="2" charset="-122"/>
                <a:ea typeface="宋体" pitchFamily="2" charset="-122"/>
                <a:hlinkClick r:id="rId4" action="ppaction://hlinksldjump"/>
              </a:rPr>
              <a:t>4.2</a:t>
            </a:r>
            <a:r>
              <a:rPr lang="zh-CN" altLang="en-US" sz="2400" b="1" dirty="0">
                <a:latin typeface="宋体" pitchFamily="2" charset="-122"/>
                <a:ea typeface="宋体" pitchFamily="2" charset="-122"/>
                <a:hlinkClick r:id="rId4" action="ppaction://hlinksldjump"/>
              </a:rPr>
              <a:t>　</a:t>
            </a:r>
            <a:r>
              <a:rPr lang="en-US" altLang="zh-CN" sz="2400" b="1" dirty="0">
                <a:latin typeface="宋体" pitchFamily="2" charset="-122"/>
                <a:ea typeface="宋体" pitchFamily="2" charset="-122"/>
                <a:hlinkClick r:id="rId4" action="ppaction://hlinksldjump"/>
              </a:rPr>
              <a:t>LL(1)</a:t>
            </a:r>
            <a:r>
              <a:rPr lang="zh-CN" altLang="en-US" sz="2400" b="1" dirty="0">
                <a:latin typeface="宋体" pitchFamily="2" charset="-122"/>
                <a:ea typeface="宋体" pitchFamily="2" charset="-122"/>
                <a:hlinkClick r:id="rId4" action="ppaction://hlinksldjump"/>
              </a:rPr>
              <a:t>文法的判别</a:t>
            </a:r>
            <a:r>
              <a:rPr lang="zh-CN" altLang="en-US" sz="2400" b="1" dirty="0">
                <a:latin typeface="宋体" pitchFamily="2" charset="-122"/>
                <a:ea typeface="宋体" pitchFamily="2" charset="-122"/>
                <a:hlinkClick r:id="rId5" action="ppaction://hlinksldjump"/>
              </a:rPr>
              <a:t> </a:t>
            </a:r>
            <a:endParaRPr lang="zh-CN" altLang="en-US" sz="2400" b="1" dirty="0">
              <a:latin typeface="宋体" pitchFamily="2" charset="-122"/>
              <a:ea typeface="宋体" pitchFamily="2" charset="-122"/>
            </a:endParaRPr>
          </a:p>
          <a:p>
            <a:pPr algn="l">
              <a:lnSpc>
                <a:spcPct val="150000"/>
              </a:lnSpc>
              <a:spcBef>
                <a:spcPct val="50000"/>
              </a:spcBef>
            </a:pPr>
            <a:r>
              <a:rPr lang="en-US" altLang="zh-CN" sz="2400" b="1" dirty="0">
                <a:latin typeface="宋体" pitchFamily="2" charset="-122"/>
                <a:ea typeface="宋体" pitchFamily="2" charset="-122"/>
                <a:hlinkClick r:id="rId6" action="ppaction://hlinksldjump"/>
              </a:rPr>
              <a:t>4.3</a:t>
            </a:r>
            <a:r>
              <a:rPr lang="zh-CN" altLang="en-US" sz="2400" b="1" dirty="0">
                <a:latin typeface="宋体" pitchFamily="2" charset="-122"/>
                <a:ea typeface="宋体" pitchFamily="2" charset="-122"/>
                <a:hlinkClick r:id="rId6" action="ppaction://hlinksldjump"/>
              </a:rPr>
              <a:t>　某些非</a:t>
            </a:r>
            <a:r>
              <a:rPr lang="en-US" altLang="zh-CN" sz="2400" b="1" dirty="0">
                <a:latin typeface="宋体" pitchFamily="2" charset="-122"/>
                <a:ea typeface="宋体" pitchFamily="2" charset="-122"/>
                <a:hlinkClick r:id="rId6" action="ppaction://hlinksldjump"/>
              </a:rPr>
              <a:t>LL(1)</a:t>
            </a:r>
            <a:r>
              <a:rPr lang="zh-CN" altLang="en-US" sz="2400" b="1" dirty="0">
                <a:latin typeface="宋体" pitchFamily="2" charset="-122"/>
                <a:ea typeface="宋体" pitchFamily="2" charset="-122"/>
                <a:hlinkClick r:id="rId6" action="ppaction://hlinksldjump"/>
              </a:rPr>
              <a:t>文法到</a:t>
            </a:r>
            <a:r>
              <a:rPr lang="en-US" altLang="zh-CN" sz="2400" b="1" dirty="0">
                <a:latin typeface="宋体" pitchFamily="2" charset="-122"/>
                <a:ea typeface="宋体" pitchFamily="2" charset="-122"/>
                <a:hlinkClick r:id="rId6" action="ppaction://hlinksldjump"/>
              </a:rPr>
              <a:t>LL(1)</a:t>
            </a:r>
            <a:r>
              <a:rPr lang="zh-CN" altLang="en-US" sz="2400" b="1" dirty="0">
                <a:latin typeface="宋体" pitchFamily="2" charset="-122"/>
                <a:ea typeface="宋体" pitchFamily="2" charset="-122"/>
                <a:hlinkClick r:id="rId6" action="ppaction://hlinksldjump"/>
              </a:rPr>
              <a:t>文法的等价变换</a:t>
            </a:r>
            <a:endParaRPr lang="zh-CN" altLang="en-US" sz="2400" b="1" dirty="0">
              <a:latin typeface="宋体" pitchFamily="2" charset="-122"/>
              <a:ea typeface="宋体" pitchFamily="2" charset="-122"/>
            </a:endParaRPr>
          </a:p>
          <a:p>
            <a:pPr algn="l">
              <a:lnSpc>
                <a:spcPct val="150000"/>
              </a:lnSpc>
              <a:spcBef>
                <a:spcPct val="50000"/>
              </a:spcBef>
            </a:pPr>
            <a:r>
              <a:rPr lang="en-US" altLang="zh-CN" sz="2400" b="1" dirty="0">
                <a:latin typeface="宋体" pitchFamily="2" charset="-122"/>
                <a:ea typeface="宋体" pitchFamily="2" charset="-122"/>
                <a:hlinkClick r:id="rId7" action="ppaction://hlinksldjump"/>
              </a:rPr>
              <a:t>4.4</a:t>
            </a:r>
            <a:r>
              <a:rPr lang="zh-CN" altLang="en-US" sz="2400" b="1" dirty="0">
                <a:latin typeface="宋体" pitchFamily="2" charset="-122"/>
                <a:ea typeface="宋体" pitchFamily="2" charset="-122"/>
                <a:hlinkClick r:id="rId7" action="ppaction://hlinksldjump"/>
              </a:rPr>
              <a:t>　确定的自顶向下语法分析方法</a:t>
            </a:r>
            <a:endParaRPr lang="en-US" altLang="zh-CN" sz="2400" b="1" dirty="0">
              <a:latin typeface="宋体" pitchFamily="2" charset="-122"/>
              <a:ea typeface="宋体" pitchFamily="2" charset="-122"/>
            </a:endParaRPr>
          </a:p>
          <a:p>
            <a:pPr algn="l">
              <a:lnSpc>
                <a:spcPct val="150000"/>
              </a:lnSpc>
              <a:spcBef>
                <a:spcPct val="50000"/>
              </a:spcBef>
            </a:pPr>
            <a:r>
              <a:rPr lang="en-US" altLang="zh-CN" sz="2400" b="1" dirty="0">
                <a:latin typeface="宋体" pitchFamily="2" charset="-122"/>
                <a:ea typeface="宋体" pitchFamily="2" charset="-122"/>
                <a:hlinkClick r:id="rId8" action="ppaction://hlinksldjump"/>
              </a:rPr>
              <a:t>4.5</a:t>
            </a:r>
            <a:r>
              <a:rPr lang="zh-CN" altLang="en-US" sz="2400" b="1" dirty="0">
                <a:latin typeface="宋体" pitchFamily="2" charset="-122"/>
                <a:ea typeface="宋体" pitchFamily="2" charset="-122"/>
                <a:hlinkClick r:id="rId8" action="ppaction://hlinksldjump"/>
              </a:rPr>
              <a:t>　典型例题及解答</a:t>
            </a:r>
            <a:endParaRPr lang="en-US" altLang="zh-CN" sz="2400" b="1" dirty="0">
              <a:latin typeface="宋体" pitchFamily="2" charset="-122"/>
              <a:ea typeface="宋体" pitchFamily="2" charset="-122"/>
            </a:endParaRPr>
          </a:p>
          <a:p>
            <a:pPr algn="l">
              <a:lnSpc>
                <a:spcPct val="150000"/>
              </a:lnSpc>
              <a:spcBef>
                <a:spcPct val="50000"/>
              </a:spcBef>
            </a:pPr>
            <a:r>
              <a:rPr lang="en-US" altLang="zh-CN" sz="2400" b="1" dirty="0">
                <a:latin typeface="宋体" pitchFamily="2" charset="-122"/>
                <a:ea typeface="宋体" pitchFamily="2" charset="-122"/>
                <a:hlinkClick r:id="rId9" action="ppaction://hlinksldjump"/>
              </a:rPr>
              <a:t>4.6</a:t>
            </a:r>
            <a:r>
              <a:rPr lang="zh-CN" altLang="en-US" sz="2400" b="1" dirty="0">
                <a:latin typeface="宋体" pitchFamily="2" charset="-122"/>
                <a:ea typeface="宋体" pitchFamily="2" charset="-122"/>
                <a:hlinkClick r:id="rId9" action="ppaction://hlinksldjump"/>
              </a:rPr>
              <a:t>　</a:t>
            </a:r>
            <a:r>
              <a:rPr lang="en-US" altLang="zh-CN" sz="2400" b="1" kern="0" dirty="0">
                <a:solidFill>
                  <a:srgbClr val="0000FF"/>
                </a:solidFill>
                <a:latin typeface="Times New Roman" charset="0"/>
                <a:ea typeface="黑体" pitchFamily="2" charset="-122"/>
                <a:hlinkClick r:id="rId9" action="ppaction://hlinksldjump"/>
              </a:rPr>
              <a:t> LL(1)</a:t>
            </a:r>
            <a:r>
              <a:rPr lang="zh-CN" altLang="en-US" sz="2400" b="1" kern="0" dirty="0">
                <a:solidFill>
                  <a:srgbClr val="0000FF"/>
                </a:solidFill>
                <a:latin typeface="Times New Roman" charset="0"/>
                <a:ea typeface="黑体" pitchFamily="2" charset="-122"/>
                <a:hlinkClick r:id="rId9" action="ppaction://hlinksldjump"/>
              </a:rPr>
              <a:t>分析中的出错处理</a:t>
            </a:r>
            <a:endParaRPr lang="en-US" altLang="zh-CN" sz="2400" b="1" dirty="0">
              <a:latin typeface="宋体" pitchFamily="2" charset="-122"/>
              <a:ea typeface="宋体" pitchFamily="2" charset="-122"/>
            </a:endParaRPr>
          </a:p>
        </p:txBody>
      </p:sp>
      <p:sp>
        <p:nvSpPr>
          <p:cNvPr id="5124" name="Text Box 4"/>
          <p:cNvSpPr txBox="1">
            <a:spLocks noChangeArrowheads="1"/>
          </p:cNvSpPr>
          <p:nvPr/>
        </p:nvSpPr>
        <p:spPr bwMode="auto">
          <a:xfrm>
            <a:off x="3552825" y="918150"/>
            <a:ext cx="1676400" cy="519113"/>
          </a:xfrm>
          <a:prstGeom prst="rect">
            <a:avLst/>
          </a:prstGeom>
          <a:noFill/>
          <a:ln w="9525">
            <a:noFill/>
            <a:miter lim="800000"/>
            <a:headEnd/>
            <a:tailEnd/>
          </a:ln>
        </p:spPr>
        <p:txBody>
          <a:bodyPr>
            <a:spAutoFit/>
          </a:bodyPr>
          <a:lstStyle/>
          <a:p>
            <a:pPr algn="ctr">
              <a:spcBef>
                <a:spcPct val="50000"/>
              </a:spcBef>
            </a:pPr>
            <a:r>
              <a:rPr lang="zh-CN" altLang="en-US" sz="2800" b="1" dirty="0">
                <a:solidFill>
                  <a:srgbClr val="800000"/>
                </a:solidFill>
                <a:latin typeface="宋体" pitchFamily="2" charset="-122"/>
                <a:ea typeface="宋体" pitchFamily="2" charset="-122"/>
              </a:rPr>
              <a:t>重点讲解</a:t>
            </a:r>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6" name="Rectangle 7"/>
          <p:cNvSpPr>
            <a:spLocks noGrp="1" noChangeArrowheads="1"/>
          </p:cNvSpPr>
          <p:nvPr>
            <p:ph type="title"/>
          </p:nvPr>
        </p:nvSpPr>
        <p:spPr>
          <a:xfrm>
            <a:off x="685800" y="228600"/>
            <a:ext cx="5859463" cy="457200"/>
          </a:xfrm>
        </p:spPr>
        <p:txBody>
          <a:bodyPr/>
          <a:lstStyle/>
          <a:p>
            <a:pPr eaLnBrk="1" hangingPunct="1"/>
            <a:r>
              <a:rPr lang="en-US" altLang="zh-CN" sz="2800" b="1" dirty="0">
                <a:solidFill>
                  <a:srgbClr val="0000FF"/>
                </a:solidFill>
                <a:latin typeface="Times New Roman" pitchFamily="18" charset="0"/>
                <a:ea typeface="黑体" pitchFamily="2" charset="-122"/>
              </a:rPr>
              <a:t>4.4</a:t>
            </a:r>
            <a:r>
              <a:rPr lang="zh-CN" altLang="en-US" sz="2800" b="1" dirty="0">
                <a:solidFill>
                  <a:srgbClr val="0000FF"/>
                </a:solidFill>
                <a:latin typeface="Times New Roman" pitchFamily="18" charset="0"/>
                <a:ea typeface="黑体" pitchFamily="2" charset="-122"/>
              </a:rPr>
              <a:t>　确定的自顶向下语法分析方法</a:t>
            </a:r>
          </a:p>
        </p:txBody>
      </p:sp>
      <p:sp>
        <p:nvSpPr>
          <p:cNvPr id="35844" name="Text Box 5"/>
          <p:cNvSpPr txBox="1">
            <a:spLocks noChangeArrowheads="1"/>
          </p:cNvSpPr>
          <p:nvPr/>
        </p:nvSpPr>
        <p:spPr bwMode="auto">
          <a:xfrm>
            <a:off x="228600" y="1066800"/>
            <a:ext cx="4800600" cy="457200"/>
          </a:xfrm>
          <a:prstGeom prst="rect">
            <a:avLst/>
          </a:prstGeom>
          <a:noFill/>
          <a:ln w="9525">
            <a:noFill/>
            <a:miter lim="800000"/>
            <a:headEnd/>
            <a:tailEnd/>
          </a:ln>
        </p:spPr>
        <p:txBody>
          <a:bodyPr>
            <a:spAutoFit/>
          </a:bodyPr>
          <a:lstStyle/>
          <a:p>
            <a:pPr>
              <a:spcBef>
                <a:spcPct val="50000"/>
              </a:spcBef>
            </a:pPr>
            <a:r>
              <a:rPr lang="en-US" altLang="zh-CN" sz="2400" b="1" dirty="0">
                <a:solidFill>
                  <a:srgbClr val="CC0099"/>
                </a:solidFill>
                <a:latin typeface="黑体" pitchFamily="49" charset="-122"/>
                <a:ea typeface="黑体" pitchFamily="49" charset="-122"/>
              </a:rPr>
              <a:t>4.4.1</a:t>
            </a:r>
            <a:r>
              <a:rPr lang="zh-CN" altLang="en-US" sz="2400" b="1" dirty="0">
                <a:solidFill>
                  <a:srgbClr val="CC0099"/>
                </a:solidFill>
                <a:latin typeface="黑体" pitchFamily="49" charset="-122"/>
                <a:ea typeface="黑体" pitchFamily="49" charset="-122"/>
              </a:rPr>
              <a:t>　递归子程序法</a:t>
            </a:r>
            <a:r>
              <a:rPr lang="zh-CN" altLang="en-US" sz="2400" dirty="0">
                <a:latin typeface="黑体" pitchFamily="49" charset="-122"/>
                <a:ea typeface="黑体" pitchFamily="49" charset="-122"/>
              </a:rPr>
              <a:t> </a:t>
            </a:r>
          </a:p>
        </p:txBody>
      </p:sp>
      <p:sp>
        <p:nvSpPr>
          <p:cNvPr id="35845" name="Text Box 6"/>
          <p:cNvSpPr txBox="1">
            <a:spLocks noChangeArrowheads="1"/>
          </p:cNvSpPr>
          <p:nvPr/>
        </p:nvSpPr>
        <p:spPr bwMode="auto">
          <a:xfrm>
            <a:off x="457200" y="1676400"/>
            <a:ext cx="7848600" cy="4391972"/>
          </a:xfrm>
          <a:prstGeom prst="rect">
            <a:avLst/>
          </a:prstGeom>
          <a:noFill/>
          <a:ln w="9525">
            <a:noFill/>
            <a:miter lim="800000"/>
            <a:headEnd/>
            <a:tailEnd/>
          </a:ln>
        </p:spPr>
        <p:txBody>
          <a:bodyPr wrap="square">
            <a:spAutoFit/>
          </a:bodyPr>
          <a:lstStyle/>
          <a:p>
            <a:pPr indent="584200" algn="l">
              <a:lnSpc>
                <a:spcPct val="130000"/>
              </a:lnSpc>
              <a:spcBef>
                <a:spcPct val="50000"/>
              </a:spcBef>
            </a:pPr>
            <a:r>
              <a:rPr lang="zh-CN" altLang="en-US" sz="2200" b="1" dirty="0">
                <a:latin typeface="宋体" pitchFamily="2" charset="-122"/>
                <a:ea typeface="宋体" pitchFamily="2" charset="-122"/>
              </a:rPr>
              <a:t>递归子程序法是将每个非终结符编写成一个递归子程序，即语法分析程序的每个递归子程序完成选择规则、推导和匹配的功能。</a:t>
            </a:r>
          </a:p>
          <a:p>
            <a:pPr indent="584200" algn="l">
              <a:lnSpc>
                <a:spcPct val="130000"/>
              </a:lnSpc>
              <a:spcBef>
                <a:spcPct val="50000"/>
              </a:spcBef>
            </a:pPr>
            <a:r>
              <a:rPr lang="zh-CN" altLang="en-US" sz="2200" b="1" dirty="0">
                <a:latin typeface="宋体" pitchFamily="2" charset="-122"/>
                <a:ea typeface="宋体" pitchFamily="2" charset="-122"/>
              </a:rPr>
              <a:t>在递归子程序中，选择规则的实现步骤是将输入串“下一个符号”逐个与</a:t>
            </a:r>
            <a:r>
              <a:rPr lang="en-US" altLang="zh-CN" sz="2200" b="1" dirty="0">
                <a:latin typeface="宋体" pitchFamily="2" charset="-122"/>
                <a:ea typeface="宋体" pitchFamily="2" charset="-122"/>
              </a:rPr>
              <a:t>A</a:t>
            </a:r>
            <a:r>
              <a:rPr lang="zh-CN" altLang="en-US" sz="2200" b="1" dirty="0">
                <a:latin typeface="宋体" pitchFamily="2" charset="-122"/>
                <a:ea typeface="宋体" pitchFamily="2" charset="-122"/>
              </a:rPr>
              <a:t>规则的选择集进行判定，“下一个符号”属于哪个选择集，便选择相应规则推导。只有当“下一个符号”不属于任何选择集时，报告语法错误。</a:t>
            </a:r>
          </a:p>
          <a:p>
            <a:pPr indent="584200" algn="l">
              <a:lnSpc>
                <a:spcPct val="130000"/>
              </a:lnSpc>
              <a:spcBef>
                <a:spcPct val="50000"/>
              </a:spcBef>
            </a:pPr>
            <a:r>
              <a:rPr lang="zh-CN" altLang="en-US" sz="2200" b="1" dirty="0">
                <a:latin typeface="宋体" pitchFamily="2" charset="-122"/>
                <a:ea typeface="宋体" pitchFamily="2" charset="-122"/>
              </a:rPr>
              <a:t>按照递归子程序法构造的语法分析程序是由一个总控子程序和一组非终结符对应的递归子程序组成的。  </a:t>
            </a:r>
          </a:p>
        </p:txBody>
      </p:sp>
      <p:sp>
        <p:nvSpPr>
          <p:cNvPr id="7" name="灯片编号占位符 1"/>
          <p:cNvSpPr>
            <a:spLocks noGrp="1"/>
          </p:cNvSpPr>
          <p:nvPr>
            <p:ph type="sldNum" sz="quarter" idx="12"/>
          </p:nvPr>
        </p:nvSpPr>
        <p:spPr>
          <a:xfrm>
            <a:off x="6477000" y="6248400"/>
            <a:ext cx="2133600" cy="244475"/>
          </a:xfrm>
          <a:noFill/>
        </p:spPr>
        <p:txBody>
          <a:bodyPr/>
          <a:lstStyle/>
          <a:p>
            <a:fld id="{EE9E843F-6800-4C54-8155-7CA1B7D2BE0A}" type="slidenum">
              <a:rPr lang="en-US" altLang="zh-CN" smtClean="0">
                <a:ea typeface="宋体" charset="-122"/>
              </a:rPr>
              <a:pPr/>
              <a:t>30</a:t>
            </a:fld>
            <a:endParaRPr lang="en-US" altLang="zh-CN" dirty="0">
              <a:ea typeface="宋体" charset="-122"/>
            </a:endParaRPr>
          </a:p>
        </p:txBody>
      </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灯片编号占位符 1"/>
          <p:cNvSpPr>
            <a:spLocks noGrp="1"/>
          </p:cNvSpPr>
          <p:nvPr>
            <p:ph type="sldNum" sz="quarter" idx="12"/>
          </p:nvPr>
        </p:nvSpPr>
        <p:spPr>
          <a:noFill/>
        </p:spPr>
        <p:txBody>
          <a:bodyPr/>
          <a:lstStyle/>
          <a:p>
            <a:fld id="{F1F942B9-D18E-4123-AFB1-FED7E597556D}" type="slidenum">
              <a:rPr lang="en-US" altLang="zh-CN" smtClean="0">
                <a:ea typeface="宋体" charset="-122"/>
              </a:rPr>
              <a:pPr/>
              <a:t>31</a:t>
            </a:fld>
            <a:endParaRPr lang="en-US" altLang="zh-CN">
              <a:ea typeface="宋体" charset="-122"/>
            </a:endParaRPr>
          </a:p>
        </p:txBody>
      </p:sp>
      <p:sp>
        <p:nvSpPr>
          <p:cNvPr id="36867" name="Text Box 2"/>
          <p:cNvSpPr txBox="1">
            <a:spLocks noChangeArrowheads="1"/>
          </p:cNvSpPr>
          <p:nvPr/>
        </p:nvSpPr>
        <p:spPr bwMode="auto">
          <a:xfrm>
            <a:off x="762000" y="974725"/>
            <a:ext cx="7620000" cy="769441"/>
          </a:xfrm>
          <a:prstGeom prst="rect">
            <a:avLst/>
          </a:prstGeom>
          <a:noFill/>
          <a:ln w="9525">
            <a:noFill/>
            <a:miter lim="800000"/>
            <a:headEnd/>
            <a:tailEnd/>
          </a:ln>
        </p:spPr>
        <p:txBody>
          <a:bodyPr>
            <a:spAutoFit/>
          </a:bodyPr>
          <a:lstStyle/>
          <a:p>
            <a:pPr marL="952500" indent="-952500">
              <a:spcBef>
                <a:spcPct val="50000"/>
              </a:spcBef>
            </a:pPr>
            <a:r>
              <a:rPr lang="zh-CN" altLang="en-US" sz="2200" b="1">
                <a:latin typeface="+mn-ea"/>
                <a:ea typeface="+mn-ea"/>
              </a:rPr>
              <a:t>例</a:t>
            </a:r>
            <a:r>
              <a:rPr lang="en-US" altLang="zh-CN" sz="2200" b="1">
                <a:latin typeface="+mn-ea"/>
                <a:ea typeface="+mn-ea"/>
              </a:rPr>
              <a:t>4.9 </a:t>
            </a:r>
            <a:r>
              <a:rPr lang="zh-CN" altLang="en-US" sz="2200" b="1">
                <a:latin typeface="+mn-ea"/>
                <a:ea typeface="+mn-ea"/>
              </a:rPr>
              <a:t>设文法</a:t>
            </a:r>
            <a:r>
              <a:rPr lang="en-US" altLang="zh-CN" sz="2200" b="1">
                <a:latin typeface="+mn-ea"/>
                <a:ea typeface="+mn-ea"/>
              </a:rPr>
              <a:t>G[E]</a:t>
            </a:r>
            <a:r>
              <a:rPr lang="zh-CN" altLang="en-US" sz="2200" b="1">
                <a:latin typeface="+mn-ea"/>
                <a:ea typeface="+mn-ea"/>
              </a:rPr>
              <a:t>定义如下，试设计其语法分析递归子程序。 </a:t>
            </a:r>
          </a:p>
        </p:txBody>
      </p:sp>
      <p:grpSp>
        <p:nvGrpSpPr>
          <p:cNvPr id="2" name="Group 7"/>
          <p:cNvGrpSpPr>
            <a:grpSpLocks/>
          </p:cNvGrpSpPr>
          <p:nvPr/>
        </p:nvGrpSpPr>
        <p:grpSpPr bwMode="auto">
          <a:xfrm>
            <a:off x="2362200" y="1520825"/>
            <a:ext cx="3871913" cy="1527175"/>
            <a:chOff x="-2" y="-2"/>
            <a:chExt cx="1998" cy="676"/>
          </a:xfrm>
        </p:grpSpPr>
        <p:grpSp>
          <p:nvGrpSpPr>
            <p:cNvPr id="3" name="Group 5"/>
            <p:cNvGrpSpPr>
              <a:grpSpLocks/>
            </p:cNvGrpSpPr>
            <p:nvPr/>
          </p:nvGrpSpPr>
          <p:grpSpPr bwMode="auto">
            <a:xfrm>
              <a:off x="0" y="0"/>
              <a:ext cx="1994" cy="672"/>
              <a:chOff x="0" y="0"/>
              <a:chExt cx="1994" cy="672"/>
            </a:xfrm>
          </p:grpSpPr>
          <p:sp>
            <p:nvSpPr>
              <p:cNvPr id="36874" name="Rectangle 3"/>
              <p:cNvSpPr>
                <a:spLocks noChangeArrowheads="1"/>
              </p:cNvSpPr>
              <p:nvPr/>
            </p:nvSpPr>
            <p:spPr bwMode="auto">
              <a:xfrm>
                <a:off x="43" y="0"/>
                <a:ext cx="1908" cy="672"/>
              </a:xfrm>
              <a:prstGeom prst="rect">
                <a:avLst/>
              </a:prstGeom>
              <a:noFill/>
              <a:ln w="9525">
                <a:noFill/>
                <a:miter lim="800000"/>
                <a:headEnd/>
                <a:tailEnd/>
              </a:ln>
            </p:spPr>
            <p:txBody>
              <a:bodyPr/>
              <a:lstStyle/>
              <a:p>
                <a:pPr indent="684213" algn="just">
                  <a:lnSpc>
                    <a:spcPct val="110000"/>
                  </a:lnSpc>
                  <a:spcBef>
                    <a:spcPct val="10000"/>
                  </a:spcBef>
                </a:pPr>
                <a:r>
                  <a:rPr lang="en-US" altLang="zh-CN" sz="2000" b="1">
                    <a:latin typeface="Times New Roman" pitchFamily="18" charset="0"/>
                  </a:rPr>
                  <a:t>G[E]</a:t>
                </a:r>
                <a:r>
                  <a:rPr lang="zh-CN" altLang="en-US" sz="2000" b="1">
                    <a:latin typeface="Times New Roman" pitchFamily="18" charset="0"/>
                  </a:rPr>
                  <a:t>：</a:t>
                </a:r>
                <a:r>
                  <a:rPr lang="en-US" altLang="zh-CN" sz="2000" b="1">
                    <a:latin typeface="Times New Roman" pitchFamily="18" charset="0"/>
                  </a:rPr>
                  <a:t>E→eBaA</a:t>
                </a:r>
              </a:p>
              <a:p>
                <a:pPr indent="684213" algn="just" eaLnBrk="0" hangingPunct="0">
                  <a:lnSpc>
                    <a:spcPct val="110000"/>
                  </a:lnSpc>
                  <a:spcBef>
                    <a:spcPct val="10000"/>
                  </a:spcBef>
                </a:pPr>
                <a:r>
                  <a:rPr lang="en-US" altLang="zh-CN" sz="2000" b="1">
                    <a:latin typeface="Times New Roman" pitchFamily="18" charset="0"/>
                  </a:rPr>
                  <a:t>       A→a︱bAcB</a:t>
                </a:r>
              </a:p>
              <a:p>
                <a:pPr indent="684213" algn="just" eaLnBrk="0" hangingPunct="0">
                  <a:lnSpc>
                    <a:spcPct val="110000"/>
                  </a:lnSpc>
                  <a:spcBef>
                    <a:spcPct val="10000"/>
                  </a:spcBef>
                </a:pPr>
                <a:r>
                  <a:rPr lang="en-US" altLang="zh-CN" sz="2000" b="1">
                    <a:latin typeface="Times New Roman" pitchFamily="18" charset="0"/>
                  </a:rPr>
                  <a:t>       B→dEd︱aC</a:t>
                </a:r>
              </a:p>
              <a:p>
                <a:pPr indent="684213" algn="just" eaLnBrk="0" hangingPunct="0">
                  <a:lnSpc>
                    <a:spcPct val="110000"/>
                  </a:lnSpc>
                  <a:spcBef>
                    <a:spcPct val="10000"/>
                  </a:spcBef>
                </a:pPr>
                <a:r>
                  <a:rPr lang="en-US" altLang="zh-CN" sz="2000" b="1">
                    <a:latin typeface="Times New Roman" pitchFamily="18" charset="0"/>
                  </a:rPr>
                  <a:t>       C→e︱dC</a:t>
                </a:r>
              </a:p>
            </p:txBody>
          </p:sp>
          <p:sp>
            <p:nvSpPr>
              <p:cNvPr id="36875" name="Rectangle 4"/>
              <p:cNvSpPr>
                <a:spLocks noChangeArrowheads="1"/>
              </p:cNvSpPr>
              <p:nvPr/>
            </p:nvSpPr>
            <p:spPr bwMode="auto">
              <a:xfrm>
                <a:off x="0" y="0"/>
                <a:ext cx="1994" cy="672"/>
              </a:xfrm>
              <a:prstGeom prst="rect">
                <a:avLst/>
              </a:prstGeom>
              <a:noFill/>
              <a:ln w="7">
                <a:solidFill>
                  <a:srgbClr val="A0A0A0"/>
                </a:solidFill>
                <a:miter lim="800000"/>
                <a:headEnd/>
                <a:tailEnd/>
              </a:ln>
            </p:spPr>
            <p:txBody>
              <a:bodyPr wrap="none"/>
              <a:lstStyle/>
              <a:p>
                <a:endParaRPr lang="zh-CN" altLang="en-US"/>
              </a:p>
            </p:txBody>
          </p:sp>
        </p:grpSp>
        <p:sp>
          <p:nvSpPr>
            <p:cNvPr id="36873" name="Rectangle 6"/>
            <p:cNvSpPr>
              <a:spLocks noChangeArrowheads="1"/>
            </p:cNvSpPr>
            <p:nvPr/>
          </p:nvSpPr>
          <p:spPr bwMode="auto">
            <a:xfrm>
              <a:off x="-2" y="-2"/>
              <a:ext cx="1998" cy="676"/>
            </a:xfrm>
            <a:prstGeom prst="rect">
              <a:avLst/>
            </a:prstGeom>
            <a:noFill/>
            <a:ln w="6350">
              <a:solidFill>
                <a:srgbClr val="A0A0A0"/>
              </a:solidFill>
              <a:miter lim="800000"/>
              <a:headEnd/>
              <a:tailEnd/>
            </a:ln>
          </p:spPr>
          <p:txBody>
            <a:bodyPr wrap="none"/>
            <a:lstStyle/>
            <a:p>
              <a:endParaRPr lang="zh-CN" altLang="en-US"/>
            </a:p>
          </p:txBody>
        </p:sp>
      </p:grpSp>
      <p:sp>
        <p:nvSpPr>
          <p:cNvPr id="36869" name="Rectangle 8"/>
          <p:cNvSpPr>
            <a:spLocks noChangeArrowheads="1"/>
          </p:cNvSpPr>
          <p:nvPr/>
        </p:nvSpPr>
        <p:spPr bwMode="auto">
          <a:xfrm>
            <a:off x="1600200" y="3581400"/>
            <a:ext cx="6553200" cy="1954381"/>
          </a:xfrm>
          <a:prstGeom prst="rect">
            <a:avLst/>
          </a:prstGeom>
          <a:noFill/>
          <a:ln w="9525">
            <a:noFill/>
            <a:miter lim="800000"/>
            <a:headEnd/>
            <a:tailEnd/>
          </a:ln>
        </p:spPr>
        <p:txBody>
          <a:bodyPr wrap="square">
            <a:spAutoFit/>
          </a:bodyPr>
          <a:lstStyle/>
          <a:p>
            <a:pPr algn="l">
              <a:spcBef>
                <a:spcPct val="50000"/>
              </a:spcBef>
            </a:pPr>
            <a:r>
              <a:rPr lang="en-US" altLang="zh-CN" sz="2200" b="1" dirty="0">
                <a:latin typeface="+mn-ea"/>
                <a:ea typeface="+mn-ea"/>
              </a:rPr>
              <a:t>SELECT(</a:t>
            </a:r>
            <a:r>
              <a:rPr lang="en-US" altLang="zh-CN" sz="2200" b="1" dirty="0" err="1">
                <a:latin typeface="+mn-ea"/>
                <a:ea typeface="+mn-ea"/>
              </a:rPr>
              <a:t>eBaA</a:t>
            </a:r>
            <a:r>
              <a:rPr lang="en-US" altLang="zh-CN" sz="2200" b="1" dirty="0">
                <a:latin typeface="+mn-ea"/>
                <a:ea typeface="+mn-ea"/>
              </a:rPr>
              <a:t>)</a:t>
            </a:r>
            <a:r>
              <a:rPr lang="zh-CN" altLang="en-US" sz="2200" b="1" dirty="0">
                <a:latin typeface="+mn-ea"/>
                <a:ea typeface="+mn-ea"/>
              </a:rPr>
              <a:t>＝ </a:t>
            </a:r>
            <a:r>
              <a:rPr lang="en-US" altLang="zh-CN" sz="2200" b="1" dirty="0">
                <a:latin typeface="+mn-ea"/>
                <a:ea typeface="+mn-ea"/>
              </a:rPr>
              <a:t>{e}</a:t>
            </a:r>
          </a:p>
          <a:p>
            <a:pPr algn="l">
              <a:spcBef>
                <a:spcPct val="50000"/>
              </a:spcBef>
            </a:pPr>
            <a:r>
              <a:rPr lang="en-US" altLang="zh-CN" sz="2200" b="1" dirty="0">
                <a:latin typeface="+mn-ea"/>
                <a:ea typeface="+mn-ea"/>
              </a:rPr>
              <a:t>SELECT(</a:t>
            </a:r>
            <a:r>
              <a:rPr lang="en-US" altLang="zh-CN" sz="2200" b="1" dirty="0" err="1">
                <a:latin typeface="+mn-ea"/>
                <a:ea typeface="+mn-ea"/>
              </a:rPr>
              <a:t>A→a</a:t>
            </a:r>
            <a:r>
              <a:rPr lang="en-US" altLang="zh-CN" sz="2200" b="1" dirty="0">
                <a:latin typeface="+mn-ea"/>
                <a:ea typeface="+mn-ea"/>
              </a:rPr>
              <a:t>)</a:t>
            </a:r>
            <a:r>
              <a:rPr lang="zh-CN" altLang="en-US" sz="2200" b="1" dirty="0">
                <a:latin typeface="+mn-ea"/>
                <a:ea typeface="+mn-ea"/>
              </a:rPr>
              <a:t>＝</a:t>
            </a:r>
            <a:r>
              <a:rPr lang="en-US" altLang="zh-CN" sz="2200" b="1" dirty="0">
                <a:latin typeface="+mn-ea"/>
                <a:ea typeface="+mn-ea"/>
              </a:rPr>
              <a:t>{a}</a:t>
            </a:r>
            <a:r>
              <a:rPr lang="zh-CN" altLang="en-US" sz="2200" b="1" dirty="0">
                <a:latin typeface="+mn-ea"/>
                <a:ea typeface="+mn-ea"/>
              </a:rPr>
              <a:t>，</a:t>
            </a:r>
            <a:r>
              <a:rPr lang="en-US" altLang="zh-CN" sz="2200" b="1" dirty="0">
                <a:latin typeface="+mn-ea"/>
                <a:ea typeface="+mn-ea"/>
              </a:rPr>
              <a:t>SELECT(</a:t>
            </a:r>
            <a:r>
              <a:rPr lang="en-US" altLang="zh-CN" sz="2200" b="1" dirty="0" err="1">
                <a:latin typeface="+mn-ea"/>
                <a:ea typeface="+mn-ea"/>
              </a:rPr>
              <a:t>A→bAcB</a:t>
            </a:r>
            <a:r>
              <a:rPr lang="en-US" altLang="zh-CN" sz="2200" b="1" dirty="0">
                <a:latin typeface="+mn-ea"/>
                <a:ea typeface="+mn-ea"/>
              </a:rPr>
              <a:t>) </a:t>
            </a:r>
            <a:r>
              <a:rPr lang="zh-CN" altLang="en-US" sz="2200" b="1" dirty="0">
                <a:latin typeface="+mn-ea"/>
                <a:ea typeface="+mn-ea"/>
              </a:rPr>
              <a:t>＝ </a:t>
            </a:r>
            <a:r>
              <a:rPr lang="en-US" altLang="zh-CN" sz="2200" b="1" dirty="0">
                <a:latin typeface="+mn-ea"/>
                <a:ea typeface="+mn-ea"/>
              </a:rPr>
              <a:t>{b}</a:t>
            </a:r>
          </a:p>
          <a:p>
            <a:pPr algn="l">
              <a:spcBef>
                <a:spcPct val="50000"/>
              </a:spcBef>
            </a:pPr>
            <a:r>
              <a:rPr lang="en-US" altLang="zh-CN" sz="2200" b="1" dirty="0">
                <a:latin typeface="+mn-ea"/>
                <a:ea typeface="+mn-ea"/>
              </a:rPr>
              <a:t>SELECT(B→ </a:t>
            </a:r>
            <a:r>
              <a:rPr lang="en-US" altLang="zh-CN" sz="2200" b="1" dirty="0" err="1">
                <a:latin typeface="+mn-ea"/>
                <a:ea typeface="+mn-ea"/>
              </a:rPr>
              <a:t>dEd</a:t>
            </a:r>
            <a:r>
              <a:rPr lang="en-US" altLang="zh-CN" sz="2200" b="1" dirty="0">
                <a:latin typeface="+mn-ea"/>
                <a:ea typeface="+mn-ea"/>
              </a:rPr>
              <a:t>)</a:t>
            </a:r>
            <a:r>
              <a:rPr lang="zh-CN" altLang="en-US" sz="2200" b="1" dirty="0">
                <a:latin typeface="+mn-ea"/>
                <a:ea typeface="+mn-ea"/>
              </a:rPr>
              <a:t>＝ </a:t>
            </a:r>
            <a:r>
              <a:rPr lang="en-US" altLang="zh-CN" sz="2200" b="1" dirty="0">
                <a:latin typeface="+mn-ea"/>
                <a:ea typeface="+mn-ea"/>
              </a:rPr>
              <a:t>{d}</a:t>
            </a:r>
            <a:r>
              <a:rPr lang="zh-CN" altLang="en-US" sz="2200" b="1" dirty="0">
                <a:latin typeface="+mn-ea"/>
                <a:ea typeface="+mn-ea"/>
              </a:rPr>
              <a:t>，</a:t>
            </a:r>
            <a:r>
              <a:rPr lang="en-US" altLang="zh-CN" sz="2200" b="1" dirty="0">
                <a:latin typeface="+mn-ea"/>
                <a:ea typeface="+mn-ea"/>
              </a:rPr>
              <a:t>SELECT(</a:t>
            </a:r>
            <a:r>
              <a:rPr lang="en-US" altLang="zh-CN" sz="2200" b="1" dirty="0" err="1">
                <a:latin typeface="+mn-ea"/>
                <a:ea typeface="+mn-ea"/>
              </a:rPr>
              <a:t>B→aC</a:t>
            </a:r>
            <a:r>
              <a:rPr lang="en-US" altLang="zh-CN" sz="2200" b="1" dirty="0">
                <a:latin typeface="+mn-ea"/>
                <a:ea typeface="+mn-ea"/>
              </a:rPr>
              <a:t>)</a:t>
            </a:r>
            <a:r>
              <a:rPr lang="zh-CN" altLang="en-US" sz="2200" b="1" dirty="0">
                <a:latin typeface="+mn-ea"/>
                <a:ea typeface="+mn-ea"/>
              </a:rPr>
              <a:t>＝ </a:t>
            </a:r>
            <a:r>
              <a:rPr lang="en-US" altLang="zh-CN" sz="2200" b="1" dirty="0">
                <a:latin typeface="+mn-ea"/>
                <a:ea typeface="+mn-ea"/>
              </a:rPr>
              <a:t>{a}</a:t>
            </a:r>
          </a:p>
          <a:p>
            <a:pPr algn="l">
              <a:spcBef>
                <a:spcPct val="50000"/>
              </a:spcBef>
            </a:pPr>
            <a:r>
              <a:rPr lang="en-US" altLang="zh-CN" sz="2200" b="1" dirty="0">
                <a:latin typeface="+mn-ea"/>
                <a:ea typeface="+mn-ea"/>
              </a:rPr>
              <a:t>SELECT(</a:t>
            </a:r>
            <a:r>
              <a:rPr lang="en-US" altLang="zh-CN" sz="2200" b="1" dirty="0" err="1">
                <a:latin typeface="+mn-ea"/>
                <a:ea typeface="+mn-ea"/>
              </a:rPr>
              <a:t>C→dC</a:t>
            </a:r>
            <a:r>
              <a:rPr lang="en-US" altLang="zh-CN" sz="2200" b="1" dirty="0">
                <a:latin typeface="+mn-ea"/>
                <a:ea typeface="+mn-ea"/>
              </a:rPr>
              <a:t>)</a:t>
            </a:r>
            <a:r>
              <a:rPr lang="zh-CN" altLang="en-US" sz="2200" b="1" dirty="0">
                <a:latin typeface="+mn-ea"/>
                <a:ea typeface="+mn-ea"/>
              </a:rPr>
              <a:t>＝ </a:t>
            </a:r>
            <a:r>
              <a:rPr lang="en-US" altLang="zh-CN" sz="2200" b="1" dirty="0">
                <a:latin typeface="+mn-ea"/>
                <a:ea typeface="+mn-ea"/>
              </a:rPr>
              <a:t>{d}</a:t>
            </a:r>
          </a:p>
        </p:txBody>
      </p:sp>
      <p:sp>
        <p:nvSpPr>
          <p:cNvPr id="36870" name="Text Box 9"/>
          <p:cNvSpPr txBox="1">
            <a:spLocks noChangeArrowheads="1"/>
          </p:cNvSpPr>
          <p:nvPr/>
        </p:nvSpPr>
        <p:spPr bwMode="auto">
          <a:xfrm>
            <a:off x="685800" y="3124200"/>
            <a:ext cx="7086600" cy="769441"/>
          </a:xfrm>
          <a:prstGeom prst="rect">
            <a:avLst/>
          </a:prstGeom>
          <a:noFill/>
          <a:ln w="9525">
            <a:noFill/>
            <a:miter lim="800000"/>
            <a:headEnd/>
            <a:tailEnd/>
          </a:ln>
        </p:spPr>
        <p:txBody>
          <a:bodyPr>
            <a:spAutoFit/>
          </a:bodyPr>
          <a:lstStyle/>
          <a:p>
            <a:pPr>
              <a:spcBef>
                <a:spcPct val="50000"/>
              </a:spcBef>
            </a:pPr>
            <a:r>
              <a:rPr lang="zh-CN" altLang="en-US" sz="2200" b="1" dirty="0">
                <a:latin typeface="+mn-ea"/>
                <a:ea typeface="+mn-ea"/>
              </a:rPr>
              <a:t>（</a:t>
            </a:r>
            <a:r>
              <a:rPr lang="en-US" altLang="zh-CN" sz="2200" b="1" dirty="0">
                <a:latin typeface="+mn-ea"/>
                <a:ea typeface="+mn-ea"/>
              </a:rPr>
              <a:t>1</a:t>
            </a:r>
            <a:r>
              <a:rPr lang="zh-CN" altLang="en-US" sz="2200" b="1" dirty="0">
                <a:latin typeface="+mn-ea"/>
                <a:ea typeface="+mn-ea"/>
              </a:rPr>
              <a:t>）计算</a:t>
            </a:r>
            <a:r>
              <a:rPr lang="en-US" altLang="zh-CN" sz="2200" b="1" dirty="0">
                <a:latin typeface="+mn-ea"/>
                <a:ea typeface="+mn-ea"/>
              </a:rPr>
              <a:t>SELECT</a:t>
            </a:r>
            <a:r>
              <a:rPr lang="zh-CN" altLang="en-US" sz="2200" b="1" dirty="0">
                <a:latin typeface="+mn-ea"/>
                <a:ea typeface="+mn-ea"/>
              </a:rPr>
              <a:t>结果如下，文法</a:t>
            </a:r>
            <a:r>
              <a:rPr lang="en-US" altLang="zh-CN" sz="2200" b="1" dirty="0">
                <a:latin typeface="+mn-ea"/>
                <a:ea typeface="+mn-ea"/>
              </a:rPr>
              <a:t>G[E] </a:t>
            </a:r>
            <a:r>
              <a:rPr lang="zh-CN" altLang="en-US" sz="2200" b="1" dirty="0">
                <a:latin typeface="+mn-ea"/>
                <a:ea typeface="+mn-ea"/>
              </a:rPr>
              <a:t>显然是</a:t>
            </a:r>
            <a:r>
              <a:rPr lang="en-US" altLang="zh-CN" sz="2200" b="1" dirty="0">
                <a:latin typeface="+mn-ea"/>
                <a:ea typeface="+mn-ea"/>
              </a:rPr>
              <a:t>LL(1)</a:t>
            </a:r>
            <a:r>
              <a:rPr lang="zh-CN" altLang="en-US" sz="2200" b="1" dirty="0">
                <a:latin typeface="+mn-ea"/>
                <a:ea typeface="+mn-ea"/>
              </a:rPr>
              <a:t>文法。</a:t>
            </a:r>
          </a:p>
        </p:txBody>
      </p:sp>
      <p:sp>
        <p:nvSpPr>
          <p:cNvPr id="36871" name="Text Box 10"/>
          <p:cNvSpPr txBox="1">
            <a:spLocks noChangeArrowheads="1"/>
          </p:cNvSpPr>
          <p:nvPr/>
        </p:nvSpPr>
        <p:spPr bwMode="auto">
          <a:xfrm>
            <a:off x="609600" y="5562600"/>
            <a:ext cx="3810000" cy="430887"/>
          </a:xfrm>
          <a:prstGeom prst="rect">
            <a:avLst/>
          </a:prstGeom>
          <a:noFill/>
          <a:ln w="9525">
            <a:noFill/>
            <a:miter lim="800000"/>
            <a:headEnd/>
            <a:tailEnd/>
          </a:ln>
        </p:spPr>
        <p:txBody>
          <a:bodyPr>
            <a:spAutoFit/>
          </a:bodyPr>
          <a:lstStyle/>
          <a:p>
            <a:pPr>
              <a:spcBef>
                <a:spcPct val="50000"/>
              </a:spcBef>
            </a:pPr>
            <a:r>
              <a:rPr lang="zh-CN" altLang="en-US" sz="2200" b="1" dirty="0">
                <a:latin typeface="+mn-ea"/>
                <a:ea typeface="+mn-ea"/>
              </a:rPr>
              <a:t>（</a:t>
            </a:r>
            <a:r>
              <a:rPr lang="en-US" altLang="zh-CN" sz="2200" b="1" dirty="0">
                <a:latin typeface="+mn-ea"/>
                <a:ea typeface="+mn-ea"/>
              </a:rPr>
              <a:t>2</a:t>
            </a:r>
            <a:r>
              <a:rPr lang="zh-CN" altLang="en-US" sz="2200" b="1" dirty="0">
                <a:latin typeface="+mn-ea"/>
                <a:ea typeface="+mn-ea"/>
              </a:rPr>
              <a:t>）设计递归子程序如下。</a:t>
            </a:r>
          </a:p>
        </p:txBody>
      </p:sp>
      <p:sp>
        <p:nvSpPr>
          <p:cNvPr id="12" name="Text Box 5"/>
          <p:cNvSpPr txBox="1">
            <a:spLocks noChangeArrowheads="1"/>
          </p:cNvSpPr>
          <p:nvPr/>
        </p:nvSpPr>
        <p:spPr bwMode="auto">
          <a:xfrm>
            <a:off x="0" y="228600"/>
            <a:ext cx="4800600" cy="523220"/>
          </a:xfrm>
          <a:prstGeom prst="rect">
            <a:avLst/>
          </a:prstGeom>
          <a:noFill/>
          <a:ln w="9525">
            <a:noFill/>
            <a:miter lim="800000"/>
            <a:headEnd/>
            <a:tailEnd/>
          </a:ln>
        </p:spPr>
        <p:txBody>
          <a:bodyPr>
            <a:spAutoFit/>
          </a:bodyPr>
          <a:lstStyle/>
          <a:p>
            <a:pPr>
              <a:spcBef>
                <a:spcPct val="50000"/>
              </a:spcBef>
            </a:pPr>
            <a:r>
              <a:rPr lang="en-US" altLang="zh-CN" sz="2800" b="1" dirty="0">
                <a:solidFill>
                  <a:srgbClr val="CC0099"/>
                </a:solidFill>
                <a:latin typeface="黑体" pitchFamily="49" charset="-122"/>
                <a:ea typeface="黑体" pitchFamily="49" charset="-122"/>
              </a:rPr>
              <a:t>4.4.1</a:t>
            </a:r>
            <a:r>
              <a:rPr lang="zh-CN" altLang="en-US" sz="2800" b="1" dirty="0">
                <a:solidFill>
                  <a:srgbClr val="CC0099"/>
                </a:solidFill>
                <a:latin typeface="黑体" pitchFamily="49" charset="-122"/>
                <a:ea typeface="黑体" pitchFamily="49" charset="-122"/>
              </a:rPr>
              <a:t>　递归子程序法</a:t>
            </a:r>
            <a:r>
              <a:rPr lang="zh-CN" altLang="en-US" sz="2800" dirty="0">
                <a:latin typeface="黑体" pitchFamily="49" charset="-122"/>
                <a:ea typeface="黑体" pitchFamily="49" charset="-122"/>
              </a:rPr>
              <a:t> </a:t>
            </a: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灯片编号占位符 1"/>
          <p:cNvSpPr>
            <a:spLocks noGrp="1"/>
          </p:cNvSpPr>
          <p:nvPr>
            <p:ph type="sldNum" sz="quarter" idx="12"/>
          </p:nvPr>
        </p:nvSpPr>
        <p:spPr>
          <a:noFill/>
        </p:spPr>
        <p:txBody>
          <a:bodyPr/>
          <a:lstStyle/>
          <a:p>
            <a:fld id="{EA57F082-3F35-4C24-87A5-731F3C06564D}" type="slidenum">
              <a:rPr lang="en-US" altLang="zh-CN" smtClean="0">
                <a:ea typeface="宋体" charset="-122"/>
              </a:rPr>
              <a:pPr/>
              <a:t>32</a:t>
            </a:fld>
            <a:endParaRPr lang="en-US" altLang="zh-CN">
              <a:ea typeface="宋体" charset="-122"/>
            </a:endParaRPr>
          </a:p>
        </p:txBody>
      </p:sp>
      <p:grpSp>
        <p:nvGrpSpPr>
          <p:cNvPr id="2" name="Group 124"/>
          <p:cNvGrpSpPr>
            <a:grpSpLocks/>
          </p:cNvGrpSpPr>
          <p:nvPr/>
        </p:nvGrpSpPr>
        <p:grpSpPr bwMode="auto">
          <a:xfrm>
            <a:off x="4343399" y="1066800"/>
            <a:ext cx="4230014" cy="4724400"/>
            <a:chOff x="6090" y="1719"/>
            <a:chExt cx="3855" cy="6408"/>
          </a:xfrm>
        </p:grpSpPr>
        <p:grpSp>
          <p:nvGrpSpPr>
            <p:cNvPr id="3" name="Group 176"/>
            <p:cNvGrpSpPr>
              <a:grpSpLocks/>
            </p:cNvGrpSpPr>
            <p:nvPr/>
          </p:nvGrpSpPr>
          <p:grpSpPr bwMode="auto">
            <a:xfrm>
              <a:off x="8070" y="7695"/>
              <a:ext cx="990" cy="432"/>
              <a:chOff x="2202" y="3390"/>
              <a:chExt cx="990" cy="432"/>
            </a:xfrm>
          </p:grpSpPr>
          <p:sp>
            <p:nvSpPr>
              <p:cNvPr id="37998" name="AutoShape 178"/>
              <p:cNvSpPr>
                <a:spLocks noChangeArrowheads="1"/>
              </p:cNvSpPr>
              <p:nvPr/>
            </p:nvSpPr>
            <p:spPr bwMode="auto">
              <a:xfrm>
                <a:off x="2340" y="3468"/>
                <a:ext cx="720" cy="312"/>
              </a:xfrm>
              <a:prstGeom prst="roundRect">
                <a:avLst>
                  <a:gd name="adj" fmla="val 16667"/>
                </a:avLst>
              </a:prstGeom>
              <a:noFill/>
              <a:ln w="15875">
                <a:solidFill>
                  <a:srgbClr val="000000"/>
                </a:solidFill>
                <a:round/>
                <a:headEnd/>
                <a:tailEnd/>
              </a:ln>
            </p:spPr>
            <p:txBody>
              <a:bodyPr/>
              <a:lstStyle/>
              <a:p>
                <a:endParaRPr lang="zh-CN" altLang="en-US"/>
              </a:p>
            </p:txBody>
          </p:sp>
          <p:sp>
            <p:nvSpPr>
              <p:cNvPr id="37999" name="Text Box 177"/>
              <p:cNvSpPr txBox="1">
                <a:spLocks noChangeArrowheads="1"/>
              </p:cNvSpPr>
              <p:nvPr/>
            </p:nvSpPr>
            <p:spPr bwMode="auto">
              <a:xfrm>
                <a:off x="2202" y="3390"/>
                <a:ext cx="990" cy="432"/>
              </a:xfrm>
              <a:prstGeom prst="rect">
                <a:avLst/>
              </a:prstGeom>
              <a:noFill/>
              <a:ln w="9525">
                <a:noFill/>
                <a:miter lim="800000"/>
                <a:headEnd/>
                <a:tailEnd/>
              </a:ln>
            </p:spPr>
            <p:txBody>
              <a:bodyPr/>
              <a:lstStyle/>
              <a:p>
                <a:pPr algn="ctr"/>
                <a:r>
                  <a:rPr lang="en-US" altLang="zh-CN" sz="1600">
                    <a:latin typeface="Times New Roman" pitchFamily="18" charset="0"/>
                    <a:cs typeface="Times New Roman" pitchFamily="18" charset="0"/>
                  </a:rPr>
                  <a:t>RETURN</a:t>
                </a:r>
                <a:endParaRPr lang="en-US" altLang="zh-CN" sz="1600">
                  <a:latin typeface="Times New Roman" pitchFamily="18" charset="0"/>
                </a:endParaRPr>
              </a:p>
            </p:txBody>
          </p:sp>
        </p:grpSp>
        <p:grpSp>
          <p:nvGrpSpPr>
            <p:cNvPr id="4" name="Group 173"/>
            <p:cNvGrpSpPr>
              <a:grpSpLocks/>
            </p:cNvGrpSpPr>
            <p:nvPr/>
          </p:nvGrpSpPr>
          <p:grpSpPr bwMode="auto">
            <a:xfrm>
              <a:off x="8190" y="1719"/>
              <a:ext cx="765" cy="417"/>
              <a:chOff x="2790" y="2183"/>
              <a:chExt cx="765" cy="417"/>
            </a:xfrm>
          </p:grpSpPr>
          <p:sp>
            <p:nvSpPr>
              <p:cNvPr id="37996" name="Text Box 175"/>
              <p:cNvSpPr txBox="1">
                <a:spLocks noChangeArrowheads="1"/>
              </p:cNvSpPr>
              <p:nvPr/>
            </p:nvSpPr>
            <p:spPr bwMode="auto">
              <a:xfrm>
                <a:off x="2805" y="2183"/>
                <a:ext cx="750" cy="417"/>
              </a:xfrm>
              <a:prstGeom prst="rect">
                <a:avLst/>
              </a:prstGeom>
              <a:noFill/>
              <a:ln w="9525">
                <a:noFill/>
                <a:miter lim="800000"/>
                <a:headEnd/>
                <a:tailEnd/>
              </a:ln>
            </p:spPr>
            <p:txBody>
              <a:bodyPr/>
              <a:lstStyle/>
              <a:p>
                <a:r>
                  <a:rPr lang="en-US" altLang="zh-CN" sz="2000" b="1"/>
                  <a:t>PA</a:t>
                </a:r>
                <a:r>
                  <a:rPr lang="en-US" altLang="zh-CN" sz="2000" b="1">
                    <a:latin typeface="宋体" charset="-122"/>
                  </a:rPr>
                  <a:t>()</a:t>
                </a:r>
                <a:endParaRPr lang="en-US" altLang="zh-CN" sz="2000"/>
              </a:p>
              <a:p>
                <a:pPr eaLnBrk="0" hangingPunct="0"/>
                <a:endParaRPr lang="en-US" altLang="zh-CN" sz="2000">
                  <a:latin typeface="Times New Roman" pitchFamily="18" charset="0"/>
                </a:endParaRPr>
              </a:p>
            </p:txBody>
          </p:sp>
          <p:sp>
            <p:nvSpPr>
              <p:cNvPr id="37997" name="AutoShape 174"/>
              <p:cNvSpPr>
                <a:spLocks noChangeArrowheads="1"/>
              </p:cNvSpPr>
              <p:nvPr/>
            </p:nvSpPr>
            <p:spPr bwMode="auto">
              <a:xfrm>
                <a:off x="2790" y="2271"/>
                <a:ext cx="720" cy="312"/>
              </a:xfrm>
              <a:prstGeom prst="roundRect">
                <a:avLst>
                  <a:gd name="adj" fmla="val 16667"/>
                </a:avLst>
              </a:prstGeom>
              <a:noFill/>
              <a:ln w="15875">
                <a:solidFill>
                  <a:srgbClr val="000000"/>
                </a:solidFill>
                <a:round/>
                <a:headEnd/>
                <a:tailEnd/>
              </a:ln>
            </p:spPr>
            <p:txBody>
              <a:bodyPr/>
              <a:lstStyle/>
              <a:p>
                <a:endParaRPr lang="zh-CN" altLang="en-US"/>
              </a:p>
            </p:txBody>
          </p:sp>
        </p:grpSp>
        <p:sp>
          <p:nvSpPr>
            <p:cNvPr id="37948" name="Text Box 172"/>
            <p:cNvSpPr txBox="1">
              <a:spLocks noChangeArrowheads="1"/>
            </p:cNvSpPr>
            <p:nvPr/>
          </p:nvSpPr>
          <p:spPr bwMode="auto">
            <a:xfrm>
              <a:off x="6090" y="5943"/>
              <a:ext cx="1262" cy="468"/>
            </a:xfrm>
            <a:prstGeom prst="rect">
              <a:avLst/>
            </a:prstGeom>
            <a:solidFill>
              <a:srgbClr val="FFFFFF"/>
            </a:solidFill>
            <a:ln w="9525">
              <a:solidFill>
                <a:srgbClr val="000000"/>
              </a:solidFill>
              <a:miter lim="800000"/>
              <a:headEnd/>
              <a:tailEnd/>
            </a:ln>
          </p:spPr>
          <p:txBody>
            <a:bodyPr/>
            <a:lstStyle/>
            <a:p>
              <a:r>
                <a:rPr lang="en-US" altLang="zh-CN" sz="2000" dirty="0" err="1">
                  <a:latin typeface="Times New Roman" pitchFamily="18" charset="0"/>
                </a:rPr>
                <a:t>w←</a:t>
              </a:r>
              <a:r>
                <a:rPr lang="en-US" altLang="zh-CN" sz="2000" dirty="0" err="1"/>
                <a:t>read</a:t>
              </a:r>
              <a:r>
                <a:rPr lang="en-US" altLang="zh-CN" sz="2000" dirty="0"/>
                <a:t>()</a:t>
              </a:r>
              <a:endParaRPr lang="en-US" altLang="zh-CN" sz="2000" dirty="0">
                <a:latin typeface="Times New Roman" pitchFamily="18" charset="0"/>
              </a:endParaRPr>
            </a:p>
            <a:p>
              <a:pPr eaLnBrk="0" hangingPunct="0"/>
              <a:endParaRPr lang="en-US" altLang="zh-CN" sz="2000" dirty="0">
                <a:latin typeface="Times New Roman" pitchFamily="18" charset="0"/>
              </a:endParaRPr>
            </a:p>
          </p:txBody>
        </p:sp>
        <p:sp>
          <p:nvSpPr>
            <p:cNvPr id="37949" name="AutoShape 171"/>
            <p:cNvSpPr>
              <a:spLocks noChangeArrowheads="1"/>
            </p:cNvSpPr>
            <p:nvPr/>
          </p:nvSpPr>
          <p:spPr bwMode="auto">
            <a:xfrm>
              <a:off x="8010" y="2364"/>
              <a:ext cx="1080" cy="468"/>
            </a:xfrm>
            <a:prstGeom prst="diamond">
              <a:avLst/>
            </a:prstGeom>
            <a:solidFill>
              <a:srgbClr val="FFFFFF"/>
            </a:solidFill>
            <a:ln w="9525">
              <a:solidFill>
                <a:srgbClr val="00CCFF"/>
              </a:solidFill>
              <a:miter lim="800000"/>
              <a:headEnd/>
              <a:tailEnd/>
            </a:ln>
          </p:spPr>
          <p:txBody>
            <a:bodyPr/>
            <a:lstStyle/>
            <a:p>
              <a:endParaRPr lang="zh-CN" altLang="en-US"/>
            </a:p>
          </p:txBody>
        </p:sp>
        <p:sp>
          <p:nvSpPr>
            <p:cNvPr id="37950" name="Text Box 170"/>
            <p:cNvSpPr txBox="1">
              <a:spLocks noChangeArrowheads="1"/>
            </p:cNvSpPr>
            <p:nvPr/>
          </p:nvSpPr>
          <p:spPr bwMode="auto">
            <a:xfrm>
              <a:off x="8160" y="2394"/>
              <a:ext cx="780" cy="438"/>
            </a:xfrm>
            <a:prstGeom prst="rect">
              <a:avLst/>
            </a:prstGeom>
            <a:noFill/>
            <a:ln w="9525">
              <a:noFill/>
              <a:miter lim="800000"/>
              <a:headEnd/>
              <a:tailEnd/>
            </a:ln>
          </p:spPr>
          <p:txBody>
            <a:bodyPr/>
            <a:lstStyle/>
            <a:p>
              <a:r>
                <a:rPr lang="en-US" altLang="zh-CN" sz="2000">
                  <a:latin typeface="Times New Roman" pitchFamily="18" charset="0"/>
                </a:rPr>
                <a:t>w</a:t>
              </a:r>
              <a:r>
                <a:rPr lang="zh-CN" altLang="en-US" sz="2000">
                  <a:latin typeface="Times New Roman" pitchFamily="18" charset="0"/>
                </a:rPr>
                <a:t>＝</a:t>
              </a:r>
              <a:r>
                <a:rPr lang="en-US" altLang="zh-CN" sz="2000">
                  <a:solidFill>
                    <a:srgbClr val="FF0000"/>
                  </a:solidFill>
                </a:rPr>
                <a:t>a</a:t>
              </a:r>
              <a:endParaRPr lang="en-US" altLang="zh-CN" sz="2000">
                <a:latin typeface="Times New Roman" pitchFamily="18" charset="0"/>
              </a:endParaRPr>
            </a:p>
            <a:p>
              <a:pPr eaLnBrk="0" hangingPunct="0"/>
              <a:endParaRPr lang="en-US" altLang="zh-CN" sz="2000">
                <a:latin typeface="Times New Roman" pitchFamily="18" charset="0"/>
              </a:endParaRPr>
            </a:p>
          </p:txBody>
        </p:sp>
        <p:sp>
          <p:nvSpPr>
            <p:cNvPr id="37951" name="Text Box 169"/>
            <p:cNvSpPr txBox="1">
              <a:spLocks noChangeArrowheads="1"/>
            </p:cNvSpPr>
            <p:nvPr/>
          </p:nvSpPr>
          <p:spPr bwMode="auto">
            <a:xfrm>
              <a:off x="8760" y="3144"/>
              <a:ext cx="1185" cy="468"/>
            </a:xfrm>
            <a:prstGeom prst="rect">
              <a:avLst/>
            </a:prstGeom>
            <a:solidFill>
              <a:srgbClr val="FFFFFF"/>
            </a:solidFill>
            <a:ln w="9525">
              <a:solidFill>
                <a:srgbClr val="000000"/>
              </a:solidFill>
              <a:miter lim="800000"/>
              <a:headEnd/>
              <a:tailEnd/>
            </a:ln>
          </p:spPr>
          <p:txBody>
            <a:bodyPr/>
            <a:lstStyle/>
            <a:p>
              <a:r>
                <a:rPr lang="en-US" altLang="zh-CN" sz="2000" dirty="0" err="1">
                  <a:latin typeface="Times New Roman" pitchFamily="18" charset="0"/>
                </a:rPr>
                <a:t>w←</a:t>
              </a:r>
              <a:r>
                <a:rPr lang="en-US" altLang="zh-CN" sz="2000" dirty="0" err="1"/>
                <a:t>read</a:t>
              </a:r>
              <a:r>
                <a:rPr lang="en-US" altLang="zh-CN" sz="2000" dirty="0"/>
                <a:t>()</a:t>
              </a:r>
              <a:endParaRPr lang="en-US" altLang="zh-CN" sz="2000" dirty="0">
                <a:latin typeface="Times New Roman" pitchFamily="18" charset="0"/>
              </a:endParaRPr>
            </a:p>
            <a:p>
              <a:pPr eaLnBrk="0" hangingPunct="0"/>
              <a:endParaRPr lang="en-US" altLang="zh-CN" sz="2000" dirty="0">
                <a:latin typeface="Times New Roman" pitchFamily="18" charset="0"/>
              </a:endParaRPr>
            </a:p>
          </p:txBody>
        </p:sp>
        <p:sp>
          <p:nvSpPr>
            <p:cNvPr id="37952" name="Text Box 168"/>
            <p:cNvSpPr txBox="1">
              <a:spLocks noChangeArrowheads="1"/>
            </p:cNvSpPr>
            <p:nvPr/>
          </p:nvSpPr>
          <p:spPr bwMode="auto">
            <a:xfrm>
              <a:off x="6105" y="6687"/>
              <a:ext cx="1080" cy="468"/>
            </a:xfrm>
            <a:prstGeom prst="rect">
              <a:avLst/>
            </a:prstGeom>
            <a:solidFill>
              <a:srgbClr val="FFFFFF"/>
            </a:solidFill>
            <a:ln w="9525">
              <a:solidFill>
                <a:srgbClr val="000000"/>
              </a:solidFill>
              <a:miter lim="800000"/>
              <a:headEnd/>
              <a:tailEnd/>
            </a:ln>
          </p:spPr>
          <p:txBody>
            <a:bodyPr/>
            <a:lstStyle/>
            <a:p>
              <a:r>
                <a:rPr lang="en-US" altLang="zh-CN" sz="2000">
                  <a:latin typeface="Times New Roman" pitchFamily="18" charset="0"/>
                </a:rPr>
                <a:t>P</a:t>
              </a:r>
              <a:r>
                <a:rPr lang="en-US" altLang="zh-CN" sz="2000">
                  <a:solidFill>
                    <a:srgbClr val="FF00FF"/>
                  </a:solidFill>
                  <a:latin typeface="Times New Roman" pitchFamily="18" charset="0"/>
                </a:rPr>
                <a:t>B(</a:t>
              </a:r>
              <a:r>
                <a:rPr lang="en-US" altLang="zh-CN" sz="2000">
                  <a:latin typeface="Times New Roman" pitchFamily="18" charset="0"/>
                </a:rPr>
                <a:t>)</a:t>
              </a:r>
            </a:p>
            <a:p>
              <a:pPr eaLnBrk="0" hangingPunct="0"/>
              <a:endParaRPr lang="en-US" altLang="zh-CN" sz="2000">
                <a:latin typeface="Times New Roman" pitchFamily="18" charset="0"/>
              </a:endParaRPr>
            </a:p>
          </p:txBody>
        </p:sp>
        <p:sp>
          <p:nvSpPr>
            <p:cNvPr id="37953" name="AutoShape 167"/>
            <p:cNvSpPr>
              <a:spLocks noChangeArrowheads="1"/>
            </p:cNvSpPr>
            <p:nvPr/>
          </p:nvSpPr>
          <p:spPr bwMode="auto">
            <a:xfrm>
              <a:off x="7290" y="3069"/>
              <a:ext cx="1080" cy="468"/>
            </a:xfrm>
            <a:prstGeom prst="diamond">
              <a:avLst/>
            </a:prstGeom>
            <a:solidFill>
              <a:srgbClr val="FFFFFF"/>
            </a:solidFill>
            <a:ln w="9525">
              <a:solidFill>
                <a:srgbClr val="00CCFF"/>
              </a:solidFill>
              <a:miter lim="800000"/>
              <a:headEnd/>
              <a:tailEnd/>
            </a:ln>
          </p:spPr>
          <p:txBody>
            <a:bodyPr/>
            <a:lstStyle/>
            <a:p>
              <a:endParaRPr lang="zh-CN" altLang="en-US"/>
            </a:p>
          </p:txBody>
        </p:sp>
        <p:sp>
          <p:nvSpPr>
            <p:cNvPr id="37954" name="Text Box 166"/>
            <p:cNvSpPr txBox="1">
              <a:spLocks noChangeArrowheads="1"/>
            </p:cNvSpPr>
            <p:nvPr/>
          </p:nvSpPr>
          <p:spPr bwMode="auto">
            <a:xfrm>
              <a:off x="7440" y="3099"/>
              <a:ext cx="780" cy="438"/>
            </a:xfrm>
            <a:prstGeom prst="rect">
              <a:avLst/>
            </a:prstGeom>
            <a:noFill/>
            <a:ln w="9525">
              <a:noFill/>
              <a:miter lim="800000"/>
              <a:headEnd/>
              <a:tailEnd/>
            </a:ln>
          </p:spPr>
          <p:txBody>
            <a:bodyPr/>
            <a:lstStyle/>
            <a:p>
              <a:r>
                <a:rPr lang="en-US" altLang="zh-CN" sz="2000">
                  <a:latin typeface="Times New Roman" pitchFamily="18" charset="0"/>
                </a:rPr>
                <a:t>w</a:t>
              </a:r>
              <a:r>
                <a:rPr lang="zh-CN" altLang="en-US" sz="2000">
                  <a:latin typeface="Times New Roman" pitchFamily="18" charset="0"/>
                </a:rPr>
                <a:t>＝</a:t>
              </a:r>
              <a:r>
                <a:rPr lang="en-US" altLang="zh-CN" sz="2000">
                  <a:solidFill>
                    <a:srgbClr val="FF00FF"/>
                  </a:solidFill>
                </a:rPr>
                <a:t>b</a:t>
              </a:r>
              <a:endParaRPr lang="en-US" altLang="zh-CN" sz="2000">
                <a:latin typeface="Times New Roman" pitchFamily="18" charset="0"/>
              </a:endParaRPr>
            </a:p>
            <a:p>
              <a:pPr eaLnBrk="0" hangingPunct="0"/>
              <a:endParaRPr lang="en-US" altLang="zh-CN" sz="2000">
                <a:latin typeface="Times New Roman" pitchFamily="18" charset="0"/>
              </a:endParaRPr>
            </a:p>
          </p:txBody>
        </p:sp>
        <p:sp>
          <p:nvSpPr>
            <p:cNvPr id="37955" name="Text Box 165"/>
            <p:cNvSpPr txBox="1">
              <a:spLocks noChangeArrowheads="1"/>
            </p:cNvSpPr>
            <p:nvPr/>
          </p:nvSpPr>
          <p:spPr bwMode="auto">
            <a:xfrm>
              <a:off x="8010" y="3753"/>
              <a:ext cx="1080" cy="468"/>
            </a:xfrm>
            <a:prstGeom prst="rect">
              <a:avLst/>
            </a:prstGeom>
            <a:solidFill>
              <a:srgbClr val="FFFFFF"/>
            </a:solidFill>
            <a:ln w="9525">
              <a:solidFill>
                <a:srgbClr val="000000"/>
              </a:solidFill>
              <a:miter lim="800000"/>
              <a:headEnd/>
              <a:tailEnd/>
            </a:ln>
          </p:spPr>
          <p:txBody>
            <a:bodyPr/>
            <a:lstStyle/>
            <a:p>
              <a:r>
                <a:rPr lang="en-US" altLang="zh-CN" sz="2000">
                  <a:latin typeface="Times New Roman" pitchFamily="18" charset="0"/>
                </a:rPr>
                <a:t>erorr</a:t>
              </a:r>
            </a:p>
            <a:p>
              <a:pPr eaLnBrk="0" hangingPunct="0"/>
              <a:endParaRPr lang="en-US" altLang="zh-CN" sz="2000">
                <a:latin typeface="Times New Roman" pitchFamily="18" charset="0"/>
              </a:endParaRPr>
            </a:p>
          </p:txBody>
        </p:sp>
        <p:sp>
          <p:nvSpPr>
            <p:cNvPr id="37956" name="Text Box 164"/>
            <p:cNvSpPr txBox="1">
              <a:spLocks noChangeArrowheads="1"/>
            </p:cNvSpPr>
            <p:nvPr/>
          </p:nvSpPr>
          <p:spPr bwMode="auto">
            <a:xfrm>
              <a:off x="6600" y="3735"/>
              <a:ext cx="1269" cy="468"/>
            </a:xfrm>
            <a:prstGeom prst="rect">
              <a:avLst/>
            </a:prstGeom>
            <a:solidFill>
              <a:srgbClr val="FFFFFF"/>
            </a:solidFill>
            <a:ln w="9525">
              <a:solidFill>
                <a:srgbClr val="000000"/>
              </a:solidFill>
              <a:miter lim="800000"/>
              <a:headEnd/>
              <a:tailEnd/>
            </a:ln>
          </p:spPr>
          <p:txBody>
            <a:bodyPr/>
            <a:lstStyle/>
            <a:p>
              <a:r>
                <a:rPr lang="en-US" altLang="zh-CN" sz="2000" dirty="0" err="1">
                  <a:latin typeface="Times New Roman" pitchFamily="18" charset="0"/>
                </a:rPr>
                <a:t>w←</a:t>
              </a:r>
              <a:r>
                <a:rPr lang="en-US" altLang="zh-CN" sz="2000" dirty="0" err="1"/>
                <a:t>read</a:t>
              </a:r>
              <a:r>
                <a:rPr lang="en-US" altLang="zh-CN" sz="2000" dirty="0"/>
                <a:t>()</a:t>
              </a:r>
              <a:endParaRPr lang="en-US" altLang="zh-CN" sz="2000" dirty="0">
                <a:latin typeface="Times New Roman" pitchFamily="18" charset="0"/>
              </a:endParaRPr>
            </a:p>
            <a:p>
              <a:pPr eaLnBrk="0" hangingPunct="0"/>
              <a:endParaRPr lang="en-US" altLang="zh-CN" sz="2000" dirty="0">
                <a:latin typeface="Times New Roman" pitchFamily="18" charset="0"/>
              </a:endParaRPr>
            </a:p>
          </p:txBody>
        </p:sp>
        <p:sp>
          <p:nvSpPr>
            <p:cNvPr id="37957" name="Text Box 163"/>
            <p:cNvSpPr txBox="1">
              <a:spLocks noChangeArrowheads="1"/>
            </p:cNvSpPr>
            <p:nvPr/>
          </p:nvSpPr>
          <p:spPr bwMode="auto">
            <a:xfrm>
              <a:off x="6600" y="4494"/>
              <a:ext cx="1080" cy="468"/>
            </a:xfrm>
            <a:prstGeom prst="rect">
              <a:avLst/>
            </a:prstGeom>
            <a:solidFill>
              <a:srgbClr val="FFFFFF"/>
            </a:solidFill>
            <a:ln w="9525">
              <a:solidFill>
                <a:srgbClr val="000000"/>
              </a:solidFill>
              <a:miter lim="800000"/>
              <a:headEnd/>
              <a:tailEnd/>
            </a:ln>
          </p:spPr>
          <p:txBody>
            <a:bodyPr/>
            <a:lstStyle/>
            <a:p>
              <a:r>
                <a:rPr lang="en-US" altLang="zh-CN" sz="2000">
                  <a:latin typeface="Times New Roman" pitchFamily="18" charset="0"/>
                </a:rPr>
                <a:t>P</a:t>
              </a:r>
              <a:r>
                <a:rPr lang="en-US" altLang="zh-CN" sz="2000">
                  <a:solidFill>
                    <a:srgbClr val="FF00FF"/>
                  </a:solidFill>
                  <a:latin typeface="Times New Roman" pitchFamily="18" charset="0"/>
                </a:rPr>
                <a:t>A</a:t>
              </a:r>
              <a:r>
                <a:rPr lang="en-US" altLang="zh-CN" sz="2000">
                  <a:latin typeface="Times New Roman" pitchFamily="18" charset="0"/>
                </a:rPr>
                <a:t>()</a:t>
              </a:r>
            </a:p>
            <a:p>
              <a:pPr eaLnBrk="0" hangingPunct="0"/>
              <a:endParaRPr lang="en-US" altLang="zh-CN" sz="2000">
                <a:latin typeface="Times New Roman" pitchFamily="18" charset="0"/>
              </a:endParaRPr>
            </a:p>
          </p:txBody>
        </p:sp>
        <p:grpSp>
          <p:nvGrpSpPr>
            <p:cNvPr id="5" name="Group 160"/>
            <p:cNvGrpSpPr>
              <a:grpSpLocks/>
            </p:cNvGrpSpPr>
            <p:nvPr/>
          </p:nvGrpSpPr>
          <p:grpSpPr bwMode="auto">
            <a:xfrm>
              <a:off x="6615" y="5262"/>
              <a:ext cx="1080" cy="468"/>
              <a:chOff x="3240" y="3000"/>
              <a:chExt cx="1080" cy="468"/>
            </a:xfrm>
          </p:grpSpPr>
          <p:sp>
            <p:nvSpPr>
              <p:cNvPr id="37994" name="AutoShape 162"/>
              <p:cNvSpPr>
                <a:spLocks noChangeArrowheads="1"/>
              </p:cNvSpPr>
              <p:nvPr/>
            </p:nvSpPr>
            <p:spPr bwMode="auto">
              <a:xfrm>
                <a:off x="3240" y="3000"/>
                <a:ext cx="1080" cy="468"/>
              </a:xfrm>
              <a:prstGeom prst="diamond">
                <a:avLst/>
              </a:prstGeom>
              <a:solidFill>
                <a:srgbClr val="FFFFFF"/>
              </a:solidFill>
              <a:ln w="9525">
                <a:solidFill>
                  <a:srgbClr val="000000"/>
                </a:solidFill>
                <a:miter lim="800000"/>
                <a:headEnd/>
                <a:tailEnd/>
              </a:ln>
            </p:spPr>
            <p:txBody>
              <a:bodyPr/>
              <a:lstStyle/>
              <a:p>
                <a:endParaRPr lang="zh-CN" altLang="en-US"/>
              </a:p>
            </p:txBody>
          </p:sp>
          <p:sp>
            <p:nvSpPr>
              <p:cNvPr id="37995" name="Text Box 161"/>
              <p:cNvSpPr txBox="1">
                <a:spLocks noChangeArrowheads="1"/>
              </p:cNvSpPr>
              <p:nvPr/>
            </p:nvSpPr>
            <p:spPr bwMode="auto">
              <a:xfrm>
                <a:off x="3390" y="3030"/>
                <a:ext cx="780" cy="438"/>
              </a:xfrm>
              <a:prstGeom prst="rect">
                <a:avLst/>
              </a:prstGeom>
              <a:noFill/>
              <a:ln w="9525">
                <a:noFill/>
                <a:miter lim="800000"/>
                <a:headEnd/>
                <a:tailEnd/>
              </a:ln>
            </p:spPr>
            <p:txBody>
              <a:bodyPr/>
              <a:lstStyle/>
              <a:p>
                <a:r>
                  <a:rPr lang="en-US" altLang="zh-CN" sz="2000">
                    <a:latin typeface="Times New Roman" pitchFamily="18" charset="0"/>
                  </a:rPr>
                  <a:t>w</a:t>
                </a:r>
                <a:r>
                  <a:rPr lang="zh-CN" altLang="en-US" sz="2000">
                    <a:latin typeface="Times New Roman" pitchFamily="18" charset="0"/>
                  </a:rPr>
                  <a:t>＝</a:t>
                </a:r>
                <a:r>
                  <a:rPr lang="en-US" altLang="zh-CN" sz="2000">
                    <a:solidFill>
                      <a:srgbClr val="FF00FF"/>
                    </a:solidFill>
                  </a:rPr>
                  <a:t>c</a:t>
                </a:r>
                <a:endParaRPr lang="en-US" altLang="zh-CN" sz="2000">
                  <a:latin typeface="Times New Roman" pitchFamily="18" charset="0"/>
                </a:endParaRPr>
              </a:p>
              <a:p>
                <a:pPr eaLnBrk="0" hangingPunct="0"/>
                <a:endParaRPr lang="en-US" altLang="zh-CN" sz="2000">
                  <a:latin typeface="Times New Roman" pitchFamily="18" charset="0"/>
                </a:endParaRPr>
              </a:p>
            </p:txBody>
          </p:sp>
        </p:grpSp>
        <p:sp>
          <p:nvSpPr>
            <p:cNvPr id="37959" name="Text Box 159"/>
            <p:cNvSpPr txBox="1">
              <a:spLocks noChangeArrowheads="1"/>
            </p:cNvSpPr>
            <p:nvPr/>
          </p:nvSpPr>
          <p:spPr bwMode="auto">
            <a:xfrm>
              <a:off x="7416" y="5937"/>
              <a:ext cx="939" cy="468"/>
            </a:xfrm>
            <a:prstGeom prst="rect">
              <a:avLst/>
            </a:prstGeom>
            <a:solidFill>
              <a:srgbClr val="FFFFFF"/>
            </a:solidFill>
            <a:ln w="9525">
              <a:solidFill>
                <a:srgbClr val="000000"/>
              </a:solidFill>
              <a:miter lim="800000"/>
              <a:headEnd/>
              <a:tailEnd/>
            </a:ln>
          </p:spPr>
          <p:txBody>
            <a:bodyPr/>
            <a:lstStyle/>
            <a:p>
              <a:r>
                <a:rPr lang="en-US" altLang="zh-CN" sz="2000" dirty="0" err="1">
                  <a:latin typeface="Times New Roman" pitchFamily="18" charset="0"/>
                </a:rPr>
                <a:t>erorr</a:t>
              </a:r>
              <a:endParaRPr lang="en-US" altLang="zh-CN" sz="2000" dirty="0">
                <a:latin typeface="Times New Roman" pitchFamily="18" charset="0"/>
              </a:endParaRPr>
            </a:p>
            <a:p>
              <a:pPr eaLnBrk="0" hangingPunct="0"/>
              <a:endParaRPr lang="en-US" altLang="zh-CN" sz="2000" dirty="0">
                <a:latin typeface="Times New Roman" pitchFamily="18" charset="0"/>
              </a:endParaRPr>
            </a:p>
          </p:txBody>
        </p:sp>
        <p:sp>
          <p:nvSpPr>
            <p:cNvPr id="37960" name="Line 158"/>
            <p:cNvSpPr>
              <a:spLocks noChangeShapeType="1"/>
            </p:cNvSpPr>
            <p:nvPr/>
          </p:nvSpPr>
          <p:spPr bwMode="auto">
            <a:xfrm>
              <a:off x="8535" y="2103"/>
              <a:ext cx="0" cy="283"/>
            </a:xfrm>
            <a:prstGeom prst="line">
              <a:avLst/>
            </a:prstGeom>
            <a:noFill/>
            <a:ln w="9525">
              <a:solidFill>
                <a:srgbClr val="FF0000"/>
              </a:solidFill>
              <a:round/>
              <a:headEnd/>
              <a:tailEnd type="triangle" w="med" len="med"/>
            </a:ln>
          </p:spPr>
          <p:txBody>
            <a:bodyPr/>
            <a:lstStyle/>
            <a:p>
              <a:endParaRPr lang="zh-CN" altLang="en-US"/>
            </a:p>
          </p:txBody>
        </p:sp>
        <p:sp>
          <p:nvSpPr>
            <p:cNvPr id="37961" name="Line 157"/>
            <p:cNvSpPr>
              <a:spLocks noChangeShapeType="1"/>
            </p:cNvSpPr>
            <p:nvPr/>
          </p:nvSpPr>
          <p:spPr bwMode="auto">
            <a:xfrm>
              <a:off x="7140" y="4967"/>
              <a:ext cx="0" cy="283"/>
            </a:xfrm>
            <a:prstGeom prst="line">
              <a:avLst/>
            </a:prstGeom>
            <a:noFill/>
            <a:ln w="9525">
              <a:solidFill>
                <a:srgbClr val="FF00FF"/>
              </a:solidFill>
              <a:round/>
              <a:headEnd/>
              <a:tailEnd type="triangle" w="med" len="med"/>
            </a:ln>
          </p:spPr>
          <p:txBody>
            <a:bodyPr/>
            <a:lstStyle/>
            <a:p>
              <a:endParaRPr lang="zh-CN" altLang="en-US"/>
            </a:p>
          </p:txBody>
        </p:sp>
        <p:grpSp>
          <p:nvGrpSpPr>
            <p:cNvPr id="6" name="Group 154"/>
            <p:cNvGrpSpPr>
              <a:grpSpLocks/>
            </p:cNvGrpSpPr>
            <p:nvPr/>
          </p:nvGrpSpPr>
          <p:grpSpPr bwMode="auto">
            <a:xfrm>
              <a:off x="7815" y="2601"/>
              <a:ext cx="180" cy="468"/>
              <a:chOff x="3105" y="2361"/>
              <a:chExt cx="180" cy="468"/>
            </a:xfrm>
          </p:grpSpPr>
          <p:sp>
            <p:nvSpPr>
              <p:cNvPr id="37992" name="Line 156"/>
              <p:cNvSpPr>
                <a:spLocks noChangeShapeType="1"/>
              </p:cNvSpPr>
              <p:nvPr/>
            </p:nvSpPr>
            <p:spPr bwMode="auto">
              <a:xfrm>
                <a:off x="3105" y="2361"/>
                <a:ext cx="180" cy="0"/>
              </a:xfrm>
              <a:prstGeom prst="line">
                <a:avLst/>
              </a:prstGeom>
              <a:noFill/>
              <a:ln w="9525">
                <a:solidFill>
                  <a:srgbClr val="FF00FF"/>
                </a:solidFill>
                <a:round/>
                <a:headEnd/>
                <a:tailEnd/>
              </a:ln>
            </p:spPr>
            <p:txBody>
              <a:bodyPr/>
              <a:lstStyle/>
              <a:p>
                <a:endParaRPr lang="zh-CN" altLang="en-US"/>
              </a:p>
            </p:txBody>
          </p:sp>
          <p:sp>
            <p:nvSpPr>
              <p:cNvPr id="37993" name="Line 155"/>
              <p:cNvSpPr>
                <a:spLocks noChangeShapeType="1"/>
              </p:cNvSpPr>
              <p:nvPr/>
            </p:nvSpPr>
            <p:spPr bwMode="auto">
              <a:xfrm>
                <a:off x="3105" y="2361"/>
                <a:ext cx="0" cy="468"/>
              </a:xfrm>
              <a:prstGeom prst="line">
                <a:avLst/>
              </a:prstGeom>
              <a:noFill/>
              <a:ln w="9525">
                <a:solidFill>
                  <a:srgbClr val="FF00FF"/>
                </a:solidFill>
                <a:round/>
                <a:headEnd/>
                <a:tailEnd type="triangle" w="med" len="med"/>
              </a:ln>
            </p:spPr>
            <p:txBody>
              <a:bodyPr/>
              <a:lstStyle/>
              <a:p>
                <a:endParaRPr lang="zh-CN" altLang="en-US"/>
              </a:p>
            </p:txBody>
          </p:sp>
        </p:grpSp>
        <p:grpSp>
          <p:nvGrpSpPr>
            <p:cNvPr id="7" name="Group 151"/>
            <p:cNvGrpSpPr>
              <a:grpSpLocks/>
            </p:cNvGrpSpPr>
            <p:nvPr/>
          </p:nvGrpSpPr>
          <p:grpSpPr bwMode="auto">
            <a:xfrm>
              <a:off x="9090" y="2601"/>
              <a:ext cx="195" cy="468"/>
              <a:chOff x="4395" y="2361"/>
              <a:chExt cx="195" cy="468"/>
            </a:xfrm>
          </p:grpSpPr>
          <p:sp>
            <p:nvSpPr>
              <p:cNvPr id="37990" name="Line 153"/>
              <p:cNvSpPr>
                <a:spLocks noChangeShapeType="1"/>
              </p:cNvSpPr>
              <p:nvPr/>
            </p:nvSpPr>
            <p:spPr bwMode="auto">
              <a:xfrm>
                <a:off x="4395" y="2361"/>
                <a:ext cx="180" cy="0"/>
              </a:xfrm>
              <a:prstGeom prst="line">
                <a:avLst/>
              </a:prstGeom>
              <a:noFill/>
              <a:ln w="9525">
                <a:solidFill>
                  <a:srgbClr val="FF0000"/>
                </a:solidFill>
                <a:round/>
                <a:headEnd/>
                <a:tailEnd/>
              </a:ln>
            </p:spPr>
            <p:txBody>
              <a:bodyPr/>
              <a:lstStyle/>
              <a:p>
                <a:endParaRPr lang="zh-CN" altLang="en-US"/>
              </a:p>
            </p:txBody>
          </p:sp>
          <p:sp>
            <p:nvSpPr>
              <p:cNvPr id="37991" name="Line 152"/>
              <p:cNvSpPr>
                <a:spLocks noChangeShapeType="1"/>
              </p:cNvSpPr>
              <p:nvPr/>
            </p:nvSpPr>
            <p:spPr bwMode="auto">
              <a:xfrm>
                <a:off x="4590" y="2361"/>
                <a:ext cx="0" cy="468"/>
              </a:xfrm>
              <a:prstGeom prst="line">
                <a:avLst/>
              </a:prstGeom>
              <a:noFill/>
              <a:ln w="9525">
                <a:solidFill>
                  <a:srgbClr val="FF0000"/>
                </a:solidFill>
                <a:round/>
                <a:headEnd/>
                <a:tailEnd type="triangle" w="med" len="med"/>
              </a:ln>
            </p:spPr>
            <p:txBody>
              <a:bodyPr/>
              <a:lstStyle/>
              <a:p>
                <a:endParaRPr lang="zh-CN" altLang="en-US"/>
              </a:p>
            </p:txBody>
          </p:sp>
        </p:grpSp>
        <p:grpSp>
          <p:nvGrpSpPr>
            <p:cNvPr id="8" name="Group 148"/>
            <p:cNvGrpSpPr>
              <a:grpSpLocks/>
            </p:cNvGrpSpPr>
            <p:nvPr/>
          </p:nvGrpSpPr>
          <p:grpSpPr bwMode="auto">
            <a:xfrm>
              <a:off x="7140" y="3300"/>
              <a:ext cx="180" cy="468"/>
              <a:chOff x="3105" y="2361"/>
              <a:chExt cx="180" cy="468"/>
            </a:xfrm>
          </p:grpSpPr>
          <p:sp>
            <p:nvSpPr>
              <p:cNvPr id="37988" name="Line 150"/>
              <p:cNvSpPr>
                <a:spLocks noChangeShapeType="1"/>
              </p:cNvSpPr>
              <p:nvPr/>
            </p:nvSpPr>
            <p:spPr bwMode="auto">
              <a:xfrm>
                <a:off x="3105" y="2361"/>
                <a:ext cx="180" cy="0"/>
              </a:xfrm>
              <a:prstGeom prst="line">
                <a:avLst/>
              </a:prstGeom>
              <a:noFill/>
              <a:ln w="9525">
                <a:solidFill>
                  <a:srgbClr val="FF00FF"/>
                </a:solidFill>
                <a:round/>
                <a:headEnd/>
                <a:tailEnd/>
              </a:ln>
            </p:spPr>
            <p:txBody>
              <a:bodyPr/>
              <a:lstStyle/>
              <a:p>
                <a:endParaRPr lang="zh-CN" altLang="en-US"/>
              </a:p>
            </p:txBody>
          </p:sp>
          <p:sp>
            <p:nvSpPr>
              <p:cNvPr id="37989" name="Line 149"/>
              <p:cNvSpPr>
                <a:spLocks noChangeShapeType="1"/>
              </p:cNvSpPr>
              <p:nvPr/>
            </p:nvSpPr>
            <p:spPr bwMode="auto">
              <a:xfrm>
                <a:off x="3105" y="2361"/>
                <a:ext cx="0" cy="468"/>
              </a:xfrm>
              <a:prstGeom prst="line">
                <a:avLst/>
              </a:prstGeom>
              <a:noFill/>
              <a:ln w="9525">
                <a:solidFill>
                  <a:srgbClr val="FF00FF"/>
                </a:solidFill>
                <a:round/>
                <a:headEnd/>
                <a:tailEnd type="triangle" w="med" len="med"/>
              </a:ln>
            </p:spPr>
            <p:txBody>
              <a:bodyPr/>
              <a:lstStyle/>
              <a:p>
                <a:endParaRPr lang="zh-CN" altLang="en-US"/>
              </a:p>
            </p:txBody>
          </p:sp>
        </p:grpSp>
        <p:grpSp>
          <p:nvGrpSpPr>
            <p:cNvPr id="9" name="Group 145"/>
            <p:cNvGrpSpPr>
              <a:grpSpLocks/>
            </p:cNvGrpSpPr>
            <p:nvPr/>
          </p:nvGrpSpPr>
          <p:grpSpPr bwMode="auto">
            <a:xfrm>
              <a:off x="8355" y="3300"/>
              <a:ext cx="195" cy="468"/>
              <a:chOff x="4395" y="2361"/>
              <a:chExt cx="195" cy="468"/>
            </a:xfrm>
          </p:grpSpPr>
          <p:sp>
            <p:nvSpPr>
              <p:cNvPr id="37986" name="Line 147"/>
              <p:cNvSpPr>
                <a:spLocks noChangeShapeType="1"/>
              </p:cNvSpPr>
              <p:nvPr/>
            </p:nvSpPr>
            <p:spPr bwMode="auto">
              <a:xfrm>
                <a:off x="4395" y="2361"/>
                <a:ext cx="180" cy="0"/>
              </a:xfrm>
              <a:prstGeom prst="line">
                <a:avLst/>
              </a:prstGeom>
              <a:noFill/>
              <a:ln w="9525">
                <a:solidFill>
                  <a:srgbClr val="000000"/>
                </a:solidFill>
                <a:round/>
                <a:headEnd/>
                <a:tailEnd/>
              </a:ln>
            </p:spPr>
            <p:txBody>
              <a:bodyPr/>
              <a:lstStyle/>
              <a:p>
                <a:endParaRPr lang="zh-CN" altLang="en-US"/>
              </a:p>
            </p:txBody>
          </p:sp>
          <p:sp>
            <p:nvSpPr>
              <p:cNvPr id="37987" name="Line 146"/>
              <p:cNvSpPr>
                <a:spLocks noChangeShapeType="1"/>
              </p:cNvSpPr>
              <p:nvPr/>
            </p:nvSpPr>
            <p:spPr bwMode="auto">
              <a:xfrm>
                <a:off x="4590" y="2361"/>
                <a:ext cx="0" cy="468"/>
              </a:xfrm>
              <a:prstGeom prst="line">
                <a:avLst/>
              </a:prstGeom>
              <a:noFill/>
              <a:ln w="9525">
                <a:solidFill>
                  <a:srgbClr val="000000"/>
                </a:solidFill>
                <a:round/>
                <a:headEnd/>
                <a:tailEnd type="triangle" w="med" len="med"/>
              </a:ln>
            </p:spPr>
            <p:txBody>
              <a:bodyPr/>
              <a:lstStyle/>
              <a:p>
                <a:endParaRPr lang="zh-CN" altLang="en-US"/>
              </a:p>
            </p:txBody>
          </p:sp>
        </p:grpSp>
        <p:sp>
          <p:nvSpPr>
            <p:cNvPr id="37966" name="Line 144"/>
            <p:cNvSpPr>
              <a:spLocks noChangeShapeType="1"/>
            </p:cNvSpPr>
            <p:nvPr/>
          </p:nvSpPr>
          <p:spPr bwMode="auto">
            <a:xfrm>
              <a:off x="7140" y="4206"/>
              <a:ext cx="0" cy="283"/>
            </a:xfrm>
            <a:prstGeom prst="line">
              <a:avLst/>
            </a:prstGeom>
            <a:noFill/>
            <a:ln w="9525">
              <a:solidFill>
                <a:srgbClr val="FF00FF"/>
              </a:solidFill>
              <a:round/>
              <a:headEnd/>
              <a:tailEnd type="triangle" w="med" len="med"/>
            </a:ln>
          </p:spPr>
          <p:txBody>
            <a:bodyPr/>
            <a:lstStyle/>
            <a:p>
              <a:endParaRPr lang="zh-CN" altLang="en-US"/>
            </a:p>
          </p:txBody>
        </p:sp>
        <p:grpSp>
          <p:nvGrpSpPr>
            <p:cNvPr id="10" name="Group 141"/>
            <p:cNvGrpSpPr>
              <a:grpSpLocks/>
            </p:cNvGrpSpPr>
            <p:nvPr/>
          </p:nvGrpSpPr>
          <p:grpSpPr bwMode="auto">
            <a:xfrm>
              <a:off x="6435" y="5490"/>
              <a:ext cx="180" cy="468"/>
              <a:chOff x="3105" y="2361"/>
              <a:chExt cx="180" cy="468"/>
            </a:xfrm>
          </p:grpSpPr>
          <p:sp>
            <p:nvSpPr>
              <p:cNvPr id="37984" name="Line 143"/>
              <p:cNvSpPr>
                <a:spLocks noChangeShapeType="1"/>
              </p:cNvSpPr>
              <p:nvPr/>
            </p:nvSpPr>
            <p:spPr bwMode="auto">
              <a:xfrm>
                <a:off x="3105" y="2361"/>
                <a:ext cx="180" cy="0"/>
              </a:xfrm>
              <a:prstGeom prst="line">
                <a:avLst/>
              </a:prstGeom>
              <a:noFill/>
              <a:ln w="9525">
                <a:solidFill>
                  <a:srgbClr val="FF00FF"/>
                </a:solidFill>
                <a:round/>
                <a:headEnd/>
                <a:tailEnd/>
              </a:ln>
            </p:spPr>
            <p:txBody>
              <a:bodyPr/>
              <a:lstStyle/>
              <a:p>
                <a:endParaRPr lang="zh-CN" altLang="en-US"/>
              </a:p>
            </p:txBody>
          </p:sp>
          <p:sp>
            <p:nvSpPr>
              <p:cNvPr id="37985" name="Line 142"/>
              <p:cNvSpPr>
                <a:spLocks noChangeShapeType="1"/>
              </p:cNvSpPr>
              <p:nvPr/>
            </p:nvSpPr>
            <p:spPr bwMode="auto">
              <a:xfrm>
                <a:off x="3105" y="2361"/>
                <a:ext cx="0" cy="468"/>
              </a:xfrm>
              <a:prstGeom prst="line">
                <a:avLst/>
              </a:prstGeom>
              <a:noFill/>
              <a:ln w="9525">
                <a:solidFill>
                  <a:srgbClr val="FF00FF"/>
                </a:solidFill>
                <a:round/>
                <a:headEnd/>
                <a:tailEnd type="triangle" w="med" len="med"/>
              </a:ln>
            </p:spPr>
            <p:txBody>
              <a:bodyPr/>
              <a:lstStyle/>
              <a:p>
                <a:endParaRPr lang="zh-CN" altLang="en-US"/>
              </a:p>
            </p:txBody>
          </p:sp>
        </p:grpSp>
        <p:grpSp>
          <p:nvGrpSpPr>
            <p:cNvPr id="11" name="Group 138"/>
            <p:cNvGrpSpPr>
              <a:grpSpLocks/>
            </p:cNvGrpSpPr>
            <p:nvPr/>
          </p:nvGrpSpPr>
          <p:grpSpPr bwMode="auto">
            <a:xfrm>
              <a:off x="7710" y="5490"/>
              <a:ext cx="195" cy="468"/>
              <a:chOff x="4395" y="2361"/>
              <a:chExt cx="195" cy="468"/>
            </a:xfrm>
          </p:grpSpPr>
          <p:sp>
            <p:nvSpPr>
              <p:cNvPr id="37982" name="Line 140"/>
              <p:cNvSpPr>
                <a:spLocks noChangeShapeType="1"/>
              </p:cNvSpPr>
              <p:nvPr/>
            </p:nvSpPr>
            <p:spPr bwMode="auto">
              <a:xfrm>
                <a:off x="4395" y="2361"/>
                <a:ext cx="180" cy="0"/>
              </a:xfrm>
              <a:prstGeom prst="line">
                <a:avLst/>
              </a:prstGeom>
              <a:noFill/>
              <a:ln w="9525">
                <a:solidFill>
                  <a:srgbClr val="000000"/>
                </a:solidFill>
                <a:round/>
                <a:headEnd/>
                <a:tailEnd/>
              </a:ln>
            </p:spPr>
            <p:txBody>
              <a:bodyPr/>
              <a:lstStyle/>
              <a:p>
                <a:endParaRPr lang="zh-CN" altLang="en-US"/>
              </a:p>
            </p:txBody>
          </p:sp>
          <p:sp>
            <p:nvSpPr>
              <p:cNvPr id="37983" name="Line 139"/>
              <p:cNvSpPr>
                <a:spLocks noChangeShapeType="1"/>
              </p:cNvSpPr>
              <p:nvPr/>
            </p:nvSpPr>
            <p:spPr bwMode="auto">
              <a:xfrm>
                <a:off x="4590" y="2361"/>
                <a:ext cx="0" cy="468"/>
              </a:xfrm>
              <a:prstGeom prst="line">
                <a:avLst/>
              </a:prstGeom>
              <a:noFill/>
              <a:ln w="9525">
                <a:solidFill>
                  <a:srgbClr val="000000"/>
                </a:solidFill>
                <a:round/>
                <a:headEnd/>
                <a:tailEnd type="triangle" w="med" len="med"/>
              </a:ln>
            </p:spPr>
            <p:txBody>
              <a:bodyPr/>
              <a:lstStyle/>
              <a:p>
                <a:endParaRPr lang="zh-CN" altLang="en-US"/>
              </a:p>
            </p:txBody>
          </p:sp>
        </p:grpSp>
        <p:sp>
          <p:nvSpPr>
            <p:cNvPr id="37969" name="Line 137"/>
            <p:cNvSpPr>
              <a:spLocks noChangeShapeType="1"/>
            </p:cNvSpPr>
            <p:nvPr/>
          </p:nvSpPr>
          <p:spPr bwMode="auto">
            <a:xfrm>
              <a:off x="6658" y="6425"/>
              <a:ext cx="0" cy="283"/>
            </a:xfrm>
            <a:prstGeom prst="line">
              <a:avLst/>
            </a:prstGeom>
            <a:noFill/>
            <a:ln w="9525">
              <a:solidFill>
                <a:srgbClr val="FF00FF"/>
              </a:solidFill>
              <a:round/>
              <a:headEnd/>
              <a:tailEnd type="triangle" w="med" len="med"/>
            </a:ln>
          </p:spPr>
          <p:txBody>
            <a:bodyPr/>
            <a:lstStyle/>
            <a:p>
              <a:endParaRPr lang="zh-CN" altLang="en-US"/>
            </a:p>
          </p:txBody>
        </p:sp>
        <p:sp>
          <p:nvSpPr>
            <p:cNvPr id="37970" name="Line 136"/>
            <p:cNvSpPr>
              <a:spLocks noChangeShapeType="1"/>
            </p:cNvSpPr>
            <p:nvPr/>
          </p:nvSpPr>
          <p:spPr bwMode="auto">
            <a:xfrm>
              <a:off x="6630" y="7155"/>
              <a:ext cx="0" cy="283"/>
            </a:xfrm>
            <a:prstGeom prst="line">
              <a:avLst/>
            </a:prstGeom>
            <a:noFill/>
            <a:ln w="9525">
              <a:solidFill>
                <a:srgbClr val="FF00FF"/>
              </a:solidFill>
              <a:round/>
              <a:headEnd/>
              <a:tailEnd/>
            </a:ln>
          </p:spPr>
          <p:txBody>
            <a:bodyPr/>
            <a:lstStyle/>
            <a:p>
              <a:endParaRPr lang="zh-CN" altLang="en-US"/>
            </a:p>
          </p:txBody>
        </p:sp>
        <p:sp>
          <p:nvSpPr>
            <p:cNvPr id="37971" name="Line 135"/>
            <p:cNvSpPr>
              <a:spLocks noChangeShapeType="1"/>
            </p:cNvSpPr>
            <p:nvPr/>
          </p:nvSpPr>
          <p:spPr bwMode="auto">
            <a:xfrm>
              <a:off x="9300" y="3567"/>
              <a:ext cx="0" cy="3855"/>
            </a:xfrm>
            <a:prstGeom prst="line">
              <a:avLst/>
            </a:prstGeom>
            <a:noFill/>
            <a:ln w="9525">
              <a:solidFill>
                <a:srgbClr val="FF0000"/>
              </a:solidFill>
              <a:round/>
              <a:headEnd/>
              <a:tailEnd/>
            </a:ln>
          </p:spPr>
          <p:txBody>
            <a:bodyPr/>
            <a:lstStyle/>
            <a:p>
              <a:endParaRPr lang="zh-CN" altLang="en-US"/>
            </a:p>
          </p:txBody>
        </p:sp>
        <p:sp>
          <p:nvSpPr>
            <p:cNvPr id="37972" name="Line 134"/>
            <p:cNvSpPr>
              <a:spLocks noChangeShapeType="1"/>
            </p:cNvSpPr>
            <p:nvPr/>
          </p:nvSpPr>
          <p:spPr bwMode="auto">
            <a:xfrm>
              <a:off x="6645" y="7437"/>
              <a:ext cx="2659" cy="0"/>
            </a:xfrm>
            <a:prstGeom prst="line">
              <a:avLst/>
            </a:prstGeom>
            <a:noFill/>
            <a:ln w="9525">
              <a:solidFill>
                <a:srgbClr val="000000"/>
              </a:solidFill>
              <a:round/>
              <a:headEnd/>
              <a:tailEnd/>
            </a:ln>
          </p:spPr>
          <p:txBody>
            <a:bodyPr/>
            <a:lstStyle/>
            <a:p>
              <a:endParaRPr lang="zh-CN" altLang="en-US"/>
            </a:p>
          </p:txBody>
        </p:sp>
        <p:sp>
          <p:nvSpPr>
            <p:cNvPr id="37973" name="Line 133"/>
            <p:cNvSpPr>
              <a:spLocks noChangeShapeType="1"/>
            </p:cNvSpPr>
            <p:nvPr/>
          </p:nvSpPr>
          <p:spPr bwMode="auto">
            <a:xfrm>
              <a:off x="8550" y="7457"/>
              <a:ext cx="0" cy="283"/>
            </a:xfrm>
            <a:prstGeom prst="line">
              <a:avLst/>
            </a:prstGeom>
            <a:noFill/>
            <a:ln w="9525">
              <a:solidFill>
                <a:srgbClr val="000000"/>
              </a:solidFill>
              <a:round/>
              <a:headEnd/>
              <a:tailEnd type="triangle" w="med" len="med"/>
            </a:ln>
          </p:spPr>
          <p:txBody>
            <a:bodyPr/>
            <a:lstStyle/>
            <a:p>
              <a:endParaRPr lang="zh-CN" altLang="en-US"/>
            </a:p>
          </p:txBody>
        </p:sp>
        <p:sp>
          <p:nvSpPr>
            <p:cNvPr id="37974" name="Line 132"/>
            <p:cNvSpPr>
              <a:spLocks noChangeShapeType="1"/>
            </p:cNvSpPr>
            <p:nvPr/>
          </p:nvSpPr>
          <p:spPr bwMode="auto">
            <a:xfrm>
              <a:off x="8550" y="4221"/>
              <a:ext cx="0" cy="3226"/>
            </a:xfrm>
            <a:prstGeom prst="line">
              <a:avLst/>
            </a:prstGeom>
            <a:noFill/>
            <a:ln w="9525">
              <a:solidFill>
                <a:srgbClr val="000000"/>
              </a:solidFill>
              <a:round/>
              <a:headEnd/>
              <a:tailEnd/>
            </a:ln>
          </p:spPr>
          <p:txBody>
            <a:bodyPr/>
            <a:lstStyle/>
            <a:p>
              <a:endParaRPr lang="zh-CN" altLang="en-US"/>
            </a:p>
          </p:txBody>
        </p:sp>
        <p:sp>
          <p:nvSpPr>
            <p:cNvPr id="37975" name="Line 131"/>
            <p:cNvSpPr>
              <a:spLocks noChangeShapeType="1"/>
            </p:cNvSpPr>
            <p:nvPr/>
          </p:nvSpPr>
          <p:spPr bwMode="auto">
            <a:xfrm>
              <a:off x="7815" y="6405"/>
              <a:ext cx="0" cy="1026"/>
            </a:xfrm>
            <a:prstGeom prst="line">
              <a:avLst/>
            </a:prstGeom>
            <a:noFill/>
            <a:ln w="9525">
              <a:solidFill>
                <a:srgbClr val="000000"/>
              </a:solidFill>
              <a:round/>
              <a:headEnd/>
              <a:tailEnd/>
            </a:ln>
          </p:spPr>
          <p:txBody>
            <a:bodyPr/>
            <a:lstStyle/>
            <a:p>
              <a:endParaRPr lang="zh-CN" altLang="en-US"/>
            </a:p>
          </p:txBody>
        </p:sp>
        <p:sp>
          <p:nvSpPr>
            <p:cNvPr id="37976" name="Text Box 130"/>
            <p:cNvSpPr txBox="1">
              <a:spLocks noChangeArrowheads="1"/>
            </p:cNvSpPr>
            <p:nvPr/>
          </p:nvSpPr>
          <p:spPr bwMode="auto">
            <a:xfrm>
              <a:off x="9210" y="2493"/>
              <a:ext cx="480" cy="468"/>
            </a:xfrm>
            <a:prstGeom prst="rect">
              <a:avLst/>
            </a:prstGeom>
            <a:noFill/>
            <a:ln w="9525">
              <a:noFill/>
              <a:miter lim="800000"/>
              <a:headEnd/>
              <a:tailEnd/>
            </a:ln>
          </p:spPr>
          <p:txBody>
            <a:bodyPr/>
            <a:lstStyle/>
            <a:p>
              <a:r>
                <a:rPr lang="en-US" altLang="zh-CN" sz="2000">
                  <a:latin typeface="Times New Roman" pitchFamily="18" charset="0"/>
                </a:rPr>
                <a:t>Y</a:t>
              </a:r>
            </a:p>
            <a:p>
              <a:pPr eaLnBrk="0" hangingPunct="0"/>
              <a:endParaRPr lang="en-US" altLang="zh-CN" sz="2000">
                <a:latin typeface="Times New Roman" pitchFamily="18" charset="0"/>
              </a:endParaRPr>
            </a:p>
          </p:txBody>
        </p:sp>
        <p:sp>
          <p:nvSpPr>
            <p:cNvPr id="37977" name="Text Box 129"/>
            <p:cNvSpPr txBox="1">
              <a:spLocks noChangeArrowheads="1"/>
            </p:cNvSpPr>
            <p:nvPr/>
          </p:nvSpPr>
          <p:spPr bwMode="auto">
            <a:xfrm>
              <a:off x="6825" y="3231"/>
              <a:ext cx="480" cy="468"/>
            </a:xfrm>
            <a:prstGeom prst="rect">
              <a:avLst/>
            </a:prstGeom>
            <a:noFill/>
            <a:ln w="9525">
              <a:noFill/>
              <a:miter lim="800000"/>
              <a:headEnd/>
              <a:tailEnd/>
            </a:ln>
          </p:spPr>
          <p:txBody>
            <a:bodyPr/>
            <a:lstStyle/>
            <a:p>
              <a:r>
                <a:rPr lang="en-US" altLang="zh-CN" sz="2000">
                  <a:latin typeface="Times New Roman" pitchFamily="18" charset="0"/>
                </a:rPr>
                <a:t>Y</a:t>
              </a:r>
            </a:p>
            <a:p>
              <a:pPr eaLnBrk="0" hangingPunct="0"/>
              <a:endParaRPr lang="en-US" altLang="zh-CN" sz="2000">
                <a:latin typeface="Times New Roman" pitchFamily="18" charset="0"/>
              </a:endParaRPr>
            </a:p>
          </p:txBody>
        </p:sp>
        <p:sp>
          <p:nvSpPr>
            <p:cNvPr id="37978" name="Text Box 128"/>
            <p:cNvSpPr txBox="1">
              <a:spLocks noChangeArrowheads="1"/>
            </p:cNvSpPr>
            <p:nvPr/>
          </p:nvSpPr>
          <p:spPr bwMode="auto">
            <a:xfrm>
              <a:off x="6090" y="5406"/>
              <a:ext cx="480" cy="468"/>
            </a:xfrm>
            <a:prstGeom prst="rect">
              <a:avLst/>
            </a:prstGeom>
            <a:noFill/>
            <a:ln w="9525">
              <a:noFill/>
              <a:miter lim="800000"/>
              <a:headEnd/>
              <a:tailEnd/>
            </a:ln>
          </p:spPr>
          <p:txBody>
            <a:bodyPr/>
            <a:lstStyle/>
            <a:p>
              <a:r>
                <a:rPr lang="en-US" altLang="zh-CN" sz="2000">
                  <a:latin typeface="Times New Roman" pitchFamily="18" charset="0"/>
                </a:rPr>
                <a:t>Y</a:t>
              </a:r>
            </a:p>
            <a:p>
              <a:pPr eaLnBrk="0" hangingPunct="0"/>
              <a:endParaRPr lang="en-US" altLang="zh-CN" sz="2000">
                <a:latin typeface="Times New Roman" pitchFamily="18" charset="0"/>
              </a:endParaRPr>
            </a:p>
          </p:txBody>
        </p:sp>
        <p:sp>
          <p:nvSpPr>
            <p:cNvPr id="37979" name="Text Box 127"/>
            <p:cNvSpPr txBox="1">
              <a:spLocks noChangeArrowheads="1"/>
            </p:cNvSpPr>
            <p:nvPr/>
          </p:nvSpPr>
          <p:spPr bwMode="auto">
            <a:xfrm>
              <a:off x="7455" y="2517"/>
              <a:ext cx="480" cy="468"/>
            </a:xfrm>
            <a:prstGeom prst="rect">
              <a:avLst/>
            </a:prstGeom>
            <a:noFill/>
            <a:ln w="9525">
              <a:noFill/>
              <a:miter lim="800000"/>
              <a:headEnd/>
              <a:tailEnd/>
            </a:ln>
          </p:spPr>
          <p:txBody>
            <a:bodyPr/>
            <a:lstStyle/>
            <a:p>
              <a:r>
                <a:rPr lang="en-US" altLang="zh-CN" sz="2000">
                  <a:latin typeface="Times New Roman" pitchFamily="18" charset="0"/>
                </a:rPr>
                <a:t>N</a:t>
              </a:r>
            </a:p>
            <a:p>
              <a:pPr eaLnBrk="0" hangingPunct="0"/>
              <a:endParaRPr lang="en-US" altLang="zh-CN" sz="2000">
                <a:latin typeface="Times New Roman" pitchFamily="18" charset="0"/>
              </a:endParaRPr>
            </a:p>
          </p:txBody>
        </p:sp>
        <p:sp>
          <p:nvSpPr>
            <p:cNvPr id="37980" name="Text Box 126"/>
            <p:cNvSpPr txBox="1">
              <a:spLocks noChangeArrowheads="1"/>
            </p:cNvSpPr>
            <p:nvPr/>
          </p:nvSpPr>
          <p:spPr bwMode="auto">
            <a:xfrm>
              <a:off x="8205" y="3222"/>
              <a:ext cx="480" cy="468"/>
            </a:xfrm>
            <a:prstGeom prst="rect">
              <a:avLst/>
            </a:prstGeom>
            <a:noFill/>
            <a:ln w="9525">
              <a:noFill/>
              <a:miter lim="800000"/>
              <a:headEnd/>
              <a:tailEnd/>
            </a:ln>
          </p:spPr>
          <p:txBody>
            <a:bodyPr/>
            <a:lstStyle/>
            <a:p>
              <a:r>
                <a:rPr lang="en-US" altLang="zh-CN" sz="2000">
                  <a:latin typeface="Times New Roman" pitchFamily="18" charset="0"/>
                </a:rPr>
                <a:t>N</a:t>
              </a:r>
            </a:p>
            <a:p>
              <a:pPr eaLnBrk="0" hangingPunct="0"/>
              <a:endParaRPr lang="en-US" altLang="zh-CN" sz="2000">
                <a:latin typeface="Times New Roman" pitchFamily="18" charset="0"/>
              </a:endParaRPr>
            </a:p>
          </p:txBody>
        </p:sp>
        <p:sp>
          <p:nvSpPr>
            <p:cNvPr id="37981" name="Text Box 125"/>
            <p:cNvSpPr txBox="1">
              <a:spLocks noChangeArrowheads="1"/>
            </p:cNvSpPr>
            <p:nvPr/>
          </p:nvSpPr>
          <p:spPr bwMode="auto">
            <a:xfrm>
              <a:off x="7830" y="5436"/>
              <a:ext cx="480" cy="468"/>
            </a:xfrm>
            <a:prstGeom prst="rect">
              <a:avLst/>
            </a:prstGeom>
            <a:noFill/>
            <a:ln w="9525">
              <a:noFill/>
              <a:miter lim="800000"/>
              <a:headEnd/>
              <a:tailEnd/>
            </a:ln>
          </p:spPr>
          <p:txBody>
            <a:bodyPr/>
            <a:lstStyle/>
            <a:p>
              <a:r>
                <a:rPr lang="en-US" altLang="zh-CN" sz="2000">
                  <a:latin typeface="Times New Roman" pitchFamily="18" charset="0"/>
                </a:rPr>
                <a:t>N</a:t>
              </a:r>
            </a:p>
            <a:p>
              <a:pPr eaLnBrk="0" hangingPunct="0"/>
              <a:endParaRPr lang="en-US" altLang="zh-CN" sz="2000">
                <a:latin typeface="Times New Roman" pitchFamily="18" charset="0"/>
              </a:endParaRPr>
            </a:p>
          </p:txBody>
        </p:sp>
      </p:grpSp>
      <p:sp>
        <p:nvSpPr>
          <p:cNvPr id="37892" name="Rectangle 237"/>
          <p:cNvSpPr>
            <a:spLocks noChangeArrowheads="1"/>
          </p:cNvSpPr>
          <p:nvPr/>
        </p:nvSpPr>
        <p:spPr bwMode="auto">
          <a:xfrm>
            <a:off x="1804988" y="-819150"/>
            <a:ext cx="2705100" cy="457200"/>
          </a:xfrm>
          <a:prstGeom prst="rect">
            <a:avLst/>
          </a:prstGeom>
          <a:noFill/>
          <a:ln w="9525">
            <a:noFill/>
            <a:miter lim="800000"/>
            <a:headEnd/>
            <a:tailEnd/>
          </a:ln>
        </p:spPr>
        <p:txBody>
          <a:bodyPr>
            <a:spAutoFit/>
          </a:bodyPr>
          <a:lstStyle/>
          <a:p>
            <a:endParaRPr lang="zh-CN" altLang="zh-CN"/>
          </a:p>
        </p:txBody>
      </p:sp>
      <p:sp>
        <p:nvSpPr>
          <p:cNvPr id="37893" name="Rectangle 257"/>
          <p:cNvSpPr>
            <a:spLocks noChangeArrowheads="1"/>
          </p:cNvSpPr>
          <p:nvPr/>
        </p:nvSpPr>
        <p:spPr bwMode="auto">
          <a:xfrm>
            <a:off x="1804988" y="-819150"/>
            <a:ext cx="2705100" cy="457200"/>
          </a:xfrm>
          <a:prstGeom prst="rect">
            <a:avLst/>
          </a:prstGeom>
          <a:noFill/>
          <a:ln w="9525">
            <a:noFill/>
            <a:miter lim="800000"/>
            <a:headEnd/>
            <a:tailEnd/>
          </a:ln>
        </p:spPr>
        <p:txBody>
          <a:bodyPr>
            <a:spAutoFit/>
          </a:bodyPr>
          <a:lstStyle/>
          <a:p>
            <a:endParaRPr lang="zh-CN" altLang="zh-CN"/>
          </a:p>
        </p:txBody>
      </p:sp>
      <p:sp>
        <p:nvSpPr>
          <p:cNvPr id="37894" name="Rectangle 277"/>
          <p:cNvSpPr>
            <a:spLocks noChangeArrowheads="1"/>
          </p:cNvSpPr>
          <p:nvPr/>
        </p:nvSpPr>
        <p:spPr bwMode="auto">
          <a:xfrm>
            <a:off x="1804988" y="-819150"/>
            <a:ext cx="2705100" cy="457200"/>
          </a:xfrm>
          <a:prstGeom prst="rect">
            <a:avLst/>
          </a:prstGeom>
          <a:noFill/>
          <a:ln w="9525">
            <a:noFill/>
            <a:miter lim="800000"/>
            <a:headEnd/>
            <a:tailEnd/>
          </a:ln>
        </p:spPr>
        <p:txBody>
          <a:bodyPr>
            <a:spAutoFit/>
          </a:bodyPr>
          <a:lstStyle/>
          <a:p>
            <a:endParaRPr lang="zh-CN" altLang="zh-CN"/>
          </a:p>
        </p:txBody>
      </p:sp>
      <p:grpSp>
        <p:nvGrpSpPr>
          <p:cNvPr id="12" name="Group 297"/>
          <p:cNvGrpSpPr>
            <a:grpSpLocks/>
          </p:cNvGrpSpPr>
          <p:nvPr/>
        </p:nvGrpSpPr>
        <p:grpSpPr bwMode="auto">
          <a:xfrm>
            <a:off x="1873250" y="-773113"/>
            <a:ext cx="5410200" cy="8404226"/>
            <a:chOff x="43" y="0"/>
            <a:chExt cx="3408" cy="5294"/>
          </a:xfrm>
        </p:grpSpPr>
        <p:sp>
          <p:nvSpPr>
            <p:cNvPr id="37942" name="Rectangle 222"/>
            <p:cNvSpPr>
              <a:spLocks noChangeArrowheads="1"/>
            </p:cNvSpPr>
            <p:nvPr/>
          </p:nvSpPr>
          <p:spPr bwMode="auto">
            <a:xfrm>
              <a:off x="43" y="0"/>
              <a:ext cx="1704" cy="2750"/>
            </a:xfrm>
            <a:prstGeom prst="rect">
              <a:avLst/>
            </a:prstGeom>
            <a:noFill/>
            <a:ln w="9525">
              <a:noFill/>
              <a:miter lim="800000"/>
              <a:headEnd/>
              <a:tailEnd/>
            </a:ln>
          </p:spPr>
          <p:txBody>
            <a:bodyPr>
              <a:spAutoFit/>
            </a:bodyPr>
            <a:lstStyle/>
            <a:p>
              <a:endParaRPr lang="zh-CN" altLang="en-US"/>
            </a:p>
          </p:txBody>
        </p:sp>
        <p:sp>
          <p:nvSpPr>
            <p:cNvPr id="37943" name="Rectangle 238"/>
            <p:cNvSpPr>
              <a:spLocks noChangeArrowheads="1"/>
            </p:cNvSpPr>
            <p:nvPr/>
          </p:nvSpPr>
          <p:spPr bwMode="auto">
            <a:xfrm>
              <a:off x="1747" y="0"/>
              <a:ext cx="1704" cy="2750"/>
            </a:xfrm>
            <a:prstGeom prst="rect">
              <a:avLst/>
            </a:prstGeom>
            <a:noFill/>
            <a:ln w="9525">
              <a:noFill/>
              <a:miter lim="800000"/>
              <a:headEnd/>
              <a:tailEnd/>
            </a:ln>
          </p:spPr>
          <p:txBody>
            <a:bodyPr>
              <a:spAutoFit/>
            </a:bodyPr>
            <a:lstStyle/>
            <a:p>
              <a:endParaRPr lang="zh-CN" altLang="en-US"/>
            </a:p>
          </p:txBody>
        </p:sp>
        <p:sp>
          <p:nvSpPr>
            <p:cNvPr id="37944" name="Rectangle 258"/>
            <p:cNvSpPr>
              <a:spLocks noChangeArrowheads="1"/>
            </p:cNvSpPr>
            <p:nvPr/>
          </p:nvSpPr>
          <p:spPr bwMode="auto">
            <a:xfrm>
              <a:off x="43" y="2750"/>
              <a:ext cx="1704" cy="2544"/>
            </a:xfrm>
            <a:prstGeom prst="rect">
              <a:avLst/>
            </a:prstGeom>
            <a:noFill/>
            <a:ln w="9525">
              <a:noFill/>
              <a:miter lim="800000"/>
              <a:headEnd/>
              <a:tailEnd/>
            </a:ln>
          </p:spPr>
          <p:txBody>
            <a:bodyPr>
              <a:spAutoFit/>
            </a:bodyPr>
            <a:lstStyle/>
            <a:p>
              <a:endParaRPr lang="zh-CN" altLang="en-US"/>
            </a:p>
          </p:txBody>
        </p:sp>
        <p:sp>
          <p:nvSpPr>
            <p:cNvPr id="37945" name="Rectangle 278"/>
            <p:cNvSpPr>
              <a:spLocks noChangeArrowheads="1"/>
            </p:cNvSpPr>
            <p:nvPr/>
          </p:nvSpPr>
          <p:spPr bwMode="auto">
            <a:xfrm>
              <a:off x="1747" y="2750"/>
              <a:ext cx="1704" cy="2544"/>
            </a:xfrm>
            <a:prstGeom prst="rect">
              <a:avLst/>
            </a:prstGeom>
            <a:noFill/>
            <a:ln w="9525">
              <a:noFill/>
              <a:miter lim="800000"/>
              <a:headEnd/>
              <a:tailEnd/>
            </a:ln>
          </p:spPr>
          <p:txBody>
            <a:bodyPr>
              <a:spAutoFit/>
            </a:bodyPr>
            <a:lstStyle/>
            <a:p>
              <a:endParaRPr lang="zh-CN" altLang="en-US"/>
            </a:p>
          </p:txBody>
        </p:sp>
      </p:grpSp>
      <p:sp>
        <p:nvSpPr>
          <p:cNvPr id="37896" name="Rectangle 296"/>
          <p:cNvSpPr>
            <a:spLocks noChangeArrowheads="1"/>
          </p:cNvSpPr>
          <p:nvPr/>
        </p:nvSpPr>
        <p:spPr bwMode="auto">
          <a:xfrm>
            <a:off x="1804988" y="-819150"/>
            <a:ext cx="2705100" cy="457200"/>
          </a:xfrm>
          <a:prstGeom prst="rect">
            <a:avLst/>
          </a:prstGeom>
          <a:noFill/>
          <a:ln w="9525">
            <a:noFill/>
            <a:miter lim="800000"/>
            <a:headEnd/>
            <a:tailEnd/>
          </a:ln>
        </p:spPr>
        <p:txBody>
          <a:bodyPr>
            <a:spAutoFit/>
          </a:bodyPr>
          <a:lstStyle/>
          <a:p>
            <a:endParaRPr lang="zh-CN" altLang="zh-CN"/>
          </a:p>
        </p:txBody>
      </p:sp>
      <p:grpSp>
        <p:nvGrpSpPr>
          <p:cNvPr id="13" name="Group 298"/>
          <p:cNvGrpSpPr>
            <a:grpSpLocks/>
          </p:cNvGrpSpPr>
          <p:nvPr/>
        </p:nvGrpSpPr>
        <p:grpSpPr bwMode="auto">
          <a:xfrm>
            <a:off x="457200" y="1066800"/>
            <a:ext cx="4191000" cy="4648200"/>
            <a:chOff x="1920" y="1716"/>
            <a:chExt cx="3210" cy="5613"/>
          </a:xfrm>
        </p:grpSpPr>
        <p:grpSp>
          <p:nvGrpSpPr>
            <p:cNvPr id="14" name="Group 299"/>
            <p:cNvGrpSpPr>
              <a:grpSpLocks/>
            </p:cNvGrpSpPr>
            <p:nvPr/>
          </p:nvGrpSpPr>
          <p:grpSpPr bwMode="auto">
            <a:xfrm>
              <a:off x="3345" y="6939"/>
              <a:ext cx="990" cy="390"/>
              <a:chOff x="2202" y="3390"/>
              <a:chExt cx="990" cy="390"/>
            </a:xfrm>
          </p:grpSpPr>
          <p:sp>
            <p:nvSpPr>
              <p:cNvPr id="37940" name="AutoShape 300"/>
              <p:cNvSpPr>
                <a:spLocks noChangeArrowheads="1"/>
              </p:cNvSpPr>
              <p:nvPr/>
            </p:nvSpPr>
            <p:spPr bwMode="auto">
              <a:xfrm>
                <a:off x="2340" y="3468"/>
                <a:ext cx="720" cy="312"/>
              </a:xfrm>
              <a:prstGeom prst="roundRect">
                <a:avLst>
                  <a:gd name="adj" fmla="val 16667"/>
                </a:avLst>
              </a:prstGeom>
              <a:noFill/>
              <a:ln w="15875">
                <a:solidFill>
                  <a:srgbClr val="000000"/>
                </a:solidFill>
                <a:round/>
                <a:headEnd/>
                <a:tailEnd/>
              </a:ln>
            </p:spPr>
            <p:txBody>
              <a:bodyPr/>
              <a:lstStyle/>
              <a:p>
                <a:endParaRPr lang="zh-CN" altLang="en-US"/>
              </a:p>
            </p:txBody>
          </p:sp>
          <p:sp>
            <p:nvSpPr>
              <p:cNvPr id="37941" name="Text Box 301"/>
              <p:cNvSpPr txBox="1">
                <a:spLocks noChangeArrowheads="1"/>
              </p:cNvSpPr>
              <p:nvPr/>
            </p:nvSpPr>
            <p:spPr bwMode="auto">
              <a:xfrm>
                <a:off x="2202" y="3390"/>
                <a:ext cx="990" cy="167"/>
              </a:xfrm>
              <a:prstGeom prst="rect">
                <a:avLst/>
              </a:prstGeom>
              <a:noFill/>
              <a:ln w="9525">
                <a:noFill/>
                <a:miter lim="800000"/>
                <a:headEnd/>
                <a:tailEnd/>
              </a:ln>
            </p:spPr>
            <p:txBody>
              <a:bodyPr/>
              <a:lstStyle/>
              <a:p>
                <a:pPr algn="ctr" eaLnBrk="0" hangingPunct="0"/>
                <a:r>
                  <a:rPr kumimoji="0" lang="en-US" altLang="zh-CN" sz="1600" dirty="0">
                    <a:latin typeface="Times New Roman" pitchFamily="18" charset="0"/>
                  </a:rPr>
                  <a:t>RETURN</a:t>
                </a:r>
              </a:p>
            </p:txBody>
          </p:sp>
        </p:grpSp>
        <p:grpSp>
          <p:nvGrpSpPr>
            <p:cNvPr id="15" name="Group 302"/>
            <p:cNvGrpSpPr>
              <a:grpSpLocks/>
            </p:cNvGrpSpPr>
            <p:nvPr/>
          </p:nvGrpSpPr>
          <p:grpSpPr bwMode="auto">
            <a:xfrm>
              <a:off x="3465" y="1716"/>
              <a:ext cx="765" cy="417"/>
              <a:chOff x="2790" y="2183"/>
              <a:chExt cx="765" cy="417"/>
            </a:xfrm>
          </p:grpSpPr>
          <p:sp>
            <p:nvSpPr>
              <p:cNvPr id="37938" name="Text Box 303"/>
              <p:cNvSpPr txBox="1">
                <a:spLocks noChangeArrowheads="1"/>
              </p:cNvSpPr>
              <p:nvPr/>
            </p:nvSpPr>
            <p:spPr bwMode="auto">
              <a:xfrm>
                <a:off x="2805" y="2183"/>
                <a:ext cx="750" cy="417"/>
              </a:xfrm>
              <a:prstGeom prst="rect">
                <a:avLst/>
              </a:prstGeom>
              <a:noFill/>
              <a:ln w="9525">
                <a:noFill/>
                <a:miter lim="800000"/>
                <a:headEnd/>
                <a:tailEnd/>
              </a:ln>
            </p:spPr>
            <p:txBody>
              <a:bodyPr/>
              <a:lstStyle/>
              <a:p>
                <a:pPr algn="ctr" eaLnBrk="0" hangingPunct="0"/>
                <a:r>
                  <a:rPr kumimoji="0" lang="en-US" altLang="zh-CN" sz="2000" b="1"/>
                  <a:t>PE</a:t>
                </a:r>
                <a:r>
                  <a:rPr kumimoji="0" lang="en-US" altLang="zh-CN" sz="2000" b="1">
                    <a:latin typeface="宋体" charset="-122"/>
                  </a:rPr>
                  <a:t>()</a:t>
                </a:r>
                <a:endParaRPr kumimoji="0" lang="en-US" altLang="zh-CN" sz="2000" b="1">
                  <a:latin typeface="Times New Roman" pitchFamily="18" charset="0"/>
                </a:endParaRPr>
              </a:p>
            </p:txBody>
          </p:sp>
          <p:sp>
            <p:nvSpPr>
              <p:cNvPr id="37939" name="AutoShape 304"/>
              <p:cNvSpPr>
                <a:spLocks noChangeArrowheads="1"/>
              </p:cNvSpPr>
              <p:nvPr/>
            </p:nvSpPr>
            <p:spPr bwMode="auto">
              <a:xfrm>
                <a:off x="2790" y="2271"/>
                <a:ext cx="720" cy="312"/>
              </a:xfrm>
              <a:prstGeom prst="roundRect">
                <a:avLst>
                  <a:gd name="adj" fmla="val 16667"/>
                </a:avLst>
              </a:prstGeom>
              <a:noFill/>
              <a:ln w="15875">
                <a:solidFill>
                  <a:srgbClr val="000000"/>
                </a:solidFill>
                <a:round/>
                <a:headEnd/>
                <a:tailEnd/>
              </a:ln>
            </p:spPr>
            <p:txBody>
              <a:bodyPr/>
              <a:lstStyle/>
              <a:p>
                <a:endParaRPr lang="zh-CN" altLang="en-US"/>
              </a:p>
            </p:txBody>
          </p:sp>
        </p:grpSp>
        <p:sp>
          <p:nvSpPr>
            <p:cNvPr id="37902" name="Text Box 305"/>
            <p:cNvSpPr txBox="1">
              <a:spLocks noChangeArrowheads="1"/>
            </p:cNvSpPr>
            <p:nvPr/>
          </p:nvSpPr>
          <p:spPr bwMode="auto">
            <a:xfrm>
              <a:off x="2580" y="3090"/>
              <a:ext cx="1080" cy="468"/>
            </a:xfrm>
            <a:prstGeom prst="rect">
              <a:avLst/>
            </a:prstGeom>
            <a:solidFill>
              <a:srgbClr val="FFFFFF"/>
            </a:solidFill>
            <a:ln w="9525">
              <a:solidFill>
                <a:srgbClr val="000000"/>
              </a:solidFill>
              <a:miter lim="800000"/>
              <a:headEnd/>
              <a:tailEnd/>
            </a:ln>
          </p:spPr>
          <p:txBody>
            <a:bodyPr/>
            <a:lstStyle/>
            <a:p>
              <a:pPr algn="just" eaLnBrk="0" hangingPunct="0"/>
              <a:r>
                <a:rPr kumimoji="0" lang="en-US" altLang="zh-CN" sz="2000">
                  <a:latin typeface="Times New Roman" pitchFamily="18" charset="0"/>
                </a:rPr>
                <a:t>w←read()</a:t>
              </a:r>
            </a:p>
          </p:txBody>
        </p:sp>
        <p:sp>
          <p:nvSpPr>
            <p:cNvPr id="37903" name="AutoShape 306"/>
            <p:cNvSpPr>
              <a:spLocks noChangeArrowheads="1"/>
            </p:cNvSpPr>
            <p:nvPr/>
          </p:nvSpPr>
          <p:spPr bwMode="auto">
            <a:xfrm>
              <a:off x="3303" y="2376"/>
              <a:ext cx="1080" cy="468"/>
            </a:xfrm>
            <a:prstGeom prst="diamond">
              <a:avLst/>
            </a:prstGeom>
            <a:solidFill>
              <a:srgbClr val="FFFFFF"/>
            </a:solidFill>
            <a:ln w="9525">
              <a:solidFill>
                <a:srgbClr val="00CCFF"/>
              </a:solidFill>
              <a:miter lim="800000"/>
              <a:headEnd/>
              <a:tailEnd/>
            </a:ln>
          </p:spPr>
          <p:txBody>
            <a:bodyPr/>
            <a:lstStyle/>
            <a:p>
              <a:endParaRPr lang="zh-CN" altLang="en-US"/>
            </a:p>
          </p:txBody>
        </p:sp>
        <p:sp>
          <p:nvSpPr>
            <p:cNvPr id="37904" name="Text Box 307"/>
            <p:cNvSpPr txBox="1">
              <a:spLocks noChangeArrowheads="1"/>
            </p:cNvSpPr>
            <p:nvPr/>
          </p:nvSpPr>
          <p:spPr bwMode="auto">
            <a:xfrm>
              <a:off x="3450" y="2406"/>
              <a:ext cx="780" cy="438"/>
            </a:xfrm>
            <a:prstGeom prst="rect">
              <a:avLst/>
            </a:prstGeom>
            <a:noFill/>
            <a:ln w="9525">
              <a:noFill/>
              <a:miter lim="800000"/>
              <a:headEnd/>
              <a:tailEnd/>
            </a:ln>
          </p:spPr>
          <p:txBody>
            <a:bodyPr/>
            <a:lstStyle/>
            <a:p>
              <a:pPr algn="ctr" eaLnBrk="0" hangingPunct="0"/>
              <a:r>
                <a:rPr kumimoji="0" lang="en-US" altLang="zh-CN" sz="2000">
                  <a:latin typeface="Times New Roman" pitchFamily="18" charset="0"/>
                </a:rPr>
                <a:t>w</a:t>
              </a:r>
              <a:r>
                <a:rPr kumimoji="0" lang="zh-CN" altLang="en-US" sz="2000">
                  <a:latin typeface="Times New Roman" pitchFamily="18" charset="0"/>
                </a:rPr>
                <a:t>＝</a:t>
              </a:r>
              <a:r>
                <a:rPr kumimoji="0" lang="en-US" altLang="zh-CN" sz="2000">
                  <a:solidFill>
                    <a:srgbClr val="FF0000"/>
                  </a:solidFill>
                  <a:latin typeface="Times New Roman" pitchFamily="18" charset="0"/>
                </a:rPr>
                <a:t>e</a:t>
              </a:r>
              <a:endParaRPr kumimoji="0" lang="en-US" altLang="zh-CN" sz="2000">
                <a:latin typeface="Times New Roman" pitchFamily="18" charset="0"/>
              </a:endParaRPr>
            </a:p>
          </p:txBody>
        </p:sp>
        <p:sp>
          <p:nvSpPr>
            <p:cNvPr id="37905" name="Text Box 308"/>
            <p:cNvSpPr txBox="1">
              <a:spLocks noChangeArrowheads="1"/>
            </p:cNvSpPr>
            <p:nvPr/>
          </p:nvSpPr>
          <p:spPr bwMode="auto">
            <a:xfrm>
              <a:off x="4050" y="3093"/>
              <a:ext cx="1080" cy="468"/>
            </a:xfrm>
            <a:prstGeom prst="rect">
              <a:avLst/>
            </a:prstGeom>
            <a:solidFill>
              <a:srgbClr val="FFFFFF"/>
            </a:solidFill>
            <a:ln w="9525">
              <a:solidFill>
                <a:srgbClr val="000000"/>
              </a:solidFill>
              <a:miter lim="800000"/>
              <a:headEnd/>
              <a:tailEnd/>
            </a:ln>
          </p:spPr>
          <p:txBody>
            <a:bodyPr/>
            <a:lstStyle/>
            <a:p>
              <a:pPr algn="ctr" eaLnBrk="0" hangingPunct="0"/>
              <a:r>
                <a:rPr kumimoji="0" lang="en-US" altLang="zh-CN" sz="2000">
                  <a:latin typeface="Times New Roman" pitchFamily="18" charset="0"/>
                </a:rPr>
                <a:t>erorr</a:t>
              </a:r>
            </a:p>
          </p:txBody>
        </p:sp>
        <p:sp>
          <p:nvSpPr>
            <p:cNvPr id="37906" name="Text Box 309"/>
            <p:cNvSpPr txBox="1">
              <a:spLocks noChangeArrowheads="1"/>
            </p:cNvSpPr>
            <p:nvPr/>
          </p:nvSpPr>
          <p:spPr bwMode="auto">
            <a:xfrm>
              <a:off x="2580" y="3819"/>
              <a:ext cx="1080" cy="468"/>
            </a:xfrm>
            <a:prstGeom prst="rect">
              <a:avLst/>
            </a:prstGeom>
            <a:solidFill>
              <a:srgbClr val="FFFFFF"/>
            </a:solidFill>
            <a:ln w="9525">
              <a:solidFill>
                <a:srgbClr val="000000"/>
              </a:solidFill>
              <a:miter lim="800000"/>
              <a:headEnd/>
              <a:tailEnd/>
            </a:ln>
          </p:spPr>
          <p:txBody>
            <a:bodyPr/>
            <a:lstStyle/>
            <a:p>
              <a:pPr algn="ctr" eaLnBrk="0" hangingPunct="0"/>
              <a:r>
                <a:rPr kumimoji="0" lang="en-US" altLang="zh-CN" sz="2000">
                  <a:latin typeface="Times New Roman" pitchFamily="18" charset="0"/>
                </a:rPr>
                <a:t>P</a:t>
              </a:r>
              <a:r>
                <a:rPr kumimoji="0" lang="en-US" altLang="zh-CN" sz="2000">
                  <a:solidFill>
                    <a:srgbClr val="FF0000"/>
                  </a:solidFill>
                  <a:latin typeface="Times New Roman" pitchFamily="18" charset="0"/>
                </a:rPr>
                <a:t>B</a:t>
              </a:r>
              <a:r>
                <a:rPr kumimoji="0" lang="en-US" altLang="zh-CN" sz="2000">
                  <a:latin typeface="Times New Roman" pitchFamily="18" charset="0"/>
                </a:rPr>
                <a:t>()</a:t>
              </a:r>
            </a:p>
          </p:txBody>
        </p:sp>
        <p:grpSp>
          <p:nvGrpSpPr>
            <p:cNvPr id="16" name="Group 310"/>
            <p:cNvGrpSpPr>
              <a:grpSpLocks/>
            </p:cNvGrpSpPr>
            <p:nvPr/>
          </p:nvGrpSpPr>
          <p:grpSpPr bwMode="auto">
            <a:xfrm>
              <a:off x="2580" y="4578"/>
              <a:ext cx="1080" cy="468"/>
              <a:chOff x="3240" y="3000"/>
              <a:chExt cx="1080" cy="468"/>
            </a:xfrm>
          </p:grpSpPr>
          <p:sp>
            <p:nvSpPr>
              <p:cNvPr id="37936" name="AutoShape 311"/>
              <p:cNvSpPr>
                <a:spLocks noChangeArrowheads="1"/>
              </p:cNvSpPr>
              <p:nvPr/>
            </p:nvSpPr>
            <p:spPr bwMode="auto">
              <a:xfrm>
                <a:off x="3240" y="3000"/>
                <a:ext cx="1080" cy="468"/>
              </a:xfrm>
              <a:prstGeom prst="diamond">
                <a:avLst/>
              </a:prstGeom>
              <a:solidFill>
                <a:srgbClr val="FFFFFF"/>
              </a:solidFill>
              <a:ln w="9525">
                <a:solidFill>
                  <a:srgbClr val="000000"/>
                </a:solidFill>
                <a:miter lim="800000"/>
                <a:headEnd/>
                <a:tailEnd/>
              </a:ln>
            </p:spPr>
            <p:txBody>
              <a:bodyPr/>
              <a:lstStyle/>
              <a:p>
                <a:endParaRPr lang="zh-CN" altLang="en-US"/>
              </a:p>
            </p:txBody>
          </p:sp>
          <p:sp>
            <p:nvSpPr>
              <p:cNvPr id="37937" name="Text Box 312"/>
              <p:cNvSpPr txBox="1">
                <a:spLocks noChangeArrowheads="1"/>
              </p:cNvSpPr>
              <p:nvPr/>
            </p:nvSpPr>
            <p:spPr bwMode="auto">
              <a:xfrm>
                <a:off x="3390" y="3030"/>
                <a:ext cx="780" cy="438"/>
              </a:xfrm>
              <a:prstGeom prst="rect">
                <a:avLst/>
              </a:prstGeom>
              <a:noFill/>
              <a:ln w="9525">
                <a:noFill/>
                <a:miter lim="800000"/>
                <a:headEnd/>
                <a:tailEnd/>
              </a:ln>
            </p:spPr>
            <p:txBody>
              <a:bodyPr/>
              <a:lstStyle/>
              <a:p>
                <a:pPr algn="ctr" eaLnBrk="0" hangingPunct="0"/>
                <a:r>
                  <a:rPr kumimoji="0" lang="en-US" altLang="zh-CN" sz="2000">
                    <a:latin typeface="Times New Roman" pitchFamily="18" charset="0"/>
                  </a:rPr>
                  <a:t>w</a:t>
                </a:r>
                <a:r>
                  <a:rPr kumimoji="0" lang="zh-CN" altLang="en-US" sz="2000">
                    <a:latin typeface="Times New Roman" pitchFamily="18" charset="0"/>
                  </a:rPr>
                  <a:t>＝</a:t>
                </a:r>
                <a:r>
                  <a:rPr kumimoji="0" lang="en-US" altLang="zh-CN" sz="2000">
                    <a:solidFill>
                      <a:srgbClr val="FF0000"/>
                    </a:solidFill>
                    <a:latin typeface="Times New Roman" pitchFamily="18" charset="0"/>
                  </a:rPr>
                  <a:t>a</a:t>
                </a:r>
                <a:endParaRPr kumimoji="0" lang="en-US" altLang="zh-CN" sz="2000">
                  <a:latin typeface="Times New Roman" pitchFamily="18" charset="0"/>
                </a:endParaRPr>
              </a:p>
            </p:txBody>
          </p:sp>
        </p:grpSp>
        <p:sp>
          <p:nvSpPr>
            <p:cNvPr id="37908" name="Text Box 313"/>
            <p:cNvSpPr txBox="1">
              <a:spLocks noChangeArrowheads="1"/>
            </p:cNvSpPr>
            <p:nvPr/>
          </p:nvSpPr>
          <p:spPr bwMode="auto">
            <a:xfrm>
              <a:off x="3330" y="5259"/>
              <a:ext cx="1080" cy="468"/>
            </a:xfrm>
            <a:prstGeom prst="rect">
              <a:avLst/>
            </a:prstGeom>
            <a:solidFill>
              <a:srgbClr val="FFFFFF"/>
            </a:solidFill>
            <a:ln w="9525">
              <a:solidFill>
                <a:srgbClr val="000000"/>
              </a:solidFill>
              <a:miter lim="800000"/>
              <a:headEnd/>
              <a:tailEnd/>
            </a:ln>
          </p:spPr>
          <p:txBody>
            <a:bodyPr/>
            <a:lstStyle/>
            <a:p>
              <a:pPr algn="ctr" eaLnBrk="0" hangingPunct="0"/>
              <a:r>
                <a:rPr kumimoji="0" lang="en-US" altLang="zh-CN" sz="2000">
                  <a:latin typeface="Times New Roman" pitchFamily="18" charset="0"/>
                </a:rPr>
                <a:t>erorr</a:t>
              </a:r>
            </a:p>
          </p:txBody>
        </p:sp>
        <p:sp>
          <p:nvSpPr>
            <p:cNvPr id="37909" name="Text Box 314"/>
            <p:cNvSpPr txBox="1">
              <a:spLocks noChangeArrowheads="1"/>
            </p:cNvSpPr>
            <p:nvPr/>
          </p:nvSpPr>
          <p:spPr bwMode="auto">
            <a:xfrm>
              <a:off x="1920" y="5247"/>
              <a:ext cx="1080" cy="468"/>
            </a:xfrm>
            <a:prstGeom prst="rect">
              <a:avLst/>
            </a:prstGeom>
            <a:solidFill>
              <a:srgbClr val="FFFFFF"/>
            </a:solidFill>
            <a:ln w="9525">
              <a:solidFill>
                <a:srgbClr val="000000"/>
              </a:solidFill>
              <a:miter lim="800000"/>
              <a:headEnd/>
              <a:tailEnd/>
            </a:ln>
          </p:spPr>
          <p:txBody>
            <a:bodyPr/>
            <a:lstStyle/>
            <a:p>
              <a:pPr algn="just" eaLnBrk="0" hangingPunct="0"/>
              <a:r>
                <a:rPr kumimoji="0" lang="en-US" altLang="zh-CN" sz="2000">
                  <a:latin typeface="Times New Roman" pitchFamily="18" charset="0"/>
                </a:rPr>
                <a:t>w←read()</a:t>
              </a:r>
            </a:p>
          </p:txBody>
        </p:sp>
        <p:sp>
          <p:nvSpPr>
            <p:cNvPr id="37910" name="Text Box 315"/>
            <p:cNvSpPr txBox="1">
              <a:spLocks noChangeArrowheads="1"/>
            </p:cNvSpPr>
            <p:nvPr/>
          </p:nvSpPr>
          <p:spPr bwMode="auto">
            <a:xfrm>
              <a:off x="1920" y="5985"/>
              <a:ext cx="1080" cy="468"/>
            </a:xfrm>
            <a:prstGeom prst="rect">
              <a:avLst/>
            </a:prstGeom>
            <a:solidFill>
              <a:srgbClr val="FFFFFF"/>
            </a:solidFill>
            <a:ln w="9525">
              <a:solidFill>
                <a:srgbClr val="000000"/>
              </a:solidFill>
              <a:miter lim="800000"/>
              <a:headEnd/>
              <a:tailEnd/>
            </a:ln>
          </p:spPr>
          <p:txBody>
            <a:bodyPr/>
            <a:lstStyle/>
            <a:p>
              <a:pPr algn="ctr" eaLnBrk="0" hangingPunct="0"/>
              <a:r>
                <a:rPr kumimoji="0" lang="en-US" altLang="zh-CN" sz="2000">
                  <a:latin typeface="Times New Roman" pitchFamily="18" charset="0"/>
                </a:rPr>
                <a:t>P</a:t>
              </a:r>
              <a:r>
                <a:rPr kumimoji="0" lang="en-US" altLang="zh-CN" sz="2000">
                  <a:solidFill>
                    <a:srgbClr val="FF0000"/>
                  </a:solidFill>
                  <a:latin typeface="Times New Roman" pitchFamily="18" charset="0"/>
                </a:rPr>
                <a:t>A</a:t>
              </a:r>
              <a:r>
                <a:rPr kumimoji="0" lang="en-US" altLang="zh-CN" sz="2000">
                  <a:latin typeface="Times New Roman" pitchFamily="18" charset="0"/>
                </a:rPr>
                <a:t>()</a:t>
              </a:r>
            </a:p>
          </p:txBody>
        </p:sp>
        <p:sp>
          <p:nvSpPr>
            <p:cNvPr id="37911" name="Line 316"/>
            <p:cNvSpPr>
              <a:spLocks noChangeShapeType="1"/>
            </p:cNvSpPr>
            <p:nvPr/>
          </p:nvSpPr>
          <p:spPr bwMode="auto">
            <a:xfrm>
              <a:off x="3825" y="2133"/>
              <a:ext cx="0" cy="283"/>
            </a:xfrm>
            <a:prstGeom prst="line">
              <a:avLst/>
            </a:prstGeom>
            <a:noFill/>
            <a:ln w="9525">
              <a:solidFill>
                <a:srgbClr val="FF0000"/>
              </a:solidFill>
              <a:round/>
              <a:headEnd/>
              <a:tailEnd type="triangle" w="med" len="med"/>
            </a:ln>
          </p:spPr>
          <p:txBody>
            <a:bodyPr/>
            <a:lstStyle/>
            <a:p>
              <a:endParaRPr lang="zh-CN" altLang="en-US"/>
            </a:p>
          </p:txBody>
        </p:sp>
        <p:sp>
          <p:nvSpPr>
            <p:cNvPr id="37912" name="Line 317"/>
            <p:cNvSpPr>
              <a:spLocks noChangeShapeType="1"/>
            </p:cNvSpPr>
            <p:nvPr/>
          </p:nvSpPr>
          <p:spPr bwMode="auto">
            <a:xfrm>
              <a:off x="3120" y="4286"/>
              <a:ext cx="0" cy="283"/>
            </a:xfrm>
            <a:prstGeom prst="line">
              <a:avLst/>
            </a:prstGeom>
            <a:noFill/>
            <a:ln w="9525">
              <a:solidFill>
                <a:srgbClr val="FF0000"/>
              </a:solidFill>
              <a:round/>
              <a:headEnd/>
              <a:tailEnd type="triangle" w="med" len="med"/>
            </a:ln>
          </p:spPr>
          <p:txBody>
            <a:bodyPr/>
            <a:lstStyle/>
            <a:p>
              <a:endParaRPr lang="zh-CN" altLang="en-US"/>
            </a:p>
          </p:txBody>
        </p:sp>
        <p:grpSp>
          <p:nvGrpSpPr>
            <p:cNvPr id="17" name="Group 318"/>
            <p:cNvGrpSpPr>
              <a:grpSpLocks/>
            </p:cNvGrpSpPr>
            <p:nvPr/>
          </p:nvGrpSpPr>
          <p:grpSpPr bwMode="auto">
            <a:xfrm>
              <a:off x="3105" y="2616"/>
              <a:ext cx="180" cy="468"/>
              <a:chOff x="3105" y="2361"/>
              <a:chExt cx="180" cy="468"/>
            </a:xfrm>
          </p:grpSpPr>
          <p:sp>
            <p:nvSpPr>
              <p:cNvPr id="37934" name="Line 319"/>
              <p:cNvSpPr>
                <a:spLocks noChangeShapeType="1"/>
              </p:cNvSpPr>
              <p:nvPr/>
            </p:nvSpPr>
            <p:spPr bwMode="auto">
              <a:xfrm>
                <a:off x="3105" y="2361"/>
                <a:ext cx="180" cy="0"/>
              </a:xfrm>
              <a:prstGeom prst="line">
                <a:avLst/>
              </a:prstGeom>
              <a:noFill/>
              <a:ln w="9525">
                <a:solidFill>
                  <a:srgbClr val="FF0000"/>
                </a:solidFill>
                <a:round/>
                <a:headEnd/>
                <a:tailEnd/>
              </a:ln>
            </p:spPr>
            <p:txBody>
              <a:bodyPr/>
              <a:lstStyle/>
              <a:p>
                <a:endParaRPr lang="zh-CN" altLang="en-US"/>
              </a:p>
            </p:txBody>
          </p:sp>
          <p:sp>
            <p:nvSpPr>
              <p:cNvPr id="37935" name="Line 320"/>
              <p:cNvSpPr>
                <a:spLocks noChangeShapeType="1"/>
              </p:cNvSpPr>
              <p:nvPr/>
            </p:nvSpPr>
            <p:spPr bwMode="auto">
              <a:xfrm>
                <a:off x="3105" y="2361"/>
                <a:ext cx="0" cy="468"/>
              </a:xfrm>
              <a:prstGeom prst="line">
                <a:avLst/>
              </a:prstGeom>
              <a:noFill/>
              <a:ln w="9525">
                <a:solidFill>
                  <a:srgbClr val="FF0000"/>
                </a:solidFill>
                <a:round/>
                <a:headEnd/>
                <a:tailEnd type="triangle" w="med" len="med"/>
              </a:ln>
            </p:spPr>
            <p:txBody>
              <a:bodyPr/>
              <a:lstStyle/>
              <a:p>
                <a:endParaRPr lang="zh-CN" altLang="en-US"/>
              </a:p>
            </p:txBody>
          </p:sp>
        </p:grpSp>
        <p:grpSp>
          <p:nvGrpSpPr>
            <p:cNvPr id="18" name="Group 321"/>
            <p:cNvGrpSpPr>
              <a:grpSpLocks/>
            </p:cNvGrpSpPr>
            <p:nvPr/>
          </p:nvGrpSpPr>
          <p:grpSpPr bwMode="auto">
            <a:xfrm>
              <a:off x="4395" y="2616"/>
              <a:ext cx="195" cy="468"/>
              <a:chOff x="4395" y="2361"/>
              <a:chExt cx="195" cy="468"/>
            </a:xfrm>
          </p:grpSpPr>
          <p:sp>
            <p:nvSpPr>
              <p:cNvPr id="37932" name="Line 322"/>
              <p:cNvSpPr>
                <a:spLocks noChangeShapeType="1"/>
              </p:cNvSpPr>
              <p:nvPr/>
            </p:nvSpPr>
            <p:spPr bwMode="auto">
              <a:xfrm>
                <a:off x="4395" y="2361"/>
                <a:ext cx="180" cy="0"/>
              </a:xfrm>
              <a:prstGeom prst="line">
                <a:avLst/>
              </a:prstGeom>
              <a:noFill/>
              <a:ln w="9525">
                <a:solidFill>
                  <a:srgbClr val="000000"/>
                </a:solidFill>
                <a:round/>
                <a:headEnd/>
                <a:tailEnd/>
              </a:ln>
            </p:spPr>
            <p:txBody>
              <a:bodyPr/>
              <a:lstStyle/>
              <a:p>
                <a:endParaRPr lang="zh-CN" altLang="en-US"/>
              </a:p>
            </p:txBody>
          </p:sp>
          <p:sp>
            <p:nvSpPr>
              <p:cNvPr id="37933" name="Line 323"/>
              <p:cNvSpPr>
                <a:spLocks noChangeShapeType="1"/>
              </p:cNvSpPr>
              <p:nvPr/>
            </p:nvSpPr>
            <p:spPr bwMode="auto">
              <a:xfrm>
                <a:off x="4590" y="2361"/>
                <a:ext cx="0" cy="468"/>
              </a:xfrm>
              <a:prstGeom prst="line">
                <a:avLst/>
              </a:prstGeom>
              <a:noFill/>
              <a:ln w="9525">
                <a:solidFill>
                  <a:srgbClr val="000000"/>
                </a:solidFill>
                <a:round/>
                <a:headEnd/>
                <a:tailEnd type="triangle" w="med" len="med"/>
              </a:ln>
            </p:spPr>
            <p:txBody>
              <a:bodyPr/>
              <a:lstStyle/>
              <a:p>
                <a:endParaRPr lang="zh-CN" altLang="en-US"/>
              </a:p>
            </p:txBody>
          </p:sp>
        </p:grpSp>
        <p:sp>
          <p:nvSpPr>
            <p:cNvPr id="37915" name="Line 324"/>
            <p:cNvSpPr>
              <a:spLocks noChangeShapeType="1"/>
            </p:cNvSpPr>
            <p:nvPr/>
          </p:nvSpPr>
          <p:spPr bwMode="auto">
            <a:xfrm>
              <a:off x="3120" y="3537"/>
              <a:ext cx="0" cy="283"/>
            </a:xfrm>
            <a:prstGeom prst="line">
              <a:avLst/>
            </a:prstGeom>
            <a:noFill/>
            <a:ln w="9525">
              <a:solidFill>
                <a:srgbClr val="FF0000"/>
              </a:solidFill>
              <a:round/>
              <a:headEnd/>
              <a:tailEnd type="triangle" w="med" len="med"/>
            </a:ln>
          </p:spPr>
          <p:txBody>
            <a:bodyPr/>
            <a:lstStyle/>
            <a:p>
              <a:endParaRPr lang="zh-CN" altLang="en-US"/>
            </a:p>
          </p:txBody>
        </p:sp>
        <p:grpSp>
          <p:nvGrpSpPr>
            <p:cNvPr id="19" name="Group 325"/>
            <p:cNvGrpSpPr>
              <a:grpSpLocks/>
            </p:cNvGrpSpPr>
            <p:nvPr/>
          </p:nvGrpSpPr>
          <p:grpSpPr bwMode="auto">
            <a:xfrm>
              <a:off x="2445" y="4800"/>
              <a:ext cx="180" cy="468"/>
              <a:chOff x="3105" y="2361"/>
              <a:chExt cx="180" cy="468"/>
            </a:xfrm>
          </p:grpSpPr>
          <p:sp>
            <p:nvSpPr>
              <p:cNvPr id="37930" name="Line 326"/>
              <p:cNvSpPr>
                <a:spLocks noChangeShapeType="1"/>
              </p:cNvSpPr>
              <p:nvPr/>
            </p:nvSpPr>
            <p:spPr bwMode="auto">
              <a:xfrm>
                <a:off x="3105" y="2361"/>
                <a:ext cx="180" cy="0"/>
              </a:xfrm>
              <a:prstGeom prst="line">
                <a:avLst/>
              </a:prstGeom>
              <a:noFill/>
              <a:ln w="9525">
                <a:solidFill>
                  <a:srgbClr val="FF0000"/>
                </a:solidFill>
                <a:round/>
                <a:headEnd/>
                <a:tailEnd/>
              </a:ln>
            </p:spPr>
            <p:txBody>
              <a:bodyPr/>
              <a:lstStyle/>
              <a:p>
                <a:endParaRPr lang="zh-CN" altLang="en-US"/>
              </a:p>
            </p:txBody>
          </p:sp>
          <p:sp>
            <p:nvSpPr>
              <p:cNvPr id="37931" name="Line 327"/>
              <p:cNvSpPr>
                <a:spLocks noChangeShapeType="1"/>
              </p:cNvSpPr>
              <p:nvPr/>
            </p:nvSpPr>
            <p:spPr bwMode="auto">
              <a:xfrm>
                <a:off x="3105" y="2361"/>
                <a:ext cx="0" cy="468"/>
              </a:xfrm>
              <a:prstGeom prst="line">
                <a:avLst/>
              </a:prstGeom>
              <a:noFill/>
              <a:ln w="9525">
                <a:solidFill>
                  <a:srgbClr val="FF0000"/>
                </a:solidFill>
                <a:round/>
                <a:headEnd/>
                <a:tailEnd type="triangle" w="med" len="med"/>
              </a:ln>
            </p:spPr>
            <p:txBody>
              <a:bodyPr/>
              <a:lstStyle/>
              <a:p>
                <a:endParaRPr lang="zh-CN" altLang="en-US"/>
              </a:p>
            </p:txBody>
          </p:sp>
        </p:grpSp>
        <p:grpSp>
          <p:nvGrpSpPr>
            <p:cNvPr id="20" name="Group 328"/>
            <p:cNvGrpSpPr>
              <a:grpSpLocks/>
            </p:cNvGrpSpPr>
            <p:nvPr/>
          </p:nvGrpSpPr>
          <p:grpSpPr bwMode="auto">
            <a:xfrm>
              <a:off x="3675" y="4815"/>
              <a:ext cx="195" cy="468"/>
              <a:chOff x="4395" y="2361"/>
              <a:chExt cx="195" cy="468"/>
            </a:xfrm>
          </p:grpSpPr>
          <p:sp>
            <p:nvSpPr>
              <p:cNvPr id="37928" name="Line 329"/>
              <p:cNvSpPr>
                <a:spLocks noChangeShapeType="1"/>
              </p:cNvSpPr>
              <p:nvPr/>
            </p:nvSpPr>
            <p:spPr bwMode="auto">
              <a:xfrm>
                <a:off x="4395" y="2361"/>
                <a:ext cx="180" cy="0"/>
              </a:xfrm>
              <a:prstGeom prst="line">
                <a:avLst/>
              </a:prstGeom>
              <a:noFill/>
              <a:ln w="9525">
                <a:solidFill>
                  <a:srgbClr val="000000"/>
                </a:solidFill>
                <a:round/>
                <a:headEnd/>
                <a:tailEnd/>
              </a:ln>
            </p:spPr>
            <p:txBody>
              <a:bodyPr/>
              <a:lstStyle/>
              <a:p>
                <a:endParaRPr lang="zh-CN" altLang="en-US"/>
              </a:p>
            </p:txBody>
          </p:sp>
          <p:sp>
            <p:nvSpPr>
              <p:cNvPr id="37929" name="Line 330"/>
              <p:cNvSpPr>
                <a:spLocks noChangeShapeType="1"/>
              </p:cNvSpPr>
              <p:nvPr/>
            </p:nvSpPr>
            <p:spPr bwMode="auto">
              <a:xfrm>
                <a:off x="4590" y="2361"/>
                <a:ext cx="0" cy="468"/>
              </a:xfrm>
              <a:prstGeom prst="line">
                <a:avLst/>
              </a:prstGeom>
              <a:noFill/>
              <a:ln w="9525">
                <a:solidFill>
                  <a:srgbClr val="000000"/>
                </a:solidFill>
                <a:round/>
                <a:headEnd/>
                <a:tailEnd type="triangle" w="med" len="med"/>
              </a:ln>
            </p:spPr>
            <p:txBody>
              <a:bodyPr/>
              <a:lstStyle/>
              <a:p>
                <a:endParaRPr lang="zh-CN" altLang="en-US"/>
              </a:p>
            </p:txBody>
          </p:sp>
        </p:grpSp>
        <p:sp>
          <p:nvSpPr>
            <p:cNvPr id="37918" name="Line 331"/>
            <p:cNvSpPr>
              <a:spLocks noChangeShapeType="1"/>
            </p:cNvSpPr>
            <p:nvPr/>
          </p:nvSpPr>
          <p:spPr bwMode="auto">
            <a:xfrm>
              <a:off x="2445" y="5720"/>
              <a:ext cx="0" cy="283"/>
            </a:xfrm>
            <a:prstGeom prst="line">
              <a:avLst/>
            </a:prstGeom>
            <a:noFill/>
            <a:ln w="9525">
              <a:solidFill>
                <a:srgbClr val="FF0000"/>
              </a:solidFill>
              <a:round/>
              <a:headEnd/>
              <a:tailEnd type="triangle" w="med" len="med"/>
            </a:ln>
          </p:spPr>
          <p:txBody>
            <a:bodyPr/>
            <a:lstStyle/>
            <a:p>
              <a:endParaRPr lang="zh-CN" altLang="en-US"/>
            </a:p>
          </p:txBody>
        </p:sp>
        <p:sp>
          <p:nvSpPr>
            <p:cNvPr id="37919" name="Line 332"/>
            <p:cNvSpPr>
              <a:spLocks noChangeShapeType="1"/>
            </p:cNvSpPr>
            <p:nvPr/>
          </p:nvSpPr>
          <p:spPr bwMode="auto">
            <a:xfrm>
              <a:off x="2445" y="6452"/>
              <a:ext cx="0" cy="283"/>
            </a:xfrm>
            <a:prstGeom prst="line">
              <a:avLst/>
            </a:prstGeom>
            <a:noFill/>
            <a:ln w="9525">
              <a:solidFill>
                <a:srgbClr val="FF0000"/>
              </a:solidFill>
              <a:round/>
              <a:headEnd/>
              <a:tailEnd/>
            </a:ln>
          </p:spPr>
          <p:txBody>
            <a:bodyPr/>
            <a:lstStyle/>
            <a:p>
              <a:endParaRPr lang="zh-CN" altLang="en-US"/>
            </a:p>
          </p:txBody>
        </p:sp>
        <p:sp>
          <p:nvSpPr>
            <p:cNvPr id="37920" name="Line 333"/>
            <p:cNvSpPr>
              <a:spLocks noChangeShapeType="1"/>
            </p:cNvSpPr>
            <p:nvPr/>
          </p:nvSpPr>
          <p:spPr bwMode="auto">
            <a:xfrm>
              <a:off x="3825" y="6713"/>
              <a:ext cx="0" cy="283"/>
            </a:xfrm>
            <a:prstGeom prst="line">
              <a:avLst/>
            </a:prstGeom>
            <a:noFill/>
            <a:ln w="9525">
              <a:solidFill>
                <a:srgbClr val="000000"/>
              </a:solidFill>
              <a:round/>
              <a:headEnd/>
              <a:tailEnd type="triangle" w="med" len="med"/>
            </a:ln>
          </p:spPr>
          <p:txBody>
            <a:bodyPr/>
            <a:lstStyle/>
            <a:p>
              <a:endParaRPr lang="zh-CN" altLang="en-US"/>
            </a:p>
          </p:txBody>
        </p:sp>
        <p:sp>
          <p:nvSpPr>
            <p:cNvPr id="37921" name="Line 334"/>
            <p:cNvSpPr>
              <a:spLocks noChangeShapeType="1"/>
            </p:cNvSpPr>
            <p:nvPr/>
          </p:nvSpPr>
          <p:spPr bwMode="auto">
            <a:xfrm>
              <a:off x="4620" y="3567"/>
              <a:ext cx="0" cy="3120"/>
            </a:xfrm>
            <a:prstGeom prst="line">
              <a:avLst/>
            </a:prstGeom>
            <a:noFill/>
            <a:ln w="9525">
              <a:solidFill>
                <a:srgbClr val="000000"/>
              </a:solidFill>
              <a:round/>
              <a:headEnd/>
              <a:tailEnd/>
            </a:ln>
          </p:spPr>
          <p:txBody>
            <a:bodyPr/>
            <a:lstStyle/>
            <a:p>
              <a:endParaRPr lang="zh-CN" altLang="en-US"/>
            </a:p>
          </p:txBody>
        </p:sp>
        <p:sp>
          <p:nvSpPr>
            <p:cNvPr id="37922" name="Line 335"/>
            <p:cNvSpPr>
              <a:spLocks noChangeShapeType="1"/>
            </p:cNvSpPr>
            <p:nvPr/>
          </p:nvSpPr>
          <p:spPr bwMode="auto">
            <a:xfrm>
              <a:off x="2460" y="6702"/>
              <a:ext cx="2160" cy="0"/>
            </a:xfrm>
            <a:prstGeom prst="line">
              <a:avLst/>
            </a:prstGeom>
            <a:noFill/>
            <a:ln w="9525">
              <a:solidFill>
                <a:srgbClr val="000000"/>
              </a:solidFill>
              <a:round/>
              <a:headEnd/>
              <a:tailEnd/>
            </a:ln>
          </p:spPr>
          <p:txBody>
            <a:bodyPr/>
            <a:lstStyle/>
            <a:p>
              <a:endParaRPr lang="zh-CN" altLang="en-US"/>
            </a:p>
          </p:txBody>
        </p:sp>
        <p:sp>
          <p:nvSpPr>
            <p:cNvPr id="37923" name="Line 336"/>
            <p:cNvSpPr>
              <a:spLocks noChangeShapeType="1"/>
            </p:cNvSpPr>
            <p:nvPr/>
          </p:nvSpPr>
          <p:spPr bwMode="auto">
            <a:xfrm>
              <a:off x="3885" y="5751"/>
              <a:ext cx="0" cy="936"/>
            </a:xfrm>
            <a:prstGeom prst="line">
              <a:avLst/>
            </a:prstGeom>
            <a:noFill/>
            <a:ln w="9525">
              <a:solidFill>
                <a:srgbClr val="000000"/>
              </a:solidFill>
              <a:round/>
              <a:headEnd/>
              <a:tailEnd/>
            </a:ln>
          </p:spPr>
          <p:txBody>
            <a:bodyPr/>
            <a:lstStyle/>
            <a:p>
              <a:endParaRPr lang="zh-CN" altLang="en-US"/>
            </a:p>
          </p:txBody>
        </p:sp>
        <p:sp>
          <p:nvSpPr>
            <p:cNvPr id="37924" name="Text Box 337"/>
            <p:cNvSpPr txBox="1">
              <a:spLocks noChangeArrowheads="1"/>
            </p:cNvSpPr>
            <p:nvPr/>
          </p:nvSpPr>
          <p:spPr bwMode="auto">
            <a:xfrm>
              <a:off x="2775" y="2538"/>
              <a:ext cx="480" cy="468"/>
            </a:xfrm>
            <a:prstGeom prst="rect">
              <a:avLst/>
            </a:prstGeom>
            <a:noFill/>
            <a:ln w="9525">
              <a:noFill/>
              <a:miter lim="800000"/>
              <a:headEnd/>
              <a:tailEnd/>
            </a:ln>
          </p:spPr>
          <p:txBody>
            <a:bodyPr/>
            <a:lstStyle/>
            <a:p>
              <a:pPr algn="just" eaLnBrk="0" hangingPunct="0"/>
              <a:r>
                <a:rPr kumimoji="0" lang="en-US" altLang="zh-CN" sz="2000">
                  <a:latin typeface="Times New Roman" pitchFamily="18" charset="0"/>
                </a:rPr>
                <a:t>Y</a:t>
              </a:r>
            </a:p>
          </p:txBody>
        </p:sp>
        <p:sp>
          <p:nvSpPr>
            <p:cNvPr id="37925" name="Text Box 338"/>
            <p:cNvSpPr txBox="1">
              <a:spLocks noChangeArrowheads="1"/>
            </p:cNvSpPr>
            <p:nvPr/>
          </p:nvSpPr>
          <p:spPr bwMode="auto">
            <a:xfrm>
              <a:off x="4500" y="2532"/>
              <a:ext cx="480" cy="468"/>
            </a:xfrm>
            <a:prstGeom prst="rect">
              <a:avLst/>
            </a:prstGeom>
            <a:noFill/>
            <a:ln w="9525">
              <a:noFill/>
              <a:miter lim="800000"/>
              <a:headEnd/>
              <a:tailEnd/>
            </a:ln>
          </p:spPr>
          <p:txBody>
            <a:bodyPr/>
            <a:lstStyle/>
            <a:p>
              <a:pPr algn="just" eaLnBrk="0" hangingPunct="0"/>
              <a:r>
                <a:rPr kumimoji="0" lang="en-US" altLang="zh-CN" sz="2000">
                  <a:latin typeface="Times New Roman" pitchFamily="18" charset="0"/>
                </a:rPr>
                <a:t>N</a:t>
              </a:r>
            </a:p>
          </p:txBody>
        </p:sp>
        <p:sp>
          <p:nvSpPr>
            <p:cNvPr id="37926" name="Text Box 339"/>
            <p:cNvSpPr txBox="1">
              <a:spLocks noChangeArrowheads="1"/>
            </p:cNvSpPr>
            <p:nvPr/>
          </p:nvSpPr>
          <p:spPr bwMode="auto">
            <a:xfrm>
              <a:off x="2100" y="4716"/>
              <a:ext cx="480" cy="468"/>
            </a:xfrm>
            <a:prstGeom prst="rect">
              <a:avLst/>
            </a:prstGeom>
            <a:noFill/>
            <a:ln w="9525">
              <a:noFill/>
              <a:miter lim="800000"/>
              <a:headEnd/>
              <a:tailEnd/>
            </a:ln>
          </p:spPr>
          <p:txBody>
            <a:bodyPr/>
            <a:lstStyle/>
            <a:p>
              <a:pPr algn="just" eaLnBrk="0" hangingPunct="0"/>
              <a:r>
                <a:rPr kumimoji="0" lang="en-US" altLang="zh-CN" sz="2000">
                  <a:latin typeface="Times New Roman" pitchFamily="18" charset="0"/>
                </a:rPr>
                <a:t>Y</a:t>
              </a:r>
            </a:p>
          </p:txBody>
        </p:sp>
        <p:sp>
          <p:nvSpPr>
            <p:cNvPr id="37927" name="Text Box 340"/>
            <p:cNvSpPr txBox="1">
              <a:spLocks noChangeArrowheads="1"/>
            </p:cNvSpPr>
            <p:nvPr/>
          </p:nvSpPr>
          <p:spPr bwMode="auto">
            <a:xfrm>
              <a:off x="3810" y="4731"/>
              <a:ext cx="480" cy="468"/>
            </a:xfrm>
            <a:prstGeom prst="rect">
              <a:avLst/>
            </a:prstGeom>
            <a:noFill/>
            <a:ln w="9525">
              <a:noFill/>
              <a:miter lim="800000"/>
              <a:headEnd/>
              <a:tailEnd/>
            </a:ln>
          </p:spPr>
          <p:txBody>
            <a:bodyPr/>
            <a:lstStyle/>
            <a:p>
              <a:pPr algn="just" eaLnBrk="0" hangingPunct="0"/>
              <a:r>
                <a:rPr kumimoji="0" lang="en-US" altLang="zh-CN" sz="2000">
                  <a:latin typeface="Times New Roman" pitchFamily="18" charset="0"/>
                </a:rPr>
                <a:t>N</a:t>
              </a:r>
            </a:p>
          </p:txBody>
        </p:sp>
      </p:grpSp>
      <p:sp>
        <p:nvSpPr>
          <p:cNvPr id="37898" name="Rectangle 3"/>
          <p:cNvSpPr>
            <a:spLocks noChangeArrowheads="1"/>
          </p:cNvSpPr>
          <p:nvPr/>
        </p:nvSpPr>
        <p:spPr bwMode="auto">
          <a:xfrm>
            <a:off x="1524000" y="5726113"/>
            <a:ext cx="2197100" cy="446087"/>
          </a:xfrm>
          <a:prstGeom prst="rect">
            <a:avLst/>
          </a:prstGeom>
          <a:noFill/>
          <a:ln w="9525">
            <a:noFill/>
            <a:miter lim="800000"/>
            <a:headEnd/>
            <a:tailEnd/>
          </a:ln>
        </p:spPr>
        <p:txBody>
          <a:bodyPr/>
          <a:lstStyle/>
          <a:p>
            <a:pPr indent="684213" algn="just">
              <a:lnSpc>
                <a:spcPct val="110000"/>
              </a:lnSpc>
              <a:spcBef>
                <a:spcPct val="10000"/>
              </a:spcBef>
            </a:pPr>
            <a:r>
              <a:rPr lang="en-US" altLang="zh-CN" sz="2000" b="1" dirty="0" err="1">
                <a:latin typeface="Times New Roman" pitchFamily="18" charset="0"/>
              </a:rPr>
              <a:t>E→eBaA</a:t>
            </a:r>
            <a:endParaRPr lang="en-US" altLang="zh-CN" sz="2000" b="1" dirty="0">
              <a:latin typeface="Times New Roman" pitchFamily="18" charset="0"/>
            </a:endParaRPr>
          </a:p>
        </p:txBody>
      </p:sp>
      <p:sp>
        <p:nvSpPr>
          <p:cNvPr id="37899" name="Rectangle 3"/>
          <p:cNvSpPr>
            <a:spLocks noChangeArrowheads="1"/>
          </p:cNvSpPr>
          <p:nvPr/>
        </p:nvSpPr>
        <p:spPr bwMode="auto">
          <a:xfrm>
            <a:off x="5257800" y="5715000"/>
            <a:ext cx="2840037" cy="500062"/>
          </a:xfrm>
          <a:prstGeom prst="rect">
            <a:avLst/>
          </a:prstGeom>
          <a:noFill/>
          <a:ln w="9525">
            <a:noFill/>
            <a:miter lim="800000"/>
            <a:headEnd/>
            <a:tailEnd/>
          </a:ln>
        </p:spPr>
        <p:txBody>
          <a:bodyPr/>
          <a:lstStyle/>
          <a:p>
            <a:pPr indent="684213" algn="just">
              <a:lnSpc>
                <a:spcPct val="110000"/>
              </a:lnSpc>
              <a:spcBef>
                <a:spcPct val="10000"/>
              </a:spcBef>
            </a:pPr>
            <a:r>
              <a:rPr lang="en-US" altLang="zh-CN" sz="2000" b="1" dirty="0" err="1">
                <a:latin typeface="Times New Roman" pitchFamily="18" charset="0"/>
              </a:rPr>
              <a:t>A→a︱bAcB</a:t>
            </a:r>
            <a:endParaRPr lang="en-US" altLang="zh-CN" sz="2000" b="1" dirty="0">
              <a:latin typeface="Times New Roman" pitchFamily="18" charset="0"/>
            </a:endParaRPr>
          </a:p>
        </p:txBody>
      </p:sp>
      <p:sp>
        <p:nvSpPr>
          <p:cNvPr id="112" name="Text Box 5"/>
          <p:cNvSpPr txBox="1">
            <a:spLocks noChangeArrowheads="1"/>
          </p:cNvSpPr>
          <p:nvPr/>
        </p:nvSpPr>
        <p:spPr bwMode="auto">
          <a:xfrm>
            <a:off x="533400" y="228600"/>
            <a:ext cx="4800600" cy="523220"/>
          </a:xfrm>
          <a:prstGeom prst="rect">
            <a:avLst/>
          </a:prstGeom>
          <a:noFill/>
          <a:ln w="9525">
            <a:noFill/>
            <a:miter lim="800000"/>
            <a:headEnd/>
            <a:tailEnd/>
          </a:ln>
        </p:spPr>
        <p:txBody>
          <a:bodyPr>
            <a:spAutoFit/>
          </a:bodyPr>
          <a:lstStyle/>
          <a:p>
            <a:pPr algn="l">
              <a:spcBef>
                <a:spcPct val="50000"/>
              </a:spcBef>
            </a:pPr>
            <a:r>
              <a:rPr lang="zh-CN" altLang="en-US" sz="2800" b="1" dirty="0">
                <a:solidFill>
                  <a:srgbClr val="CC0099"/>
                </a:solidFill>
                <a:latin typeface="黑体" pitchFamily="49" charset="-122"/>
                <a:ea typeface="黑体" pitchFamily="49" charset="-122"/>
              </a:rPr>
              <a:t>递归子程序法举例</a:t>
            </a:r>
            <a:r>
              <a:rPr lang="zh-CN" altLang="en-US" sz="2800" dirty="0">
                <a:latin typeface="黑体" pitchFamily="49" charset="-122"/>
                <a:ea typeface="黑体" pitchFamily="49" charset="-122"/>
              </a:rPr>
              <a:t> </a:t>
            </a:r>
          </a:p>
        </p:txBody>
      </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灯片编号占位符 1"/>
          <p:cNvSpPr>
            <a:spLocks noGrp="1"/>
          </p:cNvSpPr>
          <p:nvPr>
            <p:ph type="sldNum" sz="quarter" idx="12"/>
          </p:nvPr>
        </p:nvSpPr>
        <p:spPr>
          <a:noFill/>
        </p:spPr>
        <p:txBody>
          <a:bodyPr/>
          <a:lstStyle/>
          <a:p>
            <a:fld id="{6E2889D6-983C-4F9A-9CB7-DE851F24DA75}" type="slidenum">
              <a:rPr lang="en-US" altLang="zh-CN" smtClean="0">
                <a:ea typeface="宋体" charset="-122"/>
              </a:rPr>
              <a:pPr/>
              <a:t>33</a:t>
            </a:fld>
            <a:endParaRPr lang="en-US" altLang="zh-CN" dirty="0">
              <a:ea typeface="宋体" charset="-122"/>
            </a:endParaRPr>
          </a:p>
        </p:txBody>
      </p:sp>
      <p:grpSp>
        <p:nvGrpSpPr>
          <p:cNvPr id="2" name="Group 1026"/>
          <p:cNvGrpSpPr>
            <a:grpSpLocks/>
          </p:cNvGrpSpPr>
          <p:nvPr/>
        </p:nvGrpSpPr>
        <p:grpSpPr bwMode="auto">
          <a:xfrm>
            <a:off x="49788" y="990600"/>
            <a:ext cx="4522212" cy="4876800"/>
            <a:chOff x="1750" y="8589"/>
            <a:chExt cx="3920" cy="5664"/>
          </a:xfrm>
        </p:grpSpPr>
        <p:grpSp>
          <p:nvGrpSpPr>
            <p:cNvPr id="3" name="Group 1027"/>
            <p:cNvGrpSpPr>
              <a:grpSpLocks/>
            </p:cNvGrpSpPr>
            <p:nvPr/>
          </p:nvGrpSpPr>
          <p:grpSpPr bwMode="auto">
            <a:xfrm>
              <a:off x="3870" y="13821"/>
              <a:ext cx="990" cy="432"/>
              <a:chOff x="2202" y="3390"/>
              <a:chExt cx="990" cy="432"/>
            </a:xfrm>
          </p:grpSpPr>
          <p:sp>
            <p:nvSpPr>
              <p:cNvPr id="39007" name="AutoShape 1028"/>
              <p:cNvSpPr>
                <a:spLocks noChangeArrowheads="1"/>
              </p:cNvSpPr>
              <p:nvPr/>
            </p:nvSpPr>
            <p:spPr bwMode="auto">
              <a:xfrm>
                <a:off x="2340" y="3468"/>
                <a:ext cx="720" cy="312"/>
              </a:xfrm>
              <a:prstGeom prst="roundRect">
                <a:avLst>
                  <a:gd name="adj" fmla="val 16667"/>
                </a:avLst>
              </a:prstGeom>
              <a:noFill/>
              <a:ln w="15875">
                <a:solidFill>
                  <a:srgbClr val="000000"/>
                </a:solidFill>
                <a:round/>
                <a:headEnd/>
                <a:tailEnd/>
              </a:ln>
            </p:spPr>
            <p:txBody>
              <a:bodyPr/>
              <a:lstStyle/>
              <a:p>
                <a:endParaRPr lang="zh-CN" altLang="en-US" b="1">
                  <a:latin typeface="+mn-ea"/>
                  <a:ea typeface="+mn-ea"/>
                </a:endParaRPr>
              </a:p>
            </p:txBody>
          </p:sp>
          <p:sp>
            <p:nvSpPr>
              <p:cNvPr id="39008" name="Text Box 1029"/>
              <p:cNvSpPr txBox="1">
                <a:spLocks noChangeArrowheads="1"/>
              </p:cNvSpPr>
              <p:nvPr/>
            </p:nvSpPr>
            <p:spPr bwMode="auto">
              <a:xfrm>
                <a:off x="2202" y="3390"/>
                <a:ext cx="990" cy="432"/>
              </a:xfrm>
              <a:prstGeom prst="rect">
                <a:avLst/>
              </a:prstGeom>
              <a:noFill/>
              <a:ln w="9525">
                <a:noFill/>
                <a:miter lim="800000"/>
                <a:headEnd/>
                <a:tailEnd/>
              </a:ln>
            </p:spPr>
            <p:txBody>
              <a:bodyPr/>
              <a:lstStyle/>
              <a:p>
                <a:pPr algn="ctr" eaLnBrk="0" hangingPunct="0"/>
                <a:r>
                  <a:rPr kumimoji="0" lang="en-US" altLang="zh-CN" sz="1600" b="1">
                    <a:latin typeface="+mn-ea"/>
                    <a:ea typeface="+mn-ea"/>
                  </a:rPr>
                  <a:t>RETURN</a:t>
                </a:r>
              </a:p>
            </p:txBody>
          </p:sp>
        </p:grpSp>
        <p:grpSp>
          <p:nvGrpSpPr>
            <p:cNvPr id="4" name="Group 1030"/>
            <p:cNvGrpSpPr>
              <a:grpSpLocks/>
            </p:cNvGrpSpPr>
            <p:nvPr/>
          </p:nvGrpSpPr>
          <p:grpSpPr bwMode="auto">
            <a:xfrm>
              <a:off x="4005" y="8589"/>
              <a:ext cx="765" cy="417"/>
              <a:chOff x="2790" y="2183"/>
              <a:chExt cx="765" cy="417"/>
            </a:xfrm>
          </p:grpSpPr>
          <p:sp>
            <p:nvSpPr>
              <p:cNvPr id="39005" name="Text Box 1031"/>
              <p:cNvSpPr txBox="1">
                <a:spLocks noChangeArrowheads="1"/>
              </p:cNvSpPr>
              <p:nvPr/>
            </p:nvSpPr>
            <p:spPr bwMode="auto">
              <a:xfrm>
                <a:off x="2805" y="2183"/>
                <a:ext cx="750" cy="417"/>
              </a:xfrm>
              <a:prstGeom prst="rect">
                <a:avLst/>
              </a:prstGeom>
              <a:noFill/>
              <a:ln w="9525">
                <a:noFill/>
                <a:miter lim="800000"/>
                <a:headEnd/>
                <a:tailEnd/>
              </a:ln>
            </p:spPr>
            <p:txBody>
              <a:bodyPr/>
              <a:lstStyle/>
              <a:p>
                <a:pPr algn="ctr" eaLnBrk="0" hangingPunct="0"/>
                <a:r>
                  <a:rPr kumimoji="0" lang="en-US" altLang="zh-CN" sz="2000" b="1">
                    <a:latin typeface="+mn-ea"/>
                    <a:ea typeface="+mn-ea"/>
                  </a:rPr>
                  <a:t>PB()</a:t>
                </a:r>
              </a:p>
            </p:txBody>
          </p:sp>
          <p:sp>
            <p:nvSpPr>
              <p:cNvPr id="39006" name="AutoShape 1032"/>
              <p:cNvSpPr>
                <a:spLocks noChangeArrowheads="1"/>
              </p:cNvSpPr>
              <p:nvPr/>
            </p:nvSpPr>
            <p:spPr bwMode="auto">
              <a:xfrm>
                <a:off x="2790" y="2271"/>
                <a:ext cx="720" cy="312"/>
              </a:xfrm>
              <a:prstGeom prst="roundRect">
                <a:avLst>
                  <a:gd name="adj" fmla="val 16667"/>
                </a:avLst>
              </a:prstGeom>
              <a:noFill/>
              <a:ln w="15875">
                <a:solidFill>
                  <a:srgbClr val="000000"/>
                </a:solidFill>
                <a:round/>
                <a:headEnd/>
                <a:tailEnd/>
              </a:ln>
            </p:spPr>
            <p:txBody>
              <a:bodyPr/>
              <a:lstStyle/>
              <a:p>
                <a:endParaRPr lang="zh-CN" altLang="en-US" b="1">
                  <a:latin typeface="+mn-ea"/>
                  <a:ea typeface="+mn-ea"/>
                </a:endParaRPr>
              </a:p>
            </p:txBody>
          </p:sp>
        </p:grpSp>
        <p:sp>
          <p:nvSpPr>
            <p:cNvPr id="38957" name="Text Box 1033"/>
            <p:cNvSpPr txBox="1">
              <a:spLocks noChangeArrowheads="1"/>
            </p:cNvSpPr>
            <p:nvPr/>
          </p:nvSpPr>
          <p:spPr bwMode="auto">
            <a:xfrm>
              <a:off x="1750" y="12813"/>
              <a:ext cx="1278" cy="468"/>
            </a:xfrm>
            <a:prstGeom prst="rect">
              <a:avLst/>
            </a:prstGeom>
            <a:solidFill>
              <a:srgbClr val="FFFFFF"/>
            </a:solidFill>
            <a:ln w="9525">
              <a:solidFill>
                <a:srgbClr val="000000"/>
              </a:solidFill>
              <a:miter lim="800000"/>
              <a:headEnd/>
              <a:tailEnd/>
            </a:ln>
          </p:spPr>
          <p:txBody>
            <a:bodyPr/>
            <a:lstStyle/>
            <a:p>
              <a:pPr algn="just" eaLnBrk="0" hangingPunct="0"/>
              <a:r>
                <a:rPr kumimoji="0" lang="en-US" altLang="zh-CN" sz="2000" b="1" dirty="0" err="1">
                  <a:latin typeface="+mn-ea"/>
                  <a:ea typeface="+mn-ea"/>
                </a:rPr>
                <a:t>w←read</a:t>
              </a:r>
              <a:r>
                <a:rPr kumimoji="0" lang="en-US" altLang="zh-CN" sz="2000" b="1" dirty="0">
                  <a:latin typeface="+mn-ea"/>
                  <a:ea typeface="+mn-ea"/>
                </a:rPr>
                <a:t>()</a:t>
              </a:r>
            </a:p>
          </p:txBody>
        </p:sp>
        <p:sp>
          <p:nvSpPr>
            <p:cNvPr id="38958" name="AutoShape 1034"/>
            <p:cNvSpPr>
              <a:spLocks noChangeArrowheads="1"/>
            </p:cNvSpPr>
            <p:nvPr/>
          </p:nvSpPr>
          <p:spPr bwMode="auto">
            <a:xfrm>
              <a:off x="3837" y="9239"/>
              <a:ext cx="1035" cy="477"/>
            </a:xfrm>
            <a:prstGeom prst="diamond">
              <a:avLst/>
            </a:prstGeom>
            <a:solidFill>
              <a:srgbClr val="FFFFFF"/>
            </a:solidFill>
            <a:ln w="9525">
              <a:solidFill>
                <a:srgbClr val="00CCFF"/>
              </a:solidFill>
              <a:miter lim="800000"/>
              <a:headEnd/>
              <a:tailEnd/>
            </a:ln>
          </p:spPr>
          <p:txBody>
            <a:bodyPr/>
            <a:lstStyle/>
            <a:p>
              <a:endParaRPr lang="zh-CN" altLang="en-US" b="1">
                <a:latin typeface="+mn-ea"/>
                <a:ea typeface="+mn-ea"/>
              </a:endParaRPr>
            </a:p>
          </p:txBody>
        </p:sp>
        <p:sp>
          <p:nvSpPr>
            <p:cNvPr id="38959" name="Text Box 1035"/>
            <p:cNvSpPr txBox="1">
              <a:spLocks noChangeArrowheads="1"/>
            </p:cNvSpPr>
            <p:nvPr/>
          </p:nvSpPr>
          <p:spPr bwMode="auto">
            <a:xfrm>
              <a:off x="3975" y="9279"/>
              <a:ext cx="780" cy="438"/>
            </a:xfrm>
            <a:prstGeom prst="rect">
              <a:avLst/>
            </a:prstGeom>
            <a:noFill/>
            <a:ln w="9525">
              <a:noFill/>
              <a:miter lim="800000"/>
              <a:headEnd/>
              <a:tailEnd/>
            </a:ln>
          </p:spPr>
          <p:txBody>
            <a:bodyPr/>
            <a:lstStyle/>
            <a:p>
              <a:pPr algn="ctr" eaLnBrk="0" hangingPunct="0"/>
              <a:r>
                <a:rPr kumimoji="0" lang="en-US" altLang="zh-CN" sz="2000" b="1">
                  <a:latin typeface="+mn-ea"/>
                  <a:ea typeface="+mn-ea"/>
                </a:rPr>
                <a:t>w</a:t>
              </a:r>
              <a:r>
                <a:rPr kumimoji="0" lang="zh-CN" altLang="en-US" sz="2000" b="1">
                  <a:latin typeface="+mn-ea"/>
                  <a:ea typeface="+mn-ea"/>
                </a:rPr>
                <a:t>＝</a:t>
              </a:r>
              <a:r>
                <a:rPr kumimoji="0" lang="en-US" altLang="zh-CN" sz="2000" b="1">
                  <a:solidFill>
                    <a:srgbClr val="FF0000"/>
                  </a:solidFill>
                  <a:latin typeface="+mn-ea"/>
                  <a:ea typeface="+mn-ea"/>
                </a:rPr>
                <a:t>a</a:t>
              </a:r>
            </a:p>
          </p:txBody>
        </p:sp>
        <p:sp>
          <p:nvSpPr>
            <p:cNvPr id="38960" name="Text Box 1036"/>
            <p:cNvSpPr txBox="1">
              <a:spLocks noChangeArrowheads="1"/>
            </p:cNvSpPr>
            <p:nvPr/>
          </p:nvSpPr>
          <p:spPr bwMode="auto">
            <a:xfrm>
              <a:off x="4575" y="9981"/>
              <a:ext cx="1080" cy="468"/>
            </a:xfrm>
            <a:prstGeom prst="rect">
              <a:avLst/>
            </a:prstGeom>
            <a:solidFill>
              <a:srgbClr val="FFFFFF"/>
            </a:solidFill>
            <a:ln w="9525">
              <a:solidFill>
                <a:srgbClr val="000000"/>
              </a:solidFill>
              <a:miter lim="800000"/>
              <a:headEnd/>
              <a:tailEnd/>
            </a:ln>
          </p:spPr>
          <p:txBody>
            <a:bodyPr/>
            <a:lstStyle/>
            <a:p>
              <a:pPr algn="ctr" eaLnBrk="0" hangingPunct="0"/>
              <a:r>
                <a:rPr kumimoji="0" lang="en-US" altLang="zh-CN" sz="2000" b="1">
                  <a:latin typeface="+mn-ea"/>
                  <a:ea typeface="+mn-ea"/>
                </a:rPr>
                <a:t>w←read()</a:t>
              </a:r>
            </a:p>
          </p:txBody>
        </p:sp>
        <p:sp>
          <p:nvSpPr>
            <p:cNvPr id="38961" name="AutoShape 1037"/>
            <p:cNvSpPr>
              <a:spLocks noChangeArrowheads="1"/>
            </p:cNvSpPr>
            <p:nvPr/>
          </p:nvSpPr>
          <p:spPr bwMode="auto">
            <a:xfrm>
              <a:off x="3105" y="9939"/>
              <a:ext cx="1080" cy="468"/>
            </a:xfrm>
            <a:prstGeom prst="diamond">
              <a:avLst/>
            </a:prstGeom>
            <a:solidFill>
              <a:srgbClr val="FFFFFF"/>
            </a:solidFill>
            <a:ln w="9525">
              <a:solidFill>
                <a:srgbClr val="00CCFF"/>
              </a:solidFill>
              <a:miter lim="800000"/>
              <a:headEnd/>
              <a:tailEnd/>
            </a:ln>
          </p:spPr>
          <p:txBody>
            <a:bodyPr/>
            <a:lstStyle/>
            <a:p>
              <a:endParaRPr lang="zh-CN" altLang="en-US" b="1">
                <a:latin typeface="+mn-ea"/>
                <a:ea typeface="+mn-ea"/>
              </a:endParaRPr>
            </a:p>
          </p:txBody>
        </p:sp>
        <p:sp>
          <p:nvSpPr>
            <p:cNvPr id="38962" name="Text Box 1038"/>
            <p:cNvSpPr txBox="1">
              <a:spLocks noChangeArrowheads="1"/>
            </p:cNvSpPr>
            <p:nvPr/>
          </p:nvSpPr>
          <p:spPr bwMode="auto">
            <a:xfrm>
              <a:off x="3255" y="9969"/>
              <a:ext cx="780" cy="438"/>
            </a:xfrm>
            <a:prstGeom prst="rect">
              <a:avLst/>
            </a:prstGeom>
            <a:noFill/>
            <a:ln w="9525">
              <a:noFill/>
              <a:miter lim="800000"/>
              <a:headEnd/>
              <a:tailEnd/>
            </a:ln>
          </p:spPr>
          <p:txBody>
            <a:bodyPr/>
            <a:lstStyle/>
            <a:p>
              <a:pPr algn="ctr" eaLnBrk="0" hangingPunct="0"/>
              <a:r>
                <a:rPr kumimoji="0" lang="en-US" altLang="zh-CN" sz="2000" b="1">
                  <a:latin typeface="+mn-ea"/>
                  <a:ea typeface="+mn-ea"/>
                </a:rPr>
                <a:t>w</a:t>
              </a:r>
              <a:r>
                <a:rPr kumimoji="0" lang="zh-CN" altLang="en-US" sz="2000" b="1">
                  <a:latin typeface="+mn-ea"/>
                  <a:ea typeface="+mn-ea"/>
                </a:rPr>
                <a:t>＝</a:t>
              </a:r>
              <a:r>
                <a:rPr kumimoji="0" lang="en-US" altLang="zh-CN" sz="2000" b="1">
                  <a:solidFill>
                    <a:srgbClr val="FF00FF"/>
                  </a:solidFill>
                  <a:latin typeface="+mn-ea"/>
                  <a:ea typeface="+mn-ea"/>
                </a:rPr>
                <a:t>d</a:t>
              </a:r>
              <a:endParaRPr kumimoji="0" lang="en-US" altLang="zh-CN" sz="2000" b="1">
                <a:latin typeface="+mn-ea"/>
                <a:ea typeface="+mn-ea"/>
              </a:endParaRPr>
            </a:p>
          </p:txBody>
        </p:sp>
        <p:sp>
          <p:nvSpPr>
            <p:cNvPr id="38963" name="Text Box 1039"/>
            <p:cNvSpPr txBox="1">
              <a:spLocks noChangeArrowheads="1"/>
            </p:cNvSpPr>
            <p:nvPr/>
          </p:nvSpPr>
          <p:spPr bwMode="auto">
            <a:xfrm>
              <a:off x="3870" y="10623"/>
              <a:ext cx="1080" cy="468"/>
            </a:xfrm>
            <a:prstGeom prst="rect">
              <a:avLst/>
            </a:prstGeom>
            <a:solidFill>
              <a:srgbClr val="FFFFFF"/>
            </a:solidFill>
            <a:ln w="9525">
              <a:solidFill>
                <a:srgbClr val="000000"/>
              </a:solidFill>
              <a:miter lim="800000"/>
              <a:headEnd/>
              <a:tailEnd/>
            </a:ln>
          </p:spPr>
          <p:txBody>
            <a:bodyPr/>
            <a:lstStyle/>
            <a:p>
              <a:pPr algn="ctr" eaLnBrk="0" hangingPunct="0"/>
              <a:r>
                <a:rPr kumimoji="0" lang="en-US" altLang="zh-CN" sz="2000" b="1">
                  <a:latin typeface="+mn-ea"/>
                  <a:ea typeface="+mn-ea"/>
                </a:rPr>
                <a:t>erorr</a:t>
              </a:r>
            </a:p>
          </p:txBody>
        </p:sp>
        <p:sp>
          <p:nvSpPr>
            <p:cNvPr id="38964" name="Text Box 1040"/>
            <p:cNvSpPr txBox="1">
              <a:spLocks noChangeArrowheads="1"/>
            </p:cNvSpPr>
            <p:nvPr/>
          </p:nvSpPr>
          <p:spPr bwMode="auto">
            <a:xfrm>
              <a:off x="2430" y="10605"/>
              <a:ext cx="1192" cy="468"/>
            </a:xfrm>
            <a:prstGeom prst="rect">
              <a:avLst/>
            </a:prstGeom>
            <a:solidFill>
              <a:srgbClr val="FFFFFF"/>
            </a:solidFill>
            <a:ln w="9525">
              <a:solidFill>
                <a:srgbClr val="000000"/>
              </a:solidFill>
              <a:miter lim="800000"/>
              <a:headEnd/>
              <a:tailEnd/>
            </a:ln>
          </p:spPr>
          <p:txBody>
            <a:bodyPr/>
            <a:lstStyle/>
            <a:p>
              <a:pPr algn="just" eaLnBrk="0" hangingPunct="0"/>
              <a:r>
                <a:rPr kumimoji="0" lang="en-US" altLang="zh-CN" sz="2000" b="1" dirty="0" err="1">
                  <a:latin typeface="+mn-ea"/>
                  <a:ea typeface="+mn-ea"/>
                </a:rPr>
                <a:t>w←read</a:t>
              </a:r>
              <a:r>
                <a:rPr kumimoji="0" lang="en-US" altLang="zh-CN" sz="2000" b="1" dirty="0">
                  <a:latin typeface="+mn-ea"/>
                  <a:ea typeface="+mn-ea"/>
                </a:rPr>
                <a:t>()</a:t>
              </a:r>
            </a:p>
          </p:txBody>
        </p:sp>
        <p:sp>
          <p:nvSpPr>
            <p:cNvPr id="38965" name="Text Box 1041"/>
            <p:cNvSpPr txBox="1">
              <a:spLocks noChangeArrowheads="1"/>
            </p:cNvSpPr>
            <p:nvPr/>
          </p:nvSpPr>
          <p:spPr bwMode="auto">
            <a:xfrm>
              <a:off x="2430" y="11364"/>
              <a:ext cx="1080" cy="468"/>
            </a:xfrm>
            <a:prstGeom prst="rect">
              <a:avLst/>
            </a:prstGeom>
            <a:solidFill>
              <a:srgbClr val="FFFFFF"/>
            </a:solidFill>
            <a:ln w="9525">
              <a:solidFill>
                <a:srgbClr val="000000"/>
              </a:solidFill>
              <a:miter lim="800000"/>
              <a:headEnd/>
              <a:tailEnd/>
            </a:ln>
          </p:spPr>
          <p:txBody>
            <a:bodyPr/>
            <a:lstStyle/>
            <a:p>
              <a:pPr algn="ctr" eaLnBrk="0" hangingPunct="0"/>
              <a:r>
                <a:rPr kumimoji="0" lang="en-US" altLang="zh-CN" sz="2000" b="1">
                  <a:latin typeface="+mn-ea"/>
                  <a:ea typeface="+mn-ea"/>
                </a:rPr>
                <a:t>P</a:t>
              </a:r>
              <a:r>
                <a:rPr kumimoji="0" lang="en-US" altLang="zh-CN" sz="2000" b="1">
                  <a:solidFill>
                    <a:srgbClr val="FF00FF"/>
                  </a:solidFill>
                  <a:latin typeface="+mn-ea"/>
                  <a:ea typeface="+mn-ea"/>
                </a:rPr>
                <a:t>E</a:t>
              </a:r>
              <a:r>
                <a:rPr kumimoji="0" lang="en-US" altLang="zh-CN" sz="2000" b="1">
                  <a:latin typeface="+mn-ea"/>
                  <a:ea typeface="+mn-ea"/>
                </a:rPr>
                <a:t>()</a:t>
              </a:r>
            </a:p>
          </p:txBody>
        </p:sp>
        <p:grpSp>
          <p:nvGrpSpPr>
            <p:cNvPr id="5" name="Group 1042"/>
            <p:cNvGrpSpPr>
              <a:grpSpLocks/>
            </p:cNvGrpSpPr>
            <p:nvPr/>
          </p:nvGrpSpPr>
          <p:grpSpPr bwMode="auto">
            <a:xfrm>
              <a:off x="2460" y="12117"/>
              <a:ext cx="1080" cy="468"/>
              <a:chOff x="3240" y="3000"/>
              <a:chExt cx="1080" cy="468"/>
            </a:xfrm>
          </p:grpSpPr>
          <p:sp>
            <p:nvSpPr>
              <p:cNvPr id="39003" name="AutoShape 1043"/>
              <p:cNvSpPr>
                <a:spLocks noChangeArrowheads="1"/>
              </p:cNvSpPr>
              <p:nvPr/>
            </p:nvSpPr>
            <p:spPr bwMode="auto">
              <a:xfrm>
                <a:off x="3240" y="3000"/>
                <a:ext cx="1080" cy="468"/>
              </a:xfrm>
              <a:prstGeom prst="diamond">
                <a:avLst/>
              </a:prstGeom>
              <a:solidFill>
                <a:srgbClr val="FFFFFF"/>
              </a:solidFill>
              <a:ln w="9525">
                <a:solidFill>
                  <a:srgbClr val="000000"/>
                </a:solidFill>
                <a:miter lim="800000"/>
                <a:headEnd/>
                <a:tailEnd/>
              </a:ln>
            </p:spPr>
            <p:txBody>
              <a:bodyPr/>
              <a:lstStyle/>
              <a:p>
                <a:endParaRPr lang="zh-CN" altLang="en-US" b="1">
                  <a:latin typeface="+mn-ea"/>
                  <a:ea typeface="+mn-ea"/>
                </a:endParaRPr>
              </a:p>
            </p:txBody>
          </p:sp>
          <p:sp>
            <p:nvSpPr>
              <p:cNvPr id="39004" name="Text Box 1044"/>
              <p:cNvSpPr txBox="1">
                <a:spLocks noChangeArrowheads="1"/>
              </p:cNvSpPr>
              <p:nvPr/>
            </p:nvSpPr>
            <p:spPr bwMode="auto">
              <a:xfrm>
                <a:off x="3390" y="3030"/>
                <a:ext cx="780" cy="438"/>
              </a:xfrm>
              <a:prstGeom prst="rect">
                <a:avLst/>
              </a:prstGeom>
              <a:noFill/>
              <a:ln w="9525">
                <a:noFill/>
                <a:miter lim="800000"/>
                <a:headEnd/>
                <a:tailEnd/>
              </a:ln>
            </p:spPr>
            <p:txBody>
              <a:bodyPr/>
              <a:lstStyle/>
              <a:p>
                <a:pPr algn="ctr" eaLnBrk="0" hangingPunct="0"/>
                <a:r>
                  <a:rPr kumimoji="0" lang="en-US" altLang="zh-CN" sz="2000" b="1">
                    <a:latin typeface="+mn-ea"/>
                    <a:ea typeface="+mn-ea"/>
                  </a:rPr>
                  <a:t>w</a:t>
                </a:r>
                <a:r>
                  <a:rPr kumimoji="0" lang="zh-CN" altLang="en-US" sz="2000" b="1">
                    <a:latin typeface="+mn-ea"/>
                    <a:ea typeface="+mn-ea"/>
                  </a:rPr>
                  <a:t>＝</a:t>
                </a:r>
                <a:r>
                  <a:rPr kumimoji="0" lang="en-US" altLang="zh-CN" sz="2000" b="1">
                    <a:solidFill>
                      <a:srgbClr val="FF00FF"/>
                    </a:solidFill>
                    <a:latin typeface="+mn-ea"/>
                    <a:ea typeface="+mn-ea"/>
                  </a:rPr>
                  <a:t>d</a:t>
                </a:r>
                <a:endParaRPr kumimoji="0" lang="en-US" altLang="zh-CN" sz="2000" b="1">
                  <a:latin typeface="+mn-ea"/>
                  <a:ea typeface="+mn-ea"/>
                </a:endParaRPr>
              </a:p>
            </p:txBody>
          </p:sp>
        </p:grpSp>
        <p:sp>
          <p:nvSpPr>
            <p:cNvPr id="38967" name="Text Box 1045"/>
            <p:cNvSpPr txBox="1">
              <a:spLocks noChangeArrowheads="1"/>
            </p:cNvSpPr>
            <p:nvPr/>
          </p:nvSpPr>
          <p:spPr bwMode="auto">
            <a:xfrm>
              <a:off x="3090" y="12807"/>
              <a:ext cx="1080" cy="468"/>
            </a:xfrm>
            <a:prstGeom prst="rect">
              <a:avLst/>
            </a:prstGeom>
            <a:solidFill>
              <a:srgbClr val="FFFFFF"/>
            </a:solidFill>
            <a:ln w="9525">
              <a:solidFill>
                <a:srgbClr val="000000"/>
              </a:solidFill>
              <a:miter lim="800000"/>
              <a:headEnd/>
              <a:tailEnd/>
            </a:ln>
          </p:spPr>
          <p:txBody>
            <a:bodyPr/>
            <a:lstStyle/>
            <a:p>
              <a:pPr algn="ctr" eaLnBrk="0" hangingPunct="0"/>
              <a:r>
                <a:rPr kumimoji="0" lang="en-US" altLang="zh-CN" sz="2000" b="1">
                  <a:latin typeface="+mn-ea"/>
                  <a:ea typeface="+mn-ea"/>
                </a:rPr>
                <a:t>erorr</a:t>
              </a:r>
            </a:p>
          </p:txBody>
        </p:sp>
        <p:sp>
          <p:nvSpPr>
            <p:cNvPr id="38968" name="Text Box 1046"/>
            <p:cNvSpPr txBox="1">
              <a:spLocks noChangeArrowheads="1"/>
            </p:cNvSpPr>
            <p:nvPr/>
          </p:nvSpPr>
          <p:spPr bwMode="auto">
            <a:xfrm>
              <a:off x="4590" y="11382"/>
              <a:ext cx="1080" cy="468"/>
            </a:xfrm>
            <a:prstGeom prst="rect">
              <a:avLst/>
            </a:prstGeom>
            <a:solidFill>
              <a:srgbClr val="FFFFFF"/>
            </a:solidFill>
            <a:ln w="9525">
              <a:solidFill>
                <a:srgbClr val="000000"/>
              </a:solidFill>
              <a:miter lim="800000"/>
              <a:headEnd/>
              <a:tailEnd/>
            </a:ln>
          </p:spPr>
          <p:txBody>
            <a:bodyPr/>
            <a:lstStyle/>
            <a:p>
              <a:pPr algn="ctr" eaLnBrk="0" hangingPunct="0"/>
              <a:r>
                <a:rPr kumimoji="0" lang="en-US" altLang="zh-CN" sz="2000" b="1">
                  <a:latin typeface="+mn-ea"/>
                  <a:ea typeface="+mn-ea"/>
                </a:rPr>
                <a:t>P</a:t>
              </a:r>
              <a:r>
                <a:rPr kumimoji="0" lang="en-US" altLang="zh-CN" sz="2000" b="1">
                  <a:solidFill>
                    <a:srgbClr val="FF0000"/>
                  </a:solidFill>
                  <a:latin typeface="+mn-ea"/>
                  <a:ea typeface="+mn-ea"/>
                </a:rPr>
                <a:t>C</a:t>
              </a:r>
              <a:r>
                <a:rPr kumimoji="0" lang="en-US" altLang="zh-CN" sz="2000" b="1">
                  <a:latin typeface="+mn-ea"/>
                  <a:ea typeface="+mn-ea"/>
                </a:rPr>
                <a:t>()</a:t>
              </a:r>
            </a:p>
          </p:txBody>
        </p:sp>
        <p:sp>
          <p:nvSpPr>
            <p:cNvPr id="38969" name="Line 1047"/>
            <p:cNvSpPr>
              <a:spLocks noChangeShapeType="1"/>
            </p:cNvSpPr>
            <p:nvPr/>
          </p:nvSpPr>
          <p:spPr bwMode="auto">
            <a:xfrm>
              <a:off x="4350" y="8969"/>
              <a:ext cx="0" cy="283"/>
            </a:xfrm>
            <a:prstGeom prst="line">
              <a:avLst/>
            </a:prstGeom>
            <a:noFill/>
            <a:ln w="9525">
              <a:solidFill>
                <a:srgbClr val="FF0000"/>
              </a:solidFill>
              <a:round/>
              <a:headEnd/>
              <a:tailEnd type="triangle" w="med" len="med"/>
            </a:ln>
          </p:spPr>
          <p:txBody>
            <a:bodyPr/>
            <a:lstStyle/>
            <a:p>
              <a:endParaRPr lang="zh-CN" altLang="en-US" b="1">
                <a:latin typeface="+mn-ea"/>
                <a:ea typeface="+mn-ea"/>
              </a:endParaRPr>
            </a:p>
          </p:txBody>
        </p:sp>
        <p:grpSp>
          <p:nvGrpSpPr>
            <p:cNvPr id="6" name="Group 1048"/>
            <p:cNvGrpSpPr>
              <a:grpSpLocks/>
            </p:cNvGrpSpPr>
            <p:nvPr/>
          </p:nvGrpSpPr>
          <p:grpSpPr bwMode="auto">
            <a:xfrm>
              <a:off x="3630" y="9498"/>
              <a:ext cx="180" cy="468"/>
              <a:chOff x="3105" y="2361"/>
              <a:chExt cx="180" cy="468"/>
            </a:xfrm>
          </p:grpSpPr>
          <p:sp>
            <p:nvSpPr>
              <p:cNvPr id="39001" name="Line 1049"/>
              <p:cNvSpPr>
                <a:spLocks noChangeShapeType="1"/>
              </p:cNvSpPr>
              <p:nvPr/>
            </p:nvSpPr>
            <p:spPr bwMode="auto">
              <a:xfrm>
                <a:off x="3105" y="2361"/>
                <a:ext cx="180" cy="0"/>
              </a:xfrm>
              <a:prstGeom prst="line">
                <a:avLst/>
              </a:prstGeom>
              <a:noFill/>
              <a:ln w="9525">
                <a:solidFill>
                  <a:srgbClr val="FF00FF"/>
                </a:solidFill>
                <a:round/>
                <a:headEnd/>
                <a:tailEnd/>
              </a:ln>
            </p:spPr>
            <p:txBody>
              <a:bodyPr/>
              <a:lstStyle/>
              <a:p>
                <a:endParaRPr lang="zh-CN" altLang="en-US" b="1">
                  <a:latin typeface="+mn-ea"/>
                  <a:ea typeface="+mn-ea"/>
                </a:endParaRPr>
              </a:p>
            </p:txBody>
          </p:sp>
          <p:sp>
            <p:nvSpPr>
              <p:cNvPr id="39002" name="Line 1050"/>
              <p:cNvSpPr>
                <a:spLocks noChangeShapeType="1"/>
              </p:cNvSpPr>
              <p:nvPr/>
            </p:nvSpPr>
            <p:spPr bwMode="auto">
              <a:xfrm>
                <a:off x="3105" y="2361"/>
                <a:ext cx="0" cy="468"/>
              </a:xfrm>
              <a:prstGeom prst="line">
                <a:avLst/>
              </a:prstGeom>
              <a:noFill/>
              <a:ln w="9525">
                <a:solidFill>
                  <a:srgbClr val="FF00FF"/>
                </a:solidFill>
                <a:round/>
                <a:headEnd/>
                <a:tailEnd type="triangle" w="med" len="med"/>
              </a:ln>
            </p:spPr>
            <p:txBody>
              <a:bodyPr/>
              <a:lstStyle/>
              <a:p>
                <a:endParaRPr lang="zh-CN" altLang="en-US" b="1">
                  <a:latin typeface="+mn-ea"/>
                  <a:ea typeface="+mn-ea"/>
                </a:endParaRPr>
              </a:p>
            </p:txBody>
          </p:sp>
        </p:grpSp>
        <p:grpSp>
          <p:nvGrpSpPr>
            <p:cNvPr id="7" name="Group 1051"/>
            <p:cNvGrpSpPr>
              <a:grpSpLocks/>
            </p:cNvGrpSpPr>
            <p:nvPr/>
          </p:nvGrpSpPr>
          <p:grpSpPr bwMode="auto">
            <a:xfrm>
              <a:off x="4905" y="9486"/>
              <a:ext cx="195" cy="468"/>
              <a:chOff x="4395" y="2361"/>
              <a:chExt cx="195" cy="468"/>
            </a:xfrm>
          </p:grpSpPr>
          <p:sp>
            <p:nvSpPr>
              <p:cNvPr id="38999" name="Line 1052"/>
              <p:cNvSpPr>
                <a:spLocks noChangeShapeType="1"/>
              </p:cNvSpPr>
              <p:nvPr/>
            </p:nvSpPr>
            <p:spPr bwMode="auto">
              <a:xfrm>
                <a:off x="4395" y="2361"/>
                <a:ext cx="180" cy="0"/>
              </a:xfrm>
              <a:prstGeom prst="line">
                <a:avLst/>
              </a:prstGeom>
              <a:noFill/>
              <a:ln w="9525">
                <a:solidFill>
                  <a:srgbClr val="FF0000"/>
                </a:solidFill>
                <a:round/>
                <a:headEnd/>
                <a:tailEnd/>
              </a:ln>
            </p:spPr>
            <p:txBody>
              <a:bodyPr/>
              <a:lstStyle/>
              <a:p>
                <a:endParaRPr lang="zh-CN" altLang="en-US" b="1">
                  <a:latin typeface="+mn-ea"/>
                  <a:ea typeface="+mn-ea"/>
                </a:endParaRPr>
              </a:p>
            </p:txBody>
          </p:sp>
          <p:sp>
            <p:nvSpPr>
              <p:cNvPr id="39000" name="Line 1053"/>
              <p:cNvSpPr>
                <a:spLocks noChangeShapeType="1"/>
              </p:cNvSpPr>
              <p:nvPr/>
            </p:nvSpPr>
            <p:spPr bwMode="auto">
              <a:xfrm>
                <a:off x="4590" y="2361"/>
                <a:ext cx="0" cy="468"/>
              </a:xfrm>
              <a:prstGeom prst="line">
                <a:avLst/>
              </a:prstGeom>
              <a:noFill/>
              <a:ln w="9525">
                <a:solidFill>
                  <a:srgbClr val="FF0000"/>
                </a:solidFill>
                <a:round/>
                <a:headEnd/>
                <a:tailEnd type="triangle" w="med" len="med"/>
              </a:ln>
            </p:spPr>
            <p:txBody>
              <a:bodyPr/>
              <a:lstStyle/>
              <a:p>
                <a:endParaRPr lang="zh-CN" altLang="en-US" b="1">
                  <a:latin typeface="+mn-ea"/>
                  <a:ea typeface="+mn-ea"/>
                </a:endParaRPr>
              </a:p>
            </p:txBody>
          </p:sp>
        </p:grpSp>
        <p:grpSp>
          <p:nvGrpSpPr>
            <p:cNvPr id="8" name="Group 1054"/>
            <p:cNvGrpSpPr>
              <a:grpSpLocks/>
            </p:cNvGrpSpPr>
            <p:nvPr/>
          </p:nvGrpSpPr>
          <p:grpSpPr bwMode="auto">
            <a:xfrm>
              <a:off x="2955" y="10167"/>
              <a:ext cx="180" cy="468"/>
              <a:chOff x="3105" y="2361"/>
              <a:chExt cx="180" cy="468"/>
            </a:xfrm>
          </p:grpSpPr>
          <p:sp>
            <p:nvSpPr>
              <p:cNvPr id="38997" name="Line 1055"/>
              <p:cNvSpPr>
                <a:spLocks noChangeShapeType="1"/>
              </p:cNvSpPr>
              <p:nvPr/>
            </p:nvSpPr>
            <p:spPr bwMode="auto">
              <a:xfrm>
                <a:off x="3105" y="2361"/>
                <a:ext cx="180" cy="0"/>
              </a:xfrm>
              <a:prstGeom prst="line">
                <a:avLst/>
              </a:prstGeom>
              <a:noFill/>
              <a:ln w="9525">
                <a:solidFill>
                  <a:srgbClr val="FF00FF"/>
                </a:solidFill>
                <a:round/>
                <a:headEnd/>
                <a:tailEnd/>
              </a:ln>
            </p:spPr>
            <p:txBody>
              <a:bodyPr/>
              <a:lstStyle/>
              <a:p>
                <a:endParaRPr lang="zh-CN" altLang="en-US" b="1">
                  <a:latin typeface="+mn-ea"/>
                  <a:ea typeface="+mn-ea"/>
                </a:endParaRPr>
              </a:p>
            </p:txBody>
          </p:sp>
          <p:sp>
            <p:nvSpPr>
              <p:cNvPr id="38998" name="Line 1056"/>
              <p:cNvSpPr>
                <a:spLocks noChangeShapeType="1"/>
              </p:cNvSpPr>
              <p:nvPr/>
            </p:nvSpPr>
            <p:spPr bwMode="auto">
              <a:xfrm>
                <a:off x="3105" y="2361"/>
                <a:ext cx="0" cy="468"/>
              </a:xfrm>
              <a:prstGeom prst="line">
                <a:avLst/>
              </a:prstGeom>
              <a:noFill/>
              <a:ln w="9525">
                <a:solidFill>
                  <a:srgbClr val="FF00FF"/>
                </a:solidFill>
                <a:round/>
                <a:headEnd/>
                <a:tailEnd type="triangle" w="med" len="med"/>
              </a:ln>
            </p:spPr>
            <p:txBody>
              <a:bodyPr/>
              <a:lstStyle/>
              <a:p>
                <a:endParaRPr lang="zh-CN" altLang="en-US" b="1">
                  <a:latin typeface="+mn-ea"/>
                  <a:ea typeface="+mn-ea"/>
                </a:endParaRPr>
              </a:p>
            </p:txBody>
          </p:sp>
        </p:grpSp>
        <p:grpSp>
          <p:nvGrpSpPr>
            <p:cNvPr id="9" name="Group 1057"/>
            <p:cNvGrpSpPr>
              <a:grpSpLocks/>
            </p:cNvGrpSpPr>
            <p:nvPr/>
          </p:nvGrpSpPr>
          <p:grpSpPr bwMode="auto">
            <a:xfrm>
              <a:off x="4200" y="10170"/>
              <a:ext cx="195" cy="468"/>
              <a:chOff x="4395" y="2361"/>
              <a:chExt cx="195" cy="468"/>
            </a:xfrm>
          </p:grpSpPr>
          <p:sp>
            <p:nvSpPr>
              <p:cNvPr id="38995" name="Line 1058"/>
              <p:cNvSpPr>
                <a:spLocks noChangeShapeType="1"/>
              </p:cNvSpPr>
              <p:nvPr/>
            </p:nvSpPr>
            <p:spPr bwMode="auto">
              <a:xfrm>
                <a:off x="4395" y="2361"/>
                <a:ext cx="180" cy="0"/>
              </a:xfrm>
              <a:prstGeom prst="line">
                <a:avLst/>
              </a:prstGeom>
              <a:noFill/>
              <a:ln w="9525">
                <a:solidFill>
                  <a:srgbClr val="000000"/>
                </a:solidFill>
                <a:round/>
                <a:headEnd/>
                <a:tailEnd/>
              </a:ln>
            </p:spPr>
            <p:txBody>
              <a:bodyPr/>
              <a:lstStyle/>
              <a:p>
                <a:endParaRPr lang="zh-CN" altLang="en-US" b="1">
                  <a:latin typeface="+mn-ea"/>
                  <a:ea typeface="+mn-ea"/>
                </a:endParaRPr>
              </a:p>
            </p:txBody>
          </p:sp>
          <p:sp>
            <p:nvSpPr>
              <p:cNvPr id="38996" name="Line 1059"/>
              <p:cNvSpPr>
                <a:spLocks noChangeShapeType="1"/>
              </p:cNvSpPr>
              <p:nvPr/>
            </p:nvSpPr>
            <p:spPr bwMode="auto">
              <a:xfrm>
                <a:off x="4590" y="2361"/>
                <a:ext cx="0" cy="468"/>
              </a:xfrm>
              <a:prstGeom prst="line">
                <a:avLst/>
              </a:prstGeom>
              <a:noFill/>
              <a:ln w="9525">
                <a:solidFill>
                  <a:srgbClr val="000000"/>
                </a:solidFill>
                <a:round/>
                <a:headEnd/>
                <a:tailEnd type="triangle" w="med" len="med"/>
              </a:ln>
            </p:spPr>
            <p:txBody>
              <a:bodyPr/>
              <a:lstStyle/>
              <a:p>
                <a:endParaRPr lang="zh-CN" altLang="en-US" b="1">
                  <a:latin typeface="+mn-ea"/>
                  <a:ea typeface="+mn-ea"/>
                </a:endParaRPr>
              </a:p>
            </p:txBody>
          </p:sp>
        </p:grpSp>
        <p:sp>
          <p:nvSpPr>
            <p:cNvPr id="38974" name="Line 1060"/>
            <p:cNvSpPr>
              <a:spLocks noChangeShapeType="1"/>
            </p:cNvSpPr>
            <p:nvPr/>
          </p:nvSpPr>
          <p:spPr bwMode="auto">
            <a:xfrm>
              <a:off x="2970" y="11076"/>
              <a:ext cx="0" cy="283"/>
            </a:xfrm>
            <a:prstGeom prst="line">
              <a:avLst/>
            </a:prstGeom>
            <a:noFill/>
            <a:ln w="9525">
              <a:solidFill>
                <a:srgbClr val="FF00FF"/>
              </a:solidFill>
              <a:round/>
              <a:headEnd/>
              <a:tailEnd type="triangle" w="med" len="med"/>
            </a:ln>
          </p:spPr>
          <p:txBody>
            <a:bodyPr/>
            <a:lstStyle/>
            <a:p>
              <a:endParaRPr lang="zh-CN" altLang="en-US" b="1">
                <a:latin typeface="+mn-ea"/>
                <a:ea typeface="+mn-ea"/>
              </a:endParaRPr>
            </a:p>
          </p:txBody>
        </p:sp>
        <p:sp>
          <p:nvSpPr>
            <p:cNvPr id="38975" name="Line 1061"/>
            <p:cNvSpPr>
              <a:spLocks noChangeShapeType="1"/>
            </p:cNvSpPr>
            <p:nvPr/>
          </p:nvSpPr>
          <p:spPr bwMode="auto">
            <a:xfrm>
              <a:off x="2970" y="11841"/>
              <a:ext cx="0" cy="283"/>
            </a:xfrm>
            <a:prstGeom prst="line">
              <a:avLst/>
            </a:prstGeom>
            <a:noFill/>
            <a:ln w="9525">
              <a:solidFill>
                <a:srgbClr val="FF00FF"/>
              </a:solidFill>
              <a:round/>
              <a:headEnd/>
              <a:tailEnd type="triangle" w="med" len="med"/>
            </a:ln>
          </p:spPr>
          <p:txBody>
            <a:bodyPr/>
            <a:lstStyle/>
            <a:p>
              <a:endParaRPr lang="zh-CN" altLang="en-US" b="1">
                <a:latin typeface="+mn-ea"/>
                <a:ea typeface="+mn-ea"/>
              </a:endParaRPr>
            </a:p>
          </p:txBody>
        </p:sp>
        <p:grpSp>
          <p:nvGrpSpPr>
            <p:cNvPr id="10" name="Group 1062"/>
            <p:cNvGrpSpPr>
              <a:grpSpLocks/>
            </p:cNvGrpSpPr>
            <p:nvPr/>
          </p:nvGrpSpPr>
          <p:grpSpPr bwMode="auto">
            <a:xfrm>
              <a:off x="2295" y="12348"/>
              <a:ext cx="180" cy="468"/>
              <a:chOff x="3105" y="2361"/>
              <a:chExt cx="180" cy="468"/>
            </a:xfrm>
          </p:grpSpPr>
          <p:sp>
            <p:nvSpPr>
              <p:cNvPr id="38993" name="Line 1063"/>
              <p:cNvSpPr>
                <a:spLocks noChangeShapeType="1"/>
              </p:cNvSpPr>
              <p:nvPr/>
            </p:nvSpPr>
            <p:spPr bwMode="auto">
              <a:xfrm>
                <a:off x="3105" y="2361"/>
                <a:ext cx="180" cy="0"/>
              </a:xfrm>
              <a:prstGeom prst="line">
                <a:avLst/>
              </a:prstGeom>
              <a:noFill/>
              <a:ln w="9525">
                <a:solidFill>
                  <a:srgbClr val="FF00FF"/>
                </a:solidFill>
                <a:round/>
                <a:headEnd/>
                <a:tailEnd/>
              </a:ln>
            </p:spPr>
            <p:txBody>
              <a:bodyPr/>
              <a:lstStyle/>
              <a:p>
                <a:endParaRPr lang="zh-CN" altLang="en-US" b="1">
                  <a:latin typeface="+mn-ea"/>
                  <a:ea typeface="+mn-ea"/>
                </a:endParaRPr>
              </a:p>
            </p:txBody>
          </p:sp>
          <p:sp>
            <p:nvSpPr>
              <p:cNvPr id="38994" name="Line 1064"/>
              <p:cNvSpPr>
                <a:spLocks noChangeShapeType="1"/>
              </p:cNvSpPr>
              <p:nvPr/>
            </p:nvSpPr>
            <p:spPr bwMode="auto">
              <a:xfrm>
                <a:off x="3105" y="2361"/>
                <a:ext cx="0" cy="468"/>
              </a:xfrm>
              <a:prstGeom prst="line">
                <a:avLst/>
              </a:prstGeom>
              <a:noFill/>
              <a:ln w="9525">
                <a:solidFill>
                  <a:srgbClr val="FF00FF"/>
                </a:solidFill>
                <a:round/>
                <a:headEnd/>
                <a:tailEnd type="triangle" w="med" len="med"/>
              </a:ln>
            </p:spPr>
            <p:txBody>
              <a:bodyPr/>
              <a:lstStyle/>
              <a:p>
                <a:endParaRPr lang="zh-CN" altLang="en-US" b="1">
                  <a:latin typeface="+mn-ea"/>
                  <a:ea typeface="+mn-ea"/>
                </a:endParaRPr>
              </a:p>
            </p:txBody>
          </p:sp>
        </p:grpSp>
        <p:grpSp>
          <p:nvGrpSpPr>
            <p:cNvPr id="11" name="Group 1065"/>
            <p:cNvGrpSpPr>
              <a:grpSpLocks/>
            </p:cNvGrpSpPr>
            <p:nvPr/>
          </p:nvGrpSpPr>
          <p:grpSpPr bwMode="auto">
            <a:xfrm>
              <a:off x="3540" y="12342"/>
              <a:ext cx="195" cy="468"/>
              <a:chOff x="4395" y="2361"/>
              <a:chExt cx="195" cy="468"/>
            </a:xfrm>
          </p:grpSpPr>
          <p:sp>
            <p:nvSpPr>
              <p:cNvPr id="38991" name="Line 1066"/>
              <p:cNvSpPr>
                <a:spLocks noChangeShapeType="1"/>
              </p:cNvSpPr>
              <p:nvPr/>
            </p:nvSpPr>
            <p:spPr bwMode="auto">
              <a:xfrm>
                <a:off x="4395" y="2361"/>
                <a:ext cx="180" cy="0"/>
              </a:xfrm>
              <a:prstGeom prst="line">
                <a:avLst/>
              </a:prstGeom>
              <a:noFill/>
              <a:ln w="9525">
                <a:solidFill>
                  <a:srgbClr val="000000"/>
                </a:solidFill>
                <a:round/>
                <a:headEnd/>
                <a:tailEnd/>
              </a:ln>
            </p:spPr>
            <p:txBody>
              <a:bodyPr/>
              <a:lstStyle/>
              <a:p>
                <a:endParaRPr lang="zh-CN" altLang="en-US" b="1">
                  <a:latin typeface="+mn-ea"/>
                  <a:ea typeface="+mn-ea"/>
                </a:endParaRPr>
              </a:p>
            </p:txBody>
          </p:sp>
          <p:sp>
            <p:nvSpPr>
              <p:cNvPr id="38992" name="Line 1067"/>
              <p:cNvSpPr>
                <a:spLocks noChangeShapeType="1"/>
              </p:cNvSpPr>
              <p:nvPr/>
            </p:nvSpPr>
            <p:spPr bwMode="auto">
              <a:xfrm>
                <a:off x="4590" y="2361"/>
                <a:ext cx="0" cy="468"/>
              </a:xfrm>
              <a:prstGeom prst="line">
                <a:avLst/>
              </a:prstGeom>
              <a:noFill/>
              <a:ln w="9525">
                <a:solidFill>
                  <a:srgbClr val="000000"/>
                </a:solidFill>
                <a:round/>
                <a:headEnd/>
                <a:tailEnd type="triangle" w="med" len="med"/>
              </a:ln>
            </p:spPr>
            <p:txBody>
              <a:bodyPr/>
              <a:lstStyle/>
              <a:p>
                <a:endParaRPr lang="zh-CN" altLang="en-US" b="1">
                  <a:latin typeface="+mn-ea"/>
                  <a:ea typeface="+mn-ea"/>
                </a:endParaRPr>
              </a:p>
            </p:txBody>
          </p:sp>
        </p:grpSp>
        <p:sp>
          <p:nvSpPr>
            <p:cNvPr id="38978" name="Line 1068"/>
            <p:cNvSpPr>
              <a:spLocks noChangeShapeType="1"/>
            </p:cNvSpPr>
            <p:nvPr/>
          </p:nvSpPr>
          <p:spPr bwMode="auto">
            <a:xfrm>
              <a:off x="2445" y="13275"/>
              <a:ext cx="0" cy="283"/>
            </a:xfrm>
            <a:prstGeom prst="line">
              <a:avLst/>
            </a:prstGeom>
            <a:noFill/>
            <a:ln w="9525">
              <a:solidFill>
                <a:srgbClr val="FF00FF"/>
              </a:solidFill>
              <a:round/>
              <a:headEnd/>
              <a:tailEnd/>
            </a:ln>
          </p:spPr>
          <p:txBody>
            <a:bodyPr/>
            <a:lstStyle/>
            <a:p>
              <a:endParaRPr lang="zh-CN" altLang="en-US" b="1">
                <a:latin typeface="+mn-ea"/>
                <a:ea typeface="+mn-ea"/>
              </a:endParaRPr>
            </a:p>
          </p:txBody>
        </p:sp>
        <p:sp>
          <p:nvSpPr>
            <p:cNvPr id="38979" name="Line 1069"/>
            <p:cNvSpPr>
              <a:spLocks noChangeShapeType="1"/>
            </p:cNvSpPr>
            <p:nvPr/>
          </p:nvSpPr>
          <p:spPr bwMode="auto">
            <a:xfrm>
              <a:off x="3615" y="13275"/>
              <a:ext cx="0" cy="283"/>
            </a:xfrm>
            <a:prstGeom prst="line">
              <a:avLst/>
            </a:prstGeom>
            <a:noFill/>
            <a:ln w="9525">
              <a:solidFill>
                <a:srgbClr val="000000"/>
              </a:solidFill>
              <a:round/>
              <a:headEnd/>
              <a:tailEnd/>
            </a:ln>
          </p:spPr>
          <p:txBody>
            <a:bodyPr/>
            <a:lstStyle/>
            <a:p>
              <a:endParaRPr lang="zh-CN" altLang="en-US" b="1">
                <a:latin typeface="+mn-ea"/>
                <a:ea typeface="+mn-ea"/>
              </a:endParaRPr>
            </a:p>
          </p:txBody>
        </p:sp>
        <p:sp>
          <p:nvSpPr>
            <p:cNvPr id="38980" name="Line 1070"/>
            <p:cNvSpPr>
              <a:spLocks noChangeShapeType="1"/>
            </p:cNvSpPr>
            <p:nvPr/>
          </p:nvSpPr>
          <p:spPr bwMode="auto">
            <a:xfrm>
              <a:off x="4410" y="11091"/>
              <a:ext cx="0" cy="2466"/>
            </a:xfrm>
            <a:prstGeom prst="line">
              <a:avLst/>
            </a:prstGeom>
            <a:noFill/>
            <a:ln w="9525">
              <a:solidFill>
                <a:srgbClr val="000000"/>
              </a:solidFill>
              <a:round/>
              <a:headEnd/>
              <a:tailEnd/>
            </a:ln>
          </p:spPr>
          <p:txBody>
            <a:bodyPr/>
            <a:lstStyle/>
            <a:p>
              <a:endParaRPr lang="zh-CN" altLang="en-US" b="1">
                <a:latin typeface="+mn-ea"/>
                <a:ea typeface="+mn-ea"/>
              </a:endParaRPr>
            </a:p>
          </p:txBody>
        </p:sp>
        <p:sp>
          <p:nvSpPr>
            <p:cNvPr id="38981" name="Line 1071"/>
            <p:cNvSpPr>
              <a:spLocks noChangeShapeType="1"/>
            </p:cNvSpPr>
            <p:nvPr/>
          </p:nvSpPr>
          <p:spPr bwMode="auto">
            <a:xfrm>
              <a:off x="5115" y="10452"/>
              <a:ext cx="0" cy="936"/>
            </a:xfrm>
            <a:prstGeom prst="line">
              <a:avLst/>
            </a:prstGeom>
            <a:noFill/>
            <a:ln w="9525">
              <a:solidFill>
                <a:srgbClr val="FF0000"/>
              </a:solidFill>
              <a:round/>
              <a:headEnd/>
              <a:tailEnd type="triangle" w="med" len="med"/>
            </a:ln>
          </p:spPr>
          <p:txBody>
            <a:bodyPr/>
            <a:lstStyle/>
            <a:p>
              <a:endParaRPr lang="zh-CN" altLang="en-US" b="1">
                <a:latin typeface="+mn-ea"/>
                <a:ea typeface="+mn-ea"/>
              </a:endParaRPr>
            </a:p>
          </p:txBody>
        </p:sp>
        <p:sp>
          <p:nvSpPr>
            <p:cNvPr id="38982" name="Line 1072"/>
            <p:cNvSpPr>
              <a:spLocks noChangeShapeType="1"/>
            </p:cNvSpPr>
            <p:nvPr/>
          </p:nvSpPr>
          <p:spPr bwMode="auto">
            <a:xfrm>
              <a:off x="5130" y="11856"/>
              <a:ext cx="0" cy="1701"/>
            </a:xfrm>
            <a:prstGeom prst="line">
              <a:avLst/>
            </a:prstGeom>
            <a:noFill/>
            <a:ln w="9525">
              <a:solidFill>
                <a:srgbClr val="FF0000"/>
              </a:solidFill>
              <a:round/>
              <a:headEnd/>
              <a:tailEnd/>
            </a:ln>
          </p:spPr>
          <p:txBody>
            <a:bodyPr/>
            <a:lstStyle/>
            <a:p>
              <a:endParaRPr lang="zh-CN" altLang="en-US" b="1">
                <a:latin typeface="+mn-ea"/>
                <a:ea typeface="+mn-ea"/>
              </a:endParaRPr>
            </a:p>
          </p:txBody>
        </p:sp>
        <p:sp>
          <p:nvSpPr>
            <p:cNvPr id="38983" name="Line 1073"/>
            <p:cNvSpPr>
              <a:spLocks noChangeShapeType="1"/>
            </p:cNvSpPr>
            <p:nvPr/>
          </p:nvSpPr>
          <p:spPr bwMode="auto">
            <a:xfrm>
              <a:off x="2460" y="13557"/>
              <a:ext cx="2665" cy="0"/>
            </a:xfrm>
            <a:prstGeom prst="line">
              <a:avLst/>
            </a:prstGeom>
            <a:noFill/>
            <a:ln w="9525">
              <a:solidFill>
                <a:srgbClr val="000000"/>
              </a:solidFill>
              <a:round/>
              <a:headEnd/>
              <a:tailEnd/>
            </a:ln>
          </p:spPr>
          <p:txBody>
            <a:bodyPr/>
            <a:lstStyle/>
            <a:p>
              <a:endParaRPr lang="zh-CN" altLang="en-US" b="1">
                <a:latin typeface="+mn-ea"/>
                <a:ea typeface="+mn-ea"/>
              </a:endParaRPr>
            </a:p>
          </p:txBody>
        </p:sp>
        <p:sp>
          <p:nvSpPr>
            <p:cNvPr id="38984" name="Line 1074"/>
            <p:cNvSpPr>
              <a:spLocks noChangeShapeType="1"/>
            </p:cNvSpPr>
            <p:nvPr/>
          </p:nvSpPr>
          <p:spPr bwMode="auto">
            <a:xfrm>
              <a:off x="4365" y="13571"/>
              <a:ext cx="0" cy="283"/>
            </a:xfrm>
            <a:prstGeom prst="line">
              <a:avLst/>
            </a:prstGeom>
            <a:noFill/>
            <a:ln w="9525">
              <a:solidFill>
                <a:srgbClr val="000000"/>
              </a:solidFill>
              <a:round/>
              <a:headEnd/>
              <a:tailEnd type="triangle" w="med" len="med"/>
            </a:ln>
          </p:spPr>
          <p:txBody>
            <a:bodyPr/>
            <a:lstStyle/>
            <a:p>
              <a:endParaRPr lang="zh-CN" altLang="en-US" b="1">
                <a:latin typeface="+mn-ea"/>
                <a:ea typeface="+mn-ea"/>
              </a:endParaRPr>
            </a:p>
          </p:txBody>
        </p:sp>
        <p:sp>
          <p:nvSpPr>
            <p:cNvPr id="38985" name="Text Box 1075"/>
            <p:cNvSpPr txBox="1">
              <a:spLocks noChangeArrowheads="1"/>
            </p:cNvSpPr>
            <p:nvPr/>
          </p:nvSpPr>
          <p:spPr bwMode="auto">
            <a:xfrm>
              <a:off x="5025" y="9420"/>
              <a:ext cx="480" cy="468"/>
            </a:xfrm>
            <a:prstGeom prst="rect">
              <a:avLst/>
            </a:prstGeom>
            <a:noFill/>
            <a:ln w="9525">
              <a:noFill/>
              <a:miter lim="800000"/>
              <a:headEnd/>
              <a:tailEnd/>
            </a:ln>
          </p:spPr>
          <p:txBody>
            <a:bodyPr/>
            <a:lstStyle/>
            <a:p>
              <a:pPr algn="just" eaLnBrk="0" hangingPunct="0"/>
              <a:r>
                <a:rPr kumimoji="0" lang="en-US" altLang="zh-CN" sz="2000" b="1">
                  <a:latin typeface="+mn-ea"/>
                  <a:ea typeface="+mn-ea"/>
                </a:rPr>
                <a:t>Y</a:t>
              </a:r>
            </a:p>
          </p:txBody>
        </p:sp>
        <p:sp>
          <p:nvSpPr>
            <p:cNvPr id="38986" name="Text Box 1076"/>
            <p:cNvSpPr txBox="1">
              <a:spLocks noChangeArrowheads="1"/>
            </p:cNvSpPr>
            <p:nvPr/>
          </p:nvSpPr>
          <p:spPr bwMode="auto">
            <a:xfrm>
              <a:off x="2625" y="10092"/>
              <a:ext cx="480" cy="468"/>
            </a:xfrm>
            <a:prstGeom prst="rect">
              <a:avLst/>
            </a:prstGeom>
            <a:noFill/>
            <a:ln w="9525">
              <a:noFill/>
              <a:miter lim="800000"/>
              <a:headEnd/>
              <a:tailEnd/>
            </a:ln>
          </p:spPr>
          <p:txBody>
            <a:bodyPr/>
            <a:lstStyle/>
            <a:p>
              <a:pPr algn="just" eaLnBrk="0" hangingPunct="0"/>
              <a:r>
                <a:rPr kumimoji="0" lang="en-US" altLang="zh-CN" sz="2000" b="1">
                  <a:latin typeface="+mn-ea"/>
                  <a:ea typeface="+mn-ea"/>
                </a:rPr>
                <a:t>Y</a:t>
              </a:r>
            </a:p>
          </p:txBody>
        </p:sp>
        <p:sp>
          <p:nvSpPr>
            <p:cNvPr id="38987" name="Text Box 1077"/>
            <p:cNvSpPr txBox="1">
              <a:spLocks noChangeArrowheads="1"/>
            </p:cNvSpPr>
            <p:nvPr/>
          </p:nvSpPr>
          <p:spPr bwMode="auto">
            <a:xfrm>
              <a:off x="1965" y="12264"/>
              <a:ext cx="480" cy="468"/>
            </a:xfrm>
            <a:prstGeom prst="rect">
              <a:avLst/>
            </a:prstGeom>
            <a:noFill/>
            <a:ln w="9525">
              <a:noFill/>
              <a:miter lim="800000"/>
              <a:headEnd/>
              <a:tailEnd/>
            </a:ln>
          </p:spPr>
          <p:txBody>
            <a:bodyPr/>
            <a:lstStyle/>
            <a:p>
              <a:pPr algn="just" eaLnBrk="0" hangingPunct="0"/>
              <a:r>
                <a:rPr kumimoji="0" lang="en-US" altLang="zh-CN" sz="2000" b="1">
                  <a:latin typeface="+mn-ea"/>
                  <a:ea typeface="+mn-ea"/>
                </a:rPr>
                <a:t>Y</a:t>
              </a:r>
            </a:p>
          </p:txBody>
        </p:sp>
        <p:sp>
          <p:nvSpPr>
            <p:cNvPr id="38988" name="Text Box 1078"/>
            <p:cNvSpPr txBox="1">
              <a:spLocks noChangeArrowheads="1"/>
            </p:cNvSpPr>
            <p:nvPr/>
          </p:nvSpPr>
          <p:spPr bwMode="auto">
            <a:xfrm>
              <a:off x="3645" y="12273"/>
              <a:ext cx="480" cy="468"/>
            </a:xfrm>
            <a:prstGeom prst="rect">
              <a:avLst/>
            </a:prstGeom>
            <a:noFill/>
            <a:ln w="9525">
              <a:noFill/>
              <a:miter lim="800000"/>
              <a:headEnd/>
              <a:tailEnd/>
            </a:ln>
          </p:spPr>
          <p:txBody>
            <a:bodyPr/>
            <a:lstStyle/>
            <a:p>
              <a:pPr algn="just" eaLnBrk="0" hangingPunct="0"/>
              <a:r>
                <a:rPr kumimoji="0" lang="en-US" altLang="zh-CN" sz="2000" b="1">
                  <a:latin typeface="+mn-ea"/>
                  <a:ea typeface="+mn-ea"/>
                </a:rPr>
                <a:t>N</a:t>
              </a:r>
            </a:p>
          </p:txBody>
        </p:sp>
        <p:sp>
          <p:nvSpPr>
            <p:cNvPr id="38989" name="Text Box 1079"/>
            <p:cNvSpPr txBox="1">
              <a:spLocks noChangeArrowheads="1"/>
            </p:cNvSpPr>
            <p:nvPr/>
          </p:nvSpPr>
          <p:spPr bwMode="auto">
            <a:xfrm>
              <a:off x="4065" y="10110"/>
              <a:ext cx="480" cy="468"/>
            </a:xfrm>
            <a:prstGeom prst="rect">
              <a:avLst/>
            </a:prstGeom>
            <a:noFill/>
            <a:ln w="9525">
              <a:noFill/>
              <a:miter lim="800000"/>
              <a:headEnd/>
              <a:tailEnd/>
            </a:ln>
          </p:spPr>
          <p:txBody>
            <a:bodyPr/>
            <a:lstStyle/>
            <a:p>
              <a:pPr algn="just" eaLnBrk="0" hangingPunct="0"/>
              <a:r>
                <a:rPr kumimoji="0" lang="en-US" altLang="zh-CN" sz="2000" b="1">
                  <a:latin typeface="+mn-ea"/>
                  <a:ea typeface="+mn-ea"/>
                </a:rPr>
                <a:t>N</a:t>
              </a:r>
            </a:p>
          </p:txBody>
        </p:sp>
        <p:sp>
          <p:nvSpPr>
            <p:cNvPr id="38990" name="Text Box 1080"/>
            <p:cNvSpPr txBox="1">
              <a:spLocks noChangeArrowheads="1"/>
            </p:cNvSpPr>
            <p:nvPr/>
          </p:nvSpPr>
          <p:spPr bwMode="auto">
            <a:xfrm>
              <a:off x="3270" y="9426"/>
              <a:ext cx="480" cy="468"/>
            </a:xfrm>
            <a:prstGeom prst="rect">
              <a:avLst/>
            </a:prstGeom>
            <a:noFill/>
            <a:ln w="9525">
              <a:noFill/>
              <a:miter lim="800000"/>
              <a:headEnd/>
              <a:tailEnd/>
            </a:ln>
          </p:spPr>
          <p:txBody>
            <a:bodyPr/>
            <a:lstStyle/>
            <a:p>
              <a:pPr algn="just" eaLnBrk="0" hangingPunct="0"/>
              <a:r>
                <a:rPr kumimoji="0" lang="en-US" altLang="zh-CN" sz="2000" b="1">
                  <a:latin typeface="+mn-ea"/>
                  <a:ea typeface="+mn-ea"/>
                </a:rPr>
                <a:t>N</a:t>
              </a:r>
            </a:p>
          </p:txBody>
        </p:sp>
      </p:grpSp>
      <p:grpSp>
        <p:nvGrpSpPr>
          <p:cNvPr id="12" name="Group 1082"/>
          <p:cNvGrpSpPr>
            <a:grpSpLocks/>
          </p:cNvGrpSpPr>
          <p:nvPr/>
        </p:nvGrpSpPr>
        <p:grpSpPr bwMode="auto">
          <a:xfrm>
            <a:off x="6627134" y="5611872"/>
            <a:ext cx="1157288" cy="377825"/>
            <a:chOff x="2215" y="3430"/>
            <a:chExt cx="990" cy="432"/>
          </a:xfrm>
        </p:grpSpPr>
        <p:sp>
          <p:nvSpPr>
            <p:cNvPr id="38953" name="AutoShape 1083"/>
            <p:cNvSpPr>
              <a:spLocks noChangeArrowheads="1"/>
            </p:cNvSpPr>
            <p:nvPr/>
          </p:nvSpPr>
          <p:spPr bwMode="auto">
            <a:xfrm>
              <a:off x="2340" y="3468"/>
              <a:ext cx="720" cy="312"/>
            </a:xfrm>
            <a:prstGeom prst="roundRect">
              <a:avLst>
                <a:gd name="adj" fmla="val 16667"/>
              </a:avLst>
            </a:prstGeom>
            <a:noFill/>
            <a:ln w="15875">
              <a:solidFill>
                <a:srgbClr val="000000"/>
              </a:solidFill>
              <a:round/>
              <a:headEnd/>
              <a:tailEnd/>
            </a:ln>
          </p:spPr>
          <p:txBody>
            <a:bodyPr/>
            <a:lstStyle/>
            <a:p>
              <a:endParaRPr lang="zh-CN" altLang="en-US" b="1">
                <a:latin typeface="+mn-ea"/>
                <a:ea typeface="+mn-ea"/>
              </a:endParaRPr>
            </a:p>
          </p:txBody>
        </p:sp>
        <p:sp>
          <p:nvSpPr>
            <p:cNvPr id="38954" name="Text Box 1084"/>
            <p:cNvSpPr txBox="1">
              <a:spLocks noChangeArrowheads="1"/>
            </p:cNvSpPr>
            <p:nvPr/>
          </p:nvSpPr>
          <p:spPr bwMode="auto">
            <a:xfrm>
              <a:off x="2215" y="3430"/>
              <a:ext cx="990" cy="432"/>
            </a:xfrm>
            <a:prstGeom prst="rect">
              <a:avLst/>
            </a:prstGeom>
            <a:noFill/>
            <a:ln w="9525">
              <a:noFill/>
              <a:miter lim="800000"/>
              <a:headEnd/>
              <a:tailEnd/>
            </a:ln>
          </p:spPr>
          <p:txBody>
            <a:bodyPr/>
            <a:lstStyle/>
            <a:p>
              <a:pPr algn="ctr" eaLnBrk="0" hangingPunct="0"/>
              <a:r>
                <a:rPr kumimoji="0" lang="en-US" altLang="zh-CN" sz="1600" b="1" dirty="0">
                  <a:latin typeface="+mn-ea"/>
                  <a:ea typeface="+mn-ea"/>
                </a:rPr>
                <a:t>RETURN</a:t>
              </a:r>
            </a:p>
          </p:txBody>
        </p:sp>
      </p:grpSp>
      <p:grpSp>
        <p:nvGrpSpPr>
          <p:cNvPr id="13" name="Group 1085"/>
          <p:cNvGrpSpPr>
            <a:grpSpLocks/>
          </p:cNvGrpSpPr>
          <p:nvPr/>
        </p:nvGrpSpPr>
        <p:grpSpPr bwMode="auto">
          <a:xfrm>
            <a:off x="6770687" y="914400"/>
            <a:ext cx="893763" cy="365125"/>
            <a:chOff x="2790" y="2183"/>
            <a:chExt cx="765" cy="417"/>
          </a:xfrm>
        </p:grpSpPr>
        <p:sp>
          <p:nvSpPr>
            <p:cNvPr id="38951" name="Text Box 1086"/>
            <p:cNvSpPr txBox="1">
              <a:spLocks noChangeArrowheads="1"/>
            </p:cNvSpPr>
            <p:nvPr/>
          </p:nvSpPr>
          <p:spPr bwMode="auto">
            <a:xfrm>
              <a:off x="2805" y="2183"/>
              <a:ext cx="750" cy="417"/>
            </a:xfrm>
            <a:prstGeom prst="rect">
              <a:avLst/>
            </a:prstGeom>
            <a:noFill/>
            <a:ln w="9525">
              <a:noFill/>
              <a:miter lim="800000"/>
              <a:headEnd/>
              <a:tailEnd/>
            </a:ln>
          </p:spPr>
          <p:txBody>
            <a:bodyPr/>
            <a:lstStyle/>
            <a:p>
              <a:pPr algn="ctr" eaLnBrk="0" hangingPunct="0"/>
              <a:r>
                <a:rPr kumimoji="0" lang="en-US" altLang="zh-CN" sz="2000" b="1" dirty="0">
                  <a:latin typeface="+mn-ea"/>
                  <a:ea typeface="+mn-ea"/>
                </a:rPr>
                <a:t>PC()</a:t>
              </a:r>
            </a:p>
          </p:txBody>
        </p:sp>
        <p:sp>
          <p:nvSpPr>
            <p:cNvPr id="38952" name="AutoShape 1087"/>
            <p:cNvSpPr>
              <a:spLocks noChangeArrowheads="1"/>
            </p:cNvSpPr>
            <p:nvPr/>
          </p:nvSpPr>
          <p:spPr bwMode="auto">
            <a:xfrm>
              <a:off x="2790" y="2271"/>
              <a:ext cx="720" cy="312"/>
            </a:xfrm>
            <a:prstGeom prst="roundRect">
              <a:avLst>
                <a:gd name="adj" fmla="val 16667"/>
              </a:avLst>
            </a:prstGeom>
            <a:noFill/>
            <a:ln w="15875">
              <a:solidFill>
                <a:srgbClr val="000000"/>
              </a:solidFill>
              <a:round/>
              <a:headEnd/>
              <a:tailEnd/>
            </a:ln>
          </p:spPr>
          <p:txBody>
            <a:bodyPr/>
            <a:lstStyle/>
            <a:p>
              <a:endParaRPr lang="zh-CN" altLang="en-US" b="1">
                <a:latin typeface="+mn-ea"/>
                <a:ea typeface="+mn-ea"/>
              </a:endParaRPr>
            </a:p>
          </p:txBody>
        </p:sp>
      </p:grpSp>
      <p:sp>
        <p:nvSpPr>
          <p:cNvPr id="38918" name="AutoShape 1089"/>
          <p:cNvSpPr>
            <a:spLocks noChangeArrowheads="1"/>
          </p:cNvSpPr>
          <p:nvPr/>
        </p:nvSpPr>
        <p:spPr bwMode="auto">
          <a:xfrm>
            <a:off x="6559550" y="1517650"/>
            <a:ext cx="1263650" cy="409575"/>
          </a:xfrm>
          <a:prstGeom prst="diamond">
            <a:avLst/>
          </a:prstGeom>
          <a:solidFill>
            <a:srgbClr val="FFFFFF"/>
          </a:solidFill>
          <a:ln w="9525">
            <a:solidFill>
              <a:srgbClr val="00CCFF"/>
            </a:solidFill>
            <a:miter lim="800000"/>
            <a:headEnd/>
            <a:tailEnd/>
          </a:ln>
        </p:spPr>
        <p:txBody>
          <a:bodyPr/>
          <a:lstStyle/>
          <a:p>
            <a:endParaRPr lang="zh-CN" altLang="en-US" b="1">
              <a:latin typeface="+mn-ea"/>
              <a:ea typeface="+mn-ea"/>
            </a:endParaRPr>
          </a:p>
        </p:txBody>
      </p:sp>
      <p:sp>
        <p:nvSpPr>
          <p:cNvPr id="38919" name="Text Box 1090"/>
          <p:cNvSpPr txBox="1">
            <a:spLocks noChangeArrowheads="1"/>
          </p:cNvSpPr>
          <p:nvPr/>
        </p:nvSpPr>
        <p:spPr bwMode="auto">
          <a:xfrm>
            <a:off x="6735762" y="1544637"/>
            <a:ext cx="911225" cy="382588"/>
          </a:xfrm>
          <a:prstGeom prst="rect">
            <a:avLst/>
          </a:prstGeom>
          <a:noFill/>
          <a:ln w="9525">
            <a:noFill/>
            <a:miter lim="800000"/>
            <a:headEnd/>
            <a:tailEnd/>
          </a:ln>
        </p:spPr>
        <p:txBody>
          <a:bodyPr/>
          <a:lstStyle/>
          <a:p>
            <a:pPr algn="ctr" eaLnBrk="0" hangingPunct="0"/>
            <a:r>
              <a:rPr kumimoji="0" lang="en-US" altLang="zh-CN" sz="2000" b="1">
                <a:latin typeface="+mn-ea"/>
                <a:ea typeface="+mn-ea"/>
              </a:rPr>
              <a:t>w</a:t>
            </a:r>
            <a:r>
              <a:rPr kumimoji="0" lang="zh-CN" altLang="en-US" sz="2000" b="1">
                <a:latin typeface="+mn-ea"/>
                <a:ea typeface="+mn-ea"/>
              </a:rPr>
              <a:t>＝</a:t>
            </a:r>
            <a:r>
              <a:rPr kumimoji="0" lang="en-US" altLang="zh-CN" sz="2000" b="1">
                <a:solidFill>
                  <a:srgbClr val="FF0000"/>
                </a:solidFill>
                <a:latin typeface="+mn-ea"/>
                <a:ea typeface="+mn-ea"/>
              </a:rPr>
              <a:t>e</a:t>
            </a:r>
            <a:endParaRPr kumimoji="0" lang="en-US" altLang="zh-CN" sz="2000" b="1">
              <a:latin typeface="+mn-ea"/>
              <a:ea typeface="+mn-ea"/>
            </a:endParaRPr>
          </a:p>
        </p:txBody>
      </p:sp>
      <p:sp>
        <p:nvSpPr>
          <p:cNvPr id="38920" name="Text Box 1091"/>
          <p:cNvSpPr txBox="1">
            <a:spLocks noChangeArrowheads="1"/>
          </p:cNvSpPr>
          <p:nvPr/>
        </p:nvSpPr>
        <p:spPr bwMode="auto">
          <a:xfrm>
            <a:off x="7437437" y="2132012"/>
            <a:ext cx="1401763" cy="409575"/>
          </a:xfrm>
          <a:prstGeom prst="rect">
            <a:avLst/>
          </a:prstGeom>
          <a:solidFill>
            <a:srgbClr val="FFFFFF"/>
          </a:solidFill>
          <a:ln w="9525">
            <a:solidFill>
              <a:srgbClr val="000000"/>
            </a:solidFill>
            <a:miter lim="800000"/>
            <a:headEnd/>
            <a:tailEnd/>
          </a:ln>
        </p:spPr>
        <p:txBody>
          <a:bodyPr/>
          <a:lstStyle/>
          <a:p>
            <a:pPr algn="ctr" eaLnBrk="0" hangingPunct="0"/>
            <a:r>
              <a:rPr kumimoji="0" lang="en-US" altLang="zh-CN" sz="2000" b="1" dirty="0" err="1">
                <a:latin typeface="+mn-ea"/>
                <a:ea typeface="+mn-ea"/>
              </a:rPr>
              <a:t>w←read</a:t>
            </a:r>
            <a:r>
              <a:rPr kumimoji="0" lang="en-US" altLang="zh-CN" sz="2000" b="1" dirty="0">
                <a:latin typeface="+mn-ea"/>
                <a:ea typeface="+mn-ea"/>
              </a:rPr>
              <a:t>()</a:t>
            </a:r>
          </a:p>
        </p:txBody>
      </p:sp>
      <p:sp>
        <p:nvSpPr>
          <p:cNvPr id="38921" name="AutoShape 1092"/>
          <p:cNvSpPr>
            <a:spLocks noChangeArrowheads="1"/>
          </p:cNvSpPr>
          <p:nvPr/>
        </p:nvSpPr>
        <p:spPr bwMode="auto">
          <a:xfrm>
            <a:off x="5718175" y="2135187"/>
            <a:ext cx="1262062" cy="409575"/>
          </a:xfrm>
          <a:prstGeom prst="diamond">
            <a:avLst/>
          </a:prstGeom>
          <a:solidFill>
            <a:srgbClr val="FFFFFF"/>
          </a:solidFill>
          <a:ln w="9525">
            <a:solidFill>
              <a:srgbClr val="00CCFF"/>
            </a:solidFill>
            <a:miter lim="800000"/>
            <a:headEnd/>
            <a:tailEnd/>
          </a:ln>
        </p:spPr>
        <p:txBody>
          <a:bodyPr/>
          <a:lstStyle/>
          <a:p>
            <a:endParaRPr lang="zh-CN" altLang="en-US" b="1">
              <a:latin typeface="+mn-ea"/>
              <a:ea typeface="+mn-ea"/>
            </a:endParaRPr>
          </a:p>
        </p:txBody>
      </p:sp>
      <p:sp>
        <p:nvSpPr>
          <p:cNvPr id="38922" name="Text Box 1093"/>
          <p:cNvSpPr txBox="1">
            <a:spLocks noChangeArrowheads="1"/>
          </p:cNvSpPr>
          <p:nvPr/>
        </p:nvSpPr>
        <p:spPr bwMode="auto">
          <a:xfrm>
            <a:off x="5892800" y="2160587"/>
            <a:ext cx="912812" cy="384175"/>
          </a:xfrm>
          <a:prstGeom prst="rect">
            <a:avLst/>
          </a:prstGeom>
          <a:noFill/>
          <a:ln w="9525">
            <a:noFill/>
            <a:miter lim="800000"/>
            <a:headEnd/>
            <a:tailEnd/>
          </a:ln>
        </p:spPr>
        <p:txBody>
          <a:bodyPr/>
          <a:lstStyle/>
          <a:p>
            <a:pPr algn="ctr" eaLnBrk="0" hangingPunct="0"/>
            <a:r>
              <a:rPr kumimoji="0" lang="en-US" altLang="zh-CN" sz="2000" b="1">
                <a:latin typeface="+mn-ea"/>
                <a:ea typeface="+mn-ea"/>
              </a:rPr>
              <a:t>w</a:t>
            </a:r>
            <a:r>
              <a:rPr kumimoji="0" lang="zh-CN" altLang="en-US" sz="2000" b="1">
                <a:latin typeface="+mn-ea"/>
                <a:ea typeface="+mn-ea"/>
              </a:rPr>
              <a:t>＝</a:t>
            </a:r>
            <a:r>
              <a:rPr kumimoji="0" lang="en-US" altLang="zh-CN" sz="2000" b="1">
                <a:solidFill>
                  <a:srgbClr val="FF00FF"/>
                </a:solidFill>
                <a:latin typeface="+mn-ea"/>
                <a:ea typeface="+mn-ea"/>
              </a:rPr>
              <a:t>d</a:t>
            </a:r>
            <a:endParaRPr kumimoji="0" lang="en-US" altLang="zh-CN" sz="2000" b="1">
              <a:latin typeface="+mn-ea"/>
              <a:ea typeface="+mn-ea"/>
            </a:endParaRPr>
          </a:p>
        </p:txBody>
      </p:sp>
      <p:sp>
        <p:nvSpPr>
          <p:cNvPr id="38923" name="Text Box 1094"/>
          <p:cNvSpPr txBox="1">
            <a:spLocks noChangeArrowheads="1"/>
          </p:cNvSpPr>
          <p:nvPr/>
        </p:nvSpPr>
        <p:spPr bwMode="auto">
          <a:xfrm>
            <a:off x="6577012" y="2773362"/>
            <a:ext cx="1263650" cy="409575"/>
          </a:xfrm>
          <a:prstGeom prst="rect">
            <a:avLst/>
          </a:prstGeom>
          <a:solidFill>
            <a:srgbClr val="FFFFFF"/>
          </a:solidFill>
          <a:ln w="9525">
            <a:solidFill>
              <a:srgbClr val="000000"/>
            </a:solidFill>
            <a:miter lim="800000"/>
            <a:headEnd/>
            <a:tailEnd/>
          </a:ln>
        </p:spPr>
        <p:txBody>
          <a:bodyPr/>
          <a:lstStyle/>
          <a:p>
            <a:pPr algn="ctr" eaLnBrk="0" hangingPunct="0"/>
            <a:r>
              <a:rPr kumimoji="0" lang="en-US" altLang="zh-CN" sz="2000" b="1">
                <a:latin typeface="+mn-ea"/>
                <a:ea typeface="+mn-ea"/>
              </a:rPr>
              <a:t>erorr</a:t>
            </a:r>
          </a:p>
        </p:txBody>
      </p:sp>
      <p:sp>
        <p:nvSpPr>
          <p:cNvPr id="38924" name="Text Box 1095"/>
          <p:cNvSpPr txBox="1">
            <a:spLocks noChangeArrowheads="1"/>
          </p:cNvSpPr>
          <p:nvPr/>
        </p:nvSpPr>
        <p:spPr bwMode="auto">
          <a:xfrm>
            <a:off x="4876800" y="2744787"/>
            <a:ext cx="1371600" cy="409575"/>
          </a:xfrm>
          <a:prstGeom prst="rect">
            <a:avLst/>
          </a:prstGeom>
          <a:solidFill>
            <a:srgbClr val="FFFFFF"/>
          </a:solidFill>
          <a:ln w="9525">
            <a:solidFill>
              <a:srgbClr val="000000"/>
            </a:solidFill>
            <a:miter lim="800000"/>
            <a:headEnd/>
            <a:tailEnd/>
          </a:ln>
        </p:spPr>
        <p:txBody>
          <a:bodyPr/>
          <a:lstStyle/>
          <a:p>
            <a:pPr algn="just" eaLnBrk="0" hangingPunct="0"/>
            <a:r>
              <a:rPr kumimoji="0" lang="en-US" altLang="zh-CN" sz="2000" b="1" dirty="0" err="1">
                <a:latin typeface="+mn-ea"/>
                <a:ea typeface="+mn-ea"/>
              </a:rPr>
              <a:t>w←read</a:t>
            </a:r>
            <a:r>
              <a:rPr kumimoji="0" lang="en-US" altLang="zh-CN" sz="2000" b="1" dirty="0">
                <a:latin typeface="+mn-ea"/>
                <a:ea typeface="+mn-ea"/>
              </a:rPr>
              <a:t>()</a:t>
            </a:r>
          </a:p>
        </p:txBody>
      </p:sp>
      <p:sp>
        <p:nvSpPr>
          <p:cNvPr id="38925" name="Text Box 1096"/>
          <p:cNvSpPr txBox="1">
            <a:spLocks noChangeArrowheads="1"/>
          </p:cNvSpPr>
          <p:nvPr/>
        </p:nvSpPr>
        <p:spPr bwMode="auto">
          <a:xfrm>
            <a:off x="4876800" y="3421062"/>
            <a:ext cx="1262062" cy="409575"/>
          </a:xfrm>
          <a:prstGeom prst="rect">
            <a:avLst/>
          </a:prstGeom>
          <a:solidFill>
            <a:srgbClr val="FFFFFF"/>
          </a:solidFill>
          <a:ln w="9525">
            <a:solidFill>
              <a:srgbClr val="000000"/>
            </a:solidFill>
            <a:miter lim="800000"/>
            <a:headEnd/>
            <a:tailEnd/>
          </a:ln>
        </p:spPr>
        <p:txBody>
          <a:bodyPr/>
          <a:lstStyle/>
          <a:p>
            <a:pPr algn="ctr" eaLnBrk="0" hangingPunct="0"/>
            <a:r>
              <a:rPr kumimoji="0" lang="en-US" altLang="zh-CN" sz="2000" b="1">
                <a:latin typeface="+mn-ea"/>
                <a:ea typeface="+mn-ea"/>
              </a:rPr>
              <a:t>P</a:t>
            </a:r>
            <a:r>
              <a:rPr kumimoji="0" lang="en-US" altLang="zh-CN" sz="2000" b="1">
                <a:solidFill>
                  <a:srgbClr val="FF00FF"/>
                </a:solidFill>
                <a:latin typeface="+mn-ea"/>
                <a:ea typeface="+mn-ea"/>
              </a:rPr>
              <a:t>C</a:t>
            </a:r>
            <a:r>
              <a:rPr kumimoji="0" lang="en-US" altLang="zh-CN" sz="2000" b="1">
                <a:latin typeface="+mn-ea"/>
                <a:ea typeface="+mn-ea"/>
              </a:rPr>
              <a:t>()</a:t>
            </a:r>
          </a:p>
        </p:txBody>
      </p:sp>
      <p:sp>
        <p:nvSpPr>
          <p:cNvPr id="38926" name="Line 1101"/>
          <p:cNvSpPr>
            <a:spLocks noChangeShapeType="1"/>
          </p:cNvSpPr>
          <p:nvPr/>
        </p:nvSpPr>
        <p:spPr bwMode="auto">
          <a:xfrm>
            <a:off x="7173912" y="1277937"/>
            <a:ext cx="0" cy="247650"/>
          </a:xfrm>
          <a:prstGeom prst="line">
            <a:avLst/>
          </a:prstGeom>
          <a:noFill/>
          <a:ln w="9525">
            <a:solidFill>
              <a:srgbClr val="FF0000"/>
            </a:solidFill>
            <a:round/>
            <a:headEnd/>
            <a:tailEnd type="triangle" w="med" len="med"/>
          </a:ln>
        </p:spPr>
        <p:txBody>
          <a:bodyPr/>
          <a:lstStyle/>
          <a:p>
            <a:endParaRPr lang="zh-CN" altLang="en-US" b="1">
              <a:latin typeface="+mn-ea"/>
              <a:ea typeface="+mn-ea"/>
            </a:endParaRPr>
          </a:p>
        </p:txBody>
      </p:sp>
      <p:grpSp>
        <p:nvGrpSpPr>
          <p:cNvPr id="14" name="Group 1102"/>
          <p:cNvGrpSpPr>
            <a:grpSpLocks/>
          </p:cNvGrpSpPr>
          <p:nvPr/>
        </p:nvGrpSpPr>
        <p:grpSpPr bwMode="auto">
          <a:xfrm>
            <a:off x="6332537" y="1730375"/>
            <a:ext cx="209550" cy="409575"/>
            <a:chOff x="3105" y="2361"/>
            <a:chExt cx="180" cy="468"/>
          </a:xfrm>
        </p:grpSpPr>
        <p:sp>
          <p:nvSpPr>
            <p:cNvPr id="38949" name="Line 1103"/>
            <p:cNvSpPr>
              <a:spLocks noChangeShapeType="1"/>
            </p:cNvSpPr>
            <p:nvPr/>
          </p:nvSpPr>
          <p:spPr bwMode="auto">
            <a:xfrm>
              <a:off x="3105" y="2361"/>
              <a:ext cx="180" cy="0"/>
            </a:xfrm>
            <a:prstGeom prst="line">
              <a:avLst/>
            </a:prstGeom>
            <a:noFill/>
            <a:ln w="9525">
              <a:solidFill>
                <a:srgbClr val="FF00FF"/>
              </a:solidFill>
              <a:round/>
              <a:headEnd/>
              <a:tailEnd/>
            </a:ln>
          </p:spPr>
          <p:txBody>
            <a:bodyPr/>
            <a:lstStyle/>
            <a:p>
              <a:endParaRPr lang="zh-CN" altLang="en-US" b="1">
                <a:latin typeface="+mn-ea"/>
                <a:ea typeface="+mn-ea"/>
              </a:endParaRPr>
            </a:p>
          </p:txBody>
        </p:sp>
        <p:sp>
          <p:nvSpPr>
            <p:cNvPr id="38950" name="Line 1104"/>
            <p:cNvSpPr>
              <a:spLocks noChangeShapeType="1"/>
            </p:cNvSpPr>
            <p:nvPr/>
          </p:nvSpPr>
          <p:spPr bwMode="auto">
            <a:xfrm>
              <a:off x="3105" y="2361"/>
              <a:ext cx="0" cy="468"/>
            </a:xfrm>
            <a:prstGeom prst="line">
              <a:avLst/>
            </a:prstGeom>
            <a:noFill/>
            <a:ln w="9525">
              <a:solidFill>
                <a:srgbClr val="FF00FF"/>
              </a:solidFill>
              <a:round/>
              <a:headEnd/>
              <a:tailEnd type="triangle" w="med" len="med"/>
            </a:ln>
          </p:spPr>
          <p:txBody>
            <a:bodyPr/>
            <a:lstStyle/>
            <a:p>
              <a:endParaRPr lang="zh-CN" altLang="en-US" b="1">
                <a:latin typeface="+mn-ea"/>
                <a:ea typeface="+mn-ea"/>
              </a:endParaRPr>
            </a:p>
          </p:txBody>
        </p:sp>
      </p:grpSp>
      <p:grpSp>
        <p:nvGrpSpPr>
          <p:cNvPr id="15" name="Group 1105"/>
          <p:cNvGrpSpPr>
            <a:grpSpLocks/>
          </p:cNvGrpSpPr>
          <p:nvPr/>
        </p:nvGrpSpPr>
        <p:grpSpPr bwMode="auto">
          <a:xfrm>
            <a:off x="7823200" y="1730375"/>
            <a:ext cx="227012" cy="409575"/>
            <a:chOff x="4395" y="2361"/>
            <a:chExt cx="195" cy="468"/>
          </a:xfrm>
        </p:grpSpPr>
        <p:sp>
          <p:nvSpPr>
            <p:cNvPr id="38947" name="Line 1106"/>
            <p:cNvSpPr>
              <a:spLocks noChangeShapeType="1"/>
            </p:cNvSpPr>
            <p:nvPr/>
          </p:nvSpPr>
          <p:spPr bwMode="auto">
            <a:xfrm>
              <a:off x="4395" y="2361"/>
              <a:ext cx="180" cy="0"/>
            </a:xfrm>
            <a:prstGeom prst="line">
              <a:avLst/>
            </a:prstGeom>
            <a:noFill/>
            <a:ln w="9525">
              <a:solidFill>
                <a:srgbClr val="FF0000"/>
              </a:solidFill>
              <a:round/>
              <a:headEnd/>
              <a:tailEnd/>
            </a:ln>
          </p:spPr>
          <p:txBody>
            <a:bodyPr/>
            <a:lstStyle/>
            <a:p>
              <a:endParaRPr lang="zh-CN" altLang="en-US" b="1">
                <a:latin typeface="+mn-ea"/>
                <a:ea typeface="+mn-ea"/>
              </a:endParaRPr>
            </a:p>
          </p:txBody>
        </p:sp>
        <p:sp>
          <p:nvSpPr>
            <p:cNvPr id="38948" name="Line 1107"/>
            <p:cNvSpPr>
              <a:spLocks noChangeShapeType="1"/>
            </p:cNvSpPr>
            <p:nvPr/>
          </p:nvSpPr>
          <p:spPr bwMode="auto">
            <a:xfrm>
              <a:off x="4590" y="2361"/>
              <a:ext cx="0" cy="468"/>
            </a:xfrm>
            <a:prstGeom prst="line">
              <a:avLst/>
            </a:prstGeom>
            <a:noFill/>
            <a:ln w="9525">
              <a:solidFill>
                <a:srgbClr val="FF0000"/>
              </a:solidFill>
              <a:round/>
              <a:headEnd/>
              <a:tailEnd type="triangle" w="med" len="med"/>
            </a:ln>
          </p:spPr>
          <p:txBody>
            <a:bodyPr/>
            <a:lstStyle/>
            <a:p>
              <a:endParaRPr lang="zh-CN" altLang="en-US" b="1">
                <a:latin typeface="+mn-ea"/>
                <a:ea typeface="+mn-ea"/>
              </a:endParaRPr>
            </a:p>
          </p:txBody>
        </p:sp>
      </p:grpSp>
      <p:grpSp>
        <p:nvGrpSpPr>
          <p:cNvPr id="16" name="Group 1108"/>
          <p:cNvGrpSpPr>
            <a:grpSpLocks/>
          </p:cNvGrpSpPr>
          <p:nvPr/>
        </p:nvGrpSpPr>
        <p:grpSpPr bwMode="auto">
          <a:xfrm>
            <a:off x="5489575" y="2343150"/>
            <a:ext cx="211137" cy="409575"/>
            <a:chOff x="3105" y="2361"/>
            <a:chExt cx="180" cy="468"/>
          </a:xfrm>
        </p:grpSpPr>
        <p:sp>
          <p:nvSpPr>
            <p:cNvPr id="38945" name="Line 1109"/>
            <p:cNvSpPr>
              <a:spLocks noChangeShapeType="1"/>
            </p:cNvSpPr>
            <p:nvPr/>
          </p:nvSpPr>
          <p:spPr bwMode="auto">
            <a:xfrm>
              <a:off x="3105" y="2361"/>
              <a:ext cx="180" cy="0"/>
            </a:xfrm>
            <a:prstGeom prst="line">
              <a:avLst/>
            </a:prstGeom>
            <a:noFill/>
            <a:ln w="9525">
              <a:solidFill>
                <a:srgbClr val="FF00FF"/>
              </a:solidFill>
              <a:round/>
              <a:headEnd/>
              <a:tailEnd/>
            </a:ln>
          </p:spPr>
          <p:txBody>
            <a:bodyPr/>
            <a:lstStyle/>
            <a:p>
              <a:endParaRPr lang="zh-CN" altLang="en-US" b="1">
                <a:latin typeface="+mn-ea"/>
                <a:ea typeface="+mn-ea"/>
              </a:endParaRPr>
            </a:p>
          </p:txBody>
        </p:sp>
        <p:sp>
          <p:nvSpPr>
            <p:cNvPr id="38946" name="Line 1110"/>
            <p:cNvSpPr>
              <a:spLocks noChangeShapeType="1"/>
            </p:cNvSpPr>
            <p:nvPr/>
          </p:nvSpPr>
          <p:spPr bwMode="auto">
            <a:xfrm>
              <a:off x="3105" y="2361"/>
              <a:ext cx="0" cy="468"/>
            </a:xfrm>
            <a:prstGeom prst="line">
              <a:avLst/>
            </a:prstGeom>
            <a:noFill/>
            <a:ln w="9525">
              <a:solidFill>
                <a:srgbClr val="FF00FF"/>
              </a:solidFill>
              <a:round/>
              <a:headEnd/>
              <a:tailEnd type="triangle" w="med" len="med"/>
            </a:ln>
          </p:spPr>
          <p:txBody>
            <a:bodyPr/>
            <a:lstStyle/>
            <a:p>
              <a:endParaRPr lang="zh-CN" altLang="en-US" b="1">
                <a:latin typeface="+mn-ea"/>
                <a:ea typeface="+mn-ea"/>
              </a:endParaRPr>
            </a:p>
          </p:txBody>
        </p:sp>
      </p:grpSp>
      <p:grpSp>
        <p:nvGrpSpPr>
          <p:cNvPr id="17" name="Group 1111"/>
          <p:cNvGrpSpPr>
            <a:grpSpLocks/>
          </p:cNvGrpSpPr>
          <p:nvPr/>
        </p:nvGrpSpPr>
        <p:grpSpPr bwMode="auto">
          <a:xfrm>
            <a:off x="6980237" y="2347912"/>
            <a:ext cx="228600" cy="409575"/>
            <a:chOff x="4395" y="2361"/>
            <a:chExt cx="195" cy="468"/>
          </a:xfrm>
        </p:grpSpPr>
        <p:sp>
          <p:nvSpPr>
            <p:cNvPr id="38943" name="Line 1112"/>
            <p:cNvSpPr>
              <a:spLocks noChangeShapeType="1"/>
            </p:cNvSpPr>
            <p:nvPr/>
          </p:nvSpPr>
          <p:spPr bwMode="auto">
            <a:xfrm>
              <a:off x="4395" y="2361"/>
              <a:ext cx="180" cy="0"/>
            </a:xfrm>
            <a:prstGeom prst="line">
              <a:avLst/>
            </a:prstGeom>
            <a:noFill/>
            <a:ln w="9525">
              <a:solidFill>
                <a:srgbClr val="000000"/>
              </a:solidFill>
              <a:round/>
              <a:headEnd/>
              <a:tailEnd/>
            </a:ln>
          </p:spPr>
          <p:txBody>
            <a:bodyPr/>
            <a:lstStyle/>
            <a:p>
              <a:endParaRPr lang="zh-CN" altLang="en-US" b="1">
                <a:latin typeface="+mn-ea"/>
                <a:ea typeface="+mn-ea"/>
              </a:endParaRPr>
            </a:p>
          </p:txBody>
        </p:sp>
        <p:sp>
          <p:nvSpPr>
            <p:cNvPr id="38944" name="Line 1113"/>
            <p:cNvSpPr>
              <a:spLocks noChangeShapeType="1"/>
            </p:cNvSpPr>
            <p:nvPr/>
          </p:nvSpPr>
          <p:spPr bwMode="auto">
            <a:xfrm>
              <a:off x="4590" y="2361"/>
              <a:ext cx="0" cy="468"/>
            </a:xfrm>
            <a:prstGeom prst="line">
              <a:avLst/>
            </a:prstGeom>
            <a:noFill/>
            <a:ln w="9525">
              <a:solidFill>
                <a:srgbClr val="000000"/>
              </a:solidFill>
              <a:round/>
              <a:headEnd/>
              <a:tailEnd type="triangle" w="med" len="med"/>
            </a:ln>
          </p:spPr>
          <p:txBody>
            <a:bodyPr/>
            <a:lstStyle/>
            <a:p>
              <a:endParaRPr lang="zh-CN" altLang="en-US" b="1">
                <a:latin typeface="+mn-ea"/>
                <a:ea typeface="+mn-ea"/>
              </a:endParaRPr>
            </a:p>
          </p:txBody>
        </p:sp>
      </p:grpSp>
      <p:sp>
        <p:nvSpPr>
          <p:cNvPr id="38931" name="Line 1114"/>
          <p:cNvSpPr>
            <a:spLocks noChangeShapeType="1"/>
          </p:cNvSpPr>
          <p:nvPr/>
        </p:nvSpPr>
        <p:spPr bwMode="auto">
          <a:xfrm>
            <a:off x="5507037" y="3155950"/>
            <a:ext cx="0" cy="247650"/>
          </a:xfrm>
          <a:prstGeom prst="line">
            <a:avLst/>
          </a:prstGeom>
          <a:noFill/>
          <a:ln w="9525">
            <a:solidFill>
              <a:srgbClr val="FF00FF"/>
            </a:solidFill>
            <a:round/>
            <a:headEnd/>
            <a:tailEnd type="triangle" w="med" len="med"/>
          </a:ln>
        </p:spPr>
        <p:txBody>
          <a:bodyPr/>
          <a:lstStyle/>
          <a:p>
            <a:endParaRPr lang="zh-CN" altLang="en-US" b="1">
              <a:latin typeface="+mn-ea"/>
              <a:ea typeface="+mn-ea"/>
            </a:endParaRPr>
          </a:p>
        </p:txBody>
      </p:sp>
      <p:sp>
        <p:nvSpPr>
          <p:cNvPr id="38932" name="Line 1115"/>
          <p:cNvSpPr>
            <a:spLocks noChangeShapeType="1"/>
          </p:cNvSpPr>
          <p:nvPr/>
        </p:nvSpPr>
        <p:spPr bwMode="auto">
          <a:xfrm flipH="1">
            <a:off x="5487987" y="3821112"/>
            <a:ext cx="19050" cy="1590675"/>
          </a:xfrm>
          <a:prstGeom prst="line">
            <a:avLst/>
          </a:prstGeom>
          <a:noFill/>
          <a:ln w="9525">
            <a:solidFill>
              <a:srgbClr val="FF00FF"/>
            </a:solidFill>
            <a:round/>
            <a:headEnd/>
            <a:tailEnd type="triangle" w="med" len="med"/>
          </a:ln>
        </p:spPr>
        <p:txBody>
          <a:bodyPr/>
          <a:lstStyle/>
          <a:p>
            <a:endParaRPr lang="zh-CN" altLang="en-US" b="1">
              <a:latin typeface="+mn-ea"/>
              <a:ea typeface="+mn-ea"/>
            </a:endParaRPr>
          </a:p>
        </p:txBody>
      </p:sp>
      <p:sp>
        <p:nvSpPr>
          <p:cNvPr id="38933" name="Line 1124"/>
          <p:cNvSpPr>
            <a:spLocks noChangeShapeType="1"/>
          </p:cNvSpPr>
          <p:nvPr/>
        </p:nvSpPr>
        <p:spPr bwMode="auto">
          <a:xfrm>
            <a:off x="8102600" y="2540000"/>
            <a:ext cx="0" cy="2836862"/>
          </a:xfrm>
          <a:prstGeom prst="line">
            <a:avLst/>
          </a:prstGeom>
          <a:noFill/>
          <a:ln w="9525">
            <a:solidFill>
              <a:srgbClr val="FF0000"/>
            </a:solidFill>
            <a:round/>
            <a:headEnd/>
            <a:tailEnd/>
          </a:ln>
        </p:spPr>
        <p:txBody>
          <a:bodyPr/>
          <a:lstStyle/>
          <a:p>
            <a:endParaRPr lang="zh-CN" altLang="en-US" b="1">
              <a:latin typeface="+mn-ea"/>
              <a:ea typeface="+mn-ea"/>
            </a:endParaRPr>
          </a:p>
        </p:txBody>
      </p:sp>
      <p:sp>
        <p:nvSpPr>
          <p:cNvPr id="38934" name="Line 1125"/>
          <p:cNvSpPr>
            <a:spLocks noChangeShapeType="1"/>
          </p:cNvSpPr>
          <p:nvPr/>
        </p:nvSpPr>
        <p:spPr bwMode="auto">
          <a:xfrm flipV="1">
            <a:off x="5487987" y="5330368"/>
            <a:ext cx="2592388" cy="34925"/>
          </a:xfrm>
          <a:prstGeom prst="line">
            <a:avLst/>
          </a:prstGeom>
          <a:noFill/>
          <a:ln w="9525">
            <a:solidFill>
              <a:srgbClr val="000000"/>
            </a:solidFill>
            <a:round/>
            <a:headEnd/>
            <a:tailEnd/>
          </a:ln>
        </p:spPr>
        <p:txBody>
          <a:bodyPr/>
          <a:lstStyle/>
          <a:p>
            <a:endParaRPr lang="zh-CN" altLang="en-US" b="1">
              <a:latin typeface="+mn-ea"/>
              <a:ea typeface="+mn-ea"/>
            </a:endParaRPr>
          </a:p>
        </p:txBody>
      </p:sp>
      <p:sp>
        <p:nvSpPr>
          <p:cNvPr id="38935" name="Line 1126"/>
          <p:cNvSpPr>
            <a:spLocks noChangeShapeType="1"/>
          </p:cNvSpPr>
          <p:nvPr/>
        </p:nvSpPr>
        <p:spPr bwMode="auto">
          <a:xfrm>
            <a:off x="7222371" y="5343068"/>
            <a:ext cx="0" cy="247650"/>
          </a:xfrm>
          <a:prstGeom prst="line">
            <a:avLst/>
          </a:prstGeom>
          <a:noFill/>
          <a:ln w="9525">
            <a:solidFill>
              <a:srgbClr val="000000"/>
            </a:solidFill>
            <a:round/>
            <a:headEnd/>
            <a:tailEnd type="triangle" w="med" len="med"/>
          </a:ln>
        </p:spPr>
        <p:txBody>
          <a:bodyPr/>
          <a:lstStyle/>
          <a:p>
            <a:endParaRPr lang="zh-CN" altLang="en-US" b="1">
              <a:latin typeface="+mn-ea"/>
              <a:ea typeface="+mn-ea"/>
            </a:endParaRPr>
          </a:p>
        </p:txBody>
      </p:sp>
      <p:sp>
        <p:nvSpPr>
          <p:cNvPr id="38936" name="Text Box 1127"/>
          <p:cNvSpPr txBox="1">
            <a:spLocks noChangeArrowheads="1"/>
          </p:cNvSpPr>
          <p:nvPr/>
        </p:nvSpPr>
        <p:spPr bwMode="auto">
          <a:xfrm>
            <a:off x="7962900" y="1673225"/>
            <a:ext cx="561975" cy="409575"/>
          </a:xfrm>
          <a:prstGeom prst="rect">
            <a:avLst/>
          </a:prstGeom>
          <a:noFill/>
          <a:ln w="9525">
            <a:noFill/>
            <a:miter lim="800000"/>
            <a:headEnd/>
            <a:tailEnd/>
          </a:ln>
        </p:spPr>
        <p:txBody>
          <a:bodyPr/>
          <a:lstStyle/>
          <a:p>
            <a:pPr algn="just" eaLnBrk="0" hangingPunct="0"/>
            <a:r>
              <a:rPr kumimoji="0" lang="en-US" altLang="zh-CN" sz="2000" b="1">
                <a:latin typeface="+mn-ea"/>
                <a:ea typeface="+mn-ea"/>
              </a:rPr>
              <a:t>Y</a:t>
            </a:r>
          </a:p>
        </p:txBody>
      </p:sp>
      <p:sp>
        <p:nvSpPr>
          <p:cNvPr id="38937" name="Text Box 1128"/>
          <p:cNvSpPr txBox="1">
            <a:spLocks noChangeArrowheads="1"/>
          </p:cNvSpPr>
          <p:nvPr/>
        </p:nvSpPr>
        <p:spPr bwMode="auto">
          <a:xfrm>
            <a:off x="5103812" y="2276475"/>
            <a:ext cx="561975" cy="409575"/>
          </a:xfrm>
          <a:prstGeom prst="rect">
            <a:avLst/>
          </a:prstGeom>
          <a:noFill/>
          <a:ln w="9525">
            <a:noFill/>
            <a:miter lim="800000"/>
            <a:headEnd/>
            <a:tailEnd/>
          </a:ln>
        </p:spPr>
        <p:txBody>
          <a:bodyPr/>
          <a:lstStyle/>
          <a:p>
            <a:pPr algn="just" eaLnBrk="0" hangingPunct="0"/>
            <a:r>
              <a:rPr kumimoji="0" lang="en-US" altLang="zh-CN" sz="2000" b="1">
                <a:latin typeface="+mn-ea"/>
                <a:ea typeface="+mn-ea"/>
              </a:rPr>
              <a:t>Y</a:t>
            </a:r>
          </a:p>
        </p:txBody>
      </p:sp>
      <p:sp>
        <p:nvSpPr>
          <p:cNvPr id="38938" name="Text Box 1130"/>
          <p:cNvSpPr txBox="1">
            <a:spLocks noChangeArrowheads="1"/>
          </p:cNvSpPr>
          <p:nvPr/>
        </p:nvSpPr>
        <p:spPr bwMode="auto">
          <a:xfrm>
            <a:off x="5927725" y="1665287"/>
            <a:ext cx="561975" cy="409575"/>
          </a:xfrm>
          <a:prstGeom prst="rect">
            <a:avLst/>
          </a:prstGeom>
          <a:noFill/>
          <a:ln w="9525">
            <a:noFill/>
            <a:miter lim="800000"/>
            <a:headEnd/>
            <a:tailEnd/>
          </a:ln>
        </p:spPr>
        <p:txBody>
          <a:bodyPr/>
          <a:lstStyle/>
          <a:p>
            <a:pPr algn="just" eaLnBrk="0" hangingPunct="0"/>
            <a:r>
              <a:rPr kumimoji="0" lang="en-US" altLang="zh-CN" sz="2000" b="1">
                <a:latin typeface="+mn-ea"/>
                <a:ea typeface="+mn-ea"/>
              </a:rPr>
              <a:t>N</a:t>
            </a:r>
          </a:p>
        </p:txBody>
      </p:sp>
      <p:sp>
        <p:nvSpPr>
          <p:cNvPr id="38939" name="Text Box 1132"/>
          <p:cNvSpPr txBox="1">
            <a:spLocks noChangeArrowheads="1"/>
          </p:cNvSpPr>
          <p:nvPr/>
        </p:nvSpPr>
        <p:spPr bwMode="auto">
          <a:xfrm>
            <a:off x="6823075" y="2276475"/>
            <a:ext cx="560387" cy="409575"/>
          </a:xfrm>
          <a:prstGeom prst="rect">
            <a:avLst/>
          </a:prstGeom>
          <a:noFill/>
          <a:ln w="9525">
            <a:noFill/>
            <a:miter lim="800000"/>
            <a:headEnd/>
            <a:tailEnd/>
          </a:ln>
        </p:spPr>
        <p:txBody>
          <a:bodyPr/>
          <a:lstStyle/>
          <a:p>
            <a:pPr algn="just" eaLnBrk="0" hangingPunct="0"/>
            <a:r>
              <a:rPr kumimoji="0" lang="en-US" altLang="zh-CN" sz="2000" b="1">
                <a:latin typeface="+mn-ea"/>
                <a:ea typeface="+mn-ea"/>
              </a:rPr>
              <a:t>N</a:t>
            </a:r>
          </a:p>
        </p:txBody>
      </p:sp>
      <p:sp>
        <p:nvSpPr>
          <p:cNvPr id="38940" name="Line 1133"/>
          <p:cNvSpPr>
            <a:spLocks noChangeShapeType="1"/>
          </p:cNvSpPr>
          <p:nvPr/>
        </p:nvSpPr>
        <p:spPr bwMode="auto">
          <a:xfrm>
            <a:off x="7226300" y="3192462"/>
            <a:ext cx="0" cy="2184400"/>
          </a:xfrm>
          <a:prstGeom prst="line">
            <a:avLst/>
          </a:prstGeom>
          <a:noFill/>
          <a:ln w="9525">
            <a:solidFill>
              <a:srgbClr val="000000"/>
            </a:solidFill>
            <a:round/>
            <a:headEnd/>
            <a:tailEnd/>
          </a:ln>
        </p:spPr>
        <p:txBody>
          <a:bodyPr/>
          <a:lstStyle/>
          <a:p>
            <a:endParaRPr lang="zh-CN" altLang="en-US" b="1">
              <a:latin typeface="+mn-ea"/>
              <a:ea typeface="+mn-ea"/>
            </a:endParaRPr>
          </a:p>
        </p:txBody>
      </p:sp>
      <p:sp>
        <p:nvSpPr>
          <p:cNvPr id="38941" name="Rectangle 3"/>
          <p:cNvSpPr>
            <a:spLocks noChangeArrowheads="1"/>
          </p:cNvSpPr>
          <p:nvPr/>
        </p:nvSpPr>
        <p:spPr bwMode="auto">
          <a:xfrm>
            <a:off x="4191000" y="5578475"/>
            <a:ext cx="2697163" cy="517525"/>
          </a:xfrm>
          <a:prstGeom prst="rect">
            <a:avLst/>
          </a:prstGeom>
          <a:noFill/>
          <a:ln w="9525">
            <a:noFill/>
            <a:miter lim="800000"/>
            <a:headEnd/>
            <a:tailEnd/>
          </a:ln>
        </p:spPr>
        <p:txBody>
          <a:bodyPr/>
          <a:lstStyle/>
          <a:p>
            <a:pPr indent="684213" algn="l" eaLnBrk="0" hangingPunct="0">
              <a:lnSpc>
                <a:spcPct val="110000"/>
              </a:lnSpc>
              <a:spcBef>
                <a:spcPct val="10000"/>
              </a:spcBef>
            </a:pPr>
            <a:r>
              <a:rPr lang="en-US" altLang="zh-CN" sz="2000" b="1" dirty="0">
                <a:latin typeface="+mn-ea"/>
                <a:ea typeface="+mn-ea"/>
              </a:rPr>
              <a:t>   </a:t>
            </a:r>
            <a:r>
              <a:rPr lang="en-US" altLang="zh-CN" sz="2000" b="1" dirty="0" err="1">
                <a:latin typeface="+mn-ea"/>
                <a:ea typeface="+mn-ea"/>
              </a:rPr>
              <a:t>C→e︱dC</a:t>
            </a:r>
            <a:endParaRPr lang="en-US" altLang="zh-CN" sz="2000" b="1" dirty="0">
              <a:latin typeface="+mn-ea"/>
              <a:ea typeface="+mn-ea"/>
            </a:endParaRPr>
          </a:p>
        </p:txBody>
      </p:sp>
      <p:sp>
        <p:nvSpPr>
          <p:cNvPr id="38942" name="Rectangle 3"/>
          <p:cNvSpPr>
            <a:spLocks noChangeArrowheads="1"/>
          </p:cNvSpPr>
          <p:nvPr/>
        </p:nvSpPr>
        <p:spPr bwMode="auto">
          <a:xfrm>
            <a:off x="76200" y="5486400"/>
            <a:ext cx="3697287" cy="446087"/>
          </a:xfrm>
          <a:prstGeom prst="rect">
            <a:avLst/>
          </a:prstGeom>
          <a:noFill/>
          <a:ln w="9525">
            <a:noFill/>
            <a:miter lim="800000"/>
            <a:headEnd/>
            <a:tailEnd/>
          </a:ln>
        </p:spPr>
        <p:txBody>
          <a:bodyPr/>
          <a:lstStyle/>
          <a:p>
            <a:pPr indent="684213" algn="just">
              <a:lnSpc>
                <a:spcPct val="110000"/>
              </a:lnSpc>
              <a:spcBef>
                <a:spcPct val="10000"/>
              </a:spcBef>
            </a:pPr>
            <a:r>
              <a:rPr lang="en-US" altLang="zh-CN" sz="2000" b="1" dirty="0" err="1">
                <a:latin typeface="+mn-ea"/>
                <a:ea typeface="+mn-ea"/>
              </a:rPr>
              <a:t>B→dEd︱aC</a:t>
            </a:r>
            <a:endParaRPr lang="en-US" altLang="zh-CN" sz="2000" b="1" dirty="0">
              <a:latin typeface="+mn-ea"/>
              <a:ea typeface="+mn-ea"/>
            </a:endParaRPr>
          </a:p>
        </p:txBody>
      </p:sp>
      <p:sp>
        <p:nvSpPr>
          <p:cNvPr id="97" name="Text Box 5"/>
          <p:cNvSpPr txBox="1">
            <a:spLocks noChangeArrowheads="1"/>
          </p:cNvSpPr>
          <p:nvPr/>
        </p:nvSpPr>
        <p:spPr bwMode="auto">
          <a:xfrm>
            <a:off x="533400" y="228600"/>
            <a:ext cx="4800600" cy="523220"/>
          </a:xfrm>
          <a:prstGeom prst="rect">
            <a:avLst/>
          </a:prstGeom>
          <a:noFill/>
          <a:ln w="9525">
            <a:noFill/>
            <a:miter lim="800000"/>
            <a:headEnd/>
            <a:tailEnd/>
          </a:ln>
        </p:spPr>
        <p:txBody>
          <a:bodyPr>
            <a:spAutoFit/>
          </a:bodyPr>
          <a:lstStyle/>
          <a:p>
            <a:pPr algn="l">
              <a:spcBef>
                <a:spcPct val="50000"/>
              </a:spcBef>
            </a:pPr>
            <a:r>
              <a:rPr lang="zh-CN" altLang="en-US" sz="2800" b="1" dirty="0">
                <a:solidFill>
                  <a:srgbClr val="CC0099"/>
                </a:solidFill>
                <a:latin typeface="黑体" pitchFamily="49" charset="-122"/>
                <a:ea typeface="黑体" pitchFamily="49" charset="-122"/>
              </a:rPr>
              <a:t>递归子程序法举例</a:t>
            </a:r>
            <a:r>
              <a:rPr lang="zh-CN" altLang="en-US" sz="2800" dirty="0">
                <a:latin typeface="黑体" pitchFamily="49" charset="-122"/>
                <a:ea typeface="黑体" pitchFamily="49" charset="-122"/>
              </a:rPr>
              <a:t> </a:t>
            </a:r>
          </a:p>
        </p:txBody>
      </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42" name="Rectangle 21"/>
          <p:cNvSpPr>
            <a:spLocks noGrp="1" noChangeArrowheads="1"/>
          </p:cNvSpPr>
          <p:nvPr>
            <p:ph type="title"/>
          </p:nvPr>
        </p:nvSpPr>
        <p:spPr>
          <a:xfrm>
            <a:off x="457200" y="304800"/>
            <a:ext cx="3962400" cy="533400"/>
          </a:xfrm>
        </p:spPr>
        <p:txBody>
          <a:bodyPr/>
          <a:lstStyle/>
          <a:p>
            <a:pPr eaLnBrk="1" hangingPunct="1"/>
            <a:r>
              <a:rPr lang="en-US" altLang="zh-CN" sz="2800" b="1" dirty="0">
                <a:solidFill>
                  <a:srgbClr val="CC0099"/>
                </a:solidFill>
                <a:latin typeface="黑体" pitchFamily="49" charset="-122"/>
                <a:ea typeface="黑体" pitchFamily="49" charset="-122"/>
              </a:rPr>
              <a:t>4.4.2</a:t>
            </a:r>
            <a:r>
              <a:rPr lang="zh-CN" altLang="en-US" sz="2800" b="1" dirty="0">
                <a:solidFill>
                  <a:srgbClr val="CC0099"/>
                </a:solidFill>
                <a:latin typeface="黑体" pitchFamily="49" charset="-122"/>
                <a:ea typeface="黑体" pitchFamily="49" charset="-122"/>
              </a:rPr>
              <a:t>　预测分析法</a:t>
            </a:r>
          </a:p>
        </p:txBody>
      </p:sp>
      <p:sp>
        <p:nvSpPr>
          <p:cNvPr id="39939" name="Rectangle 20"/>
          <p:cNvSpPr>
            <a:spLocks noChangeArrowheads="1"/>
          </p:cNvSpPr>
          <p:nvPr/>
        </p:nvSpPr>
        <p:spPr bwMode="auto">
          <a:xfrm>
            <a:off x="1828800" y="2743200"/>
            <a:ext cx="6172200" cy="3276600"/>
          </a:xfrm>
          <a:prstGeom prst="rect">
            <a:avLst/>
          </a:prstGeom>
          <a:solidFill>
            <a:schemeClr val="accent1">
              <a:alpha val="50195"/>
            </a:schemeClr>
          </a:solidFill>
          <a:ln w="9525">
            <a:noFill/>
            <a:miter lim="800000"/>
            <a:headEnd/>
            <a:tailEnd/>
          </a:ln>
        </p:spPr>
        <p:txBody>
          <a:bodyPr wrap="none" anchor="ctr"/>
          <a:lstStyle/>
          <a:p>
            <a:endParaRPr lang="zh-CN" altLang="en-US">
              <a:latin typeface="+mn-ea"/>
              <a:ea typeface="+mn-ea"/>
            </a:endParaRPr>
          </a:p>
        </p:txBody>
      </p:sp>
      <p:sp>
        <p:nvSpPr>
          <p:cNvPr id="39940" name="Text Box 3"/>
          <p:cNvSpPr txBox="1">
            <a:spLocks noChangeArrowheads="1"/>
          </p:cNvSpPr>
          <p:nvPr/>
        </p:nvSpPr>
        <p:spPr bwMode="auto">
          <a:xfrm>
            <a:off x="228600" y="914400"/>
            <a:ext cx="8305800" cy="2123658"/>
          </a:xfrm>
          <a:prstGeom prst="rect">
            <a:avLst/>
          </a:prstGeom>
          <a:noFill/>
          <a:ln w="9525">
            <a:noFill/>
            <a:miter lim="800000"/>
            <a:headEnd/>
            <a:tailEnd/>
          </a:ln>
        </p:spPr>
        <p:txBody>
          <a:bodyPr wrap="square">
            <a:spAutoFit/>
          </a:bodyPr>
          <a:lstStyle/>
          <a:p>
            <a:pPr indent="487363" algn="l">
              <a:lnSpc>
                <a:spcPct val="110000"/>
              </a:lnSpc>
              <a:spcBef>
                <a:spcPct val="20000"/>
              </a:spcBef>
            </a:pPr>
            <a:r>
              <a:rPr lang="zh-CN" altLang="en-US" sz="2000" b="1" dirty="0">
                <a:latin typeface="宋体" pitchFamily="2" charset="-122"/>
                <a:ea typeface="宋体" pitchFamily="2" charset="-122"/>
              </a:rPr>
              <a:t>预测分析法构造语法分析程序的总体框架如下图所示。将输入串视同以串末端为底的栈</a:t>
            </a:r>
            <a:r>
              <a:rPr lang="en-US" altLang="zh-CN" sz="2000" b="1" dirty="0">
                <a:latin typeface="宋体" pitchFamily="2" charset="-122"/>
                <a:ea typeface="宋体" pitchFamily="2" charset="-122"/>
              </a:rPr>
              <a:t>I</a:t>
            </a:r>
            <a:r>
              <a:rPr lang="zh-CN" altLang="en-US" sz="2000" b="1" dirty="0">
                <a:latin typeface="宋体" pitchFamily="2" charset="-122"/>
                <a:ea typeface="宋体" pitchFamily="2" charset="-122"/>
              </a:rPr>
              <a:t>，输入串未匹配部分为栈的内容，这个栈称为“输入栈”；推导过程产生的句型未匹配部分，依自右向左顺序，也存放在另一个称为栈</a:t>
            </a:r>
            <a:r>
              <a:rPr lang="en-US" altLang="zh-CN" sz="2000" b="1" dirty="0">
                <a:latin typeface="宋体" pitchFamily="2" charset="-122"/>
                <a:ea typeface="宋体" pitchFamily="2" charset="-122"/>
              </a:rPr>
              <a:t>S</a:t>
            </a:r>
            <a:r>
              <a:rPr lang="zh-CN" altLang="en-US" sz="2000" b="1" dirty="0">
                <a:latin typeface="宋体" pitchFamily="2" charset="-122"/>
                <a:ea typeface="宋体" pitchFamily="2" charset="-122"/>
              </a:rPr>
              <a:t>中，这个栈称为“分析栈”；再将</a:t>
            </a:r>
            <a:r>
              <a:rPr lang="zh-CN" altLang="en-US" sz="2000" b="1" dirty="0">
                <a:solidFill>
                  <a:schemeClr val="hlink"/>
                </a:solidFill>
                <a:latin typeface="宋体" pitchFamily="2" charset="-122"/>
                <a:ea typeface="宋体" pitchFamily="2" charset="-122"/>
              </a:rPr>
              <a:t>规则选择集</a:t>
            </a:r>
            <a:r>
              <a:rPr lang="zh-CN" altLang="en-US" sz="2000" b="1" dirty="0">
                <a:latin typeface="宋体" pitchFamily="2" charset="-122"/>
                <a:ea typeface="宋体" pitchFamily="2" charset="-122"/>
              </a:rPr>
              <a:t>，存放在一个非终结符为行、终结符为列和元素为规则的二维表</a:t>
            </a:r>
            <a:r>
              <a:rPr lang="en-US" altLang="zh-CN" sz="2000" b="1" dirty="0">
                <a:latin typeface="宋体" pitchFamily="2" charset="-122"/>
                <a:ea typeface="宋体" pitchFamily="2" charset="-122"/>
              </a:rPr>
              <a:t>M</a:t>
            </a:r>
            <a:r>
              <a:rPr lang="zh-CN" altLang="en-US" sz="2000" b="1" dirty="0">
                <a:latin typeface="宋体" pitchFamily="2" charset="-122"/>
                <a:ea typeface="宋体" pitchFamily="2" charset="-122"/>
              </a:rPr>
              <a:t>中，这个表称为“分析表”。 </a:t>
            </a:r>
          </a:p>
        </p:txBody>
      </p:sp>
      <p:grpSp>
        <p:nvGrpSpPr>
          <p:cNvPr id="2" name="Group 4"/>
          <p:cNvGrpSpPr>
            <a:grpSpLocks/>
          </p:cNvGrpSpPr>
          <p:nvPr/>
        </p:nvGrpSpPr>
        <p:grpSpPr bwMode="auto">
          <a:xfrm>
            <a:off x="1828800" y="2768600"/>
            <a:ext cx="6019800" cy="3429000"/>
            <a:chOff x="3426" y="3905"/>
            <a:chExt cx="4693" cy="3049"/>
          </a:xfrm>
        </p:grpSpPr>
        <p:sp>
          <p:nvSpPr>
            <p:cNvPr id="39943" name="Text Box 5"/>
            <p:cNvSpPr txBox="1">
              <a:spLocks noChangeArrowheads="1"/>
            </p:cNvSpPr>
            <p:nvPr/>
          </p:nvSpPr>
          <p:spPr bwMode="auto">
            <a:xfrm>
              <a:off x="4714" y="4762"/>
              <a:ext cx="3062" cy="506"/>
            </a:xfrm>
            <a:prstGeom prst="rect">
              <a:avLst/>
            </a:prstGeom>
            <a:solidFill>
              <a:srgbClr val="FFFFFF"/>
            </a:solidFill>
            <a:ln w="9525">
              <a:solidFill>
                <a:srgbClr val="000000"/>
              </a:solidFill>
              <a:miter lim="800000"/>
              <a:headEnd/>
              <a:tailEnd/>
            </a:ln>
          </p:spPr>
          <p:txBody>
            <a:bodyPr/>
            <a:lstStyle/>
            <a:p>
              <a:pPr algn="ctr" eaLnBrk="0" hangingPunct="0"/>
              <a:r>
                <a:rPr kumimoji="0" lang="zh-CN" altLang="en-US" sz="2000" b="1" dirty="0">
                  <a:latin typeface="+mn-ea"/>
                  <a:ea typeface="+mn-ea"/>
                </a:rPr>
                <a:t>分析算法</a:t>
              </a:r>
            </a:p>
          </p:txBody>
        </p:sp>
        <p:sp>
          <p:nvSpPr>
            <p:cNvPr id="39944" name="Line 6"/>
            <p:cNvSpPr>
              <a:spLocks noChangeShapeType="1"/>
            </p:cNvSpPr>
            <p:nvPr/>
          </p:nvSpPr>
          <p:spPr bwMode="auto">
            <a:xfrm>
              <a:off x="3664" y="4671"/>
              <a:ext cx="0" cy="1716"/>
            </a:xfrm>
            <a:prstGeom prst="line">
              <a:avLst/>
            </a:prstGeom>
            <a:noFill/>
            <a:ln w="15875">
              <a:solidFill>
                <a:srgbClr val="333333"/>
              </a:solidFill>
              <a:round/>
              <a:headEnd/>
              <a:tailEnd/>
            </a:ln>
          </p:spPr>
          <p:txBody>
            <a:bodyPr/>
            <a:lstStyle/>
            <a:p>
              <a:endParaRPr lang="zh-CN" altLang="en-US">
                <a:latin typeface="+mn-ea"/>
                <a:ea typeface="+mn-ea"/>
              </a:endParaRPr>
            </a:p>
          </p:txBody>
        </p:sp>
        <p:sp>
          <p:nvSpPr>
            <p:cNvPr id="39945" name="Line 7"/>
            <p:cNvSpPr>
              <a:spLocks noChangeShapeType="1"/>
            </p:cNvSpPr>
            <p:nvPr/>
          </p:nvSpPr>
          <p:spPr bwMode="auto">
            <a:xfrm>
              <a:off x="4132" y="4683"/>
              <a:ext cx="0" cy="1716"/>
            </a:xfrm>
            <a:prstGeom prst="line">
              <a:avLst/>
            </a:prstGeom>
            <a:noFill/>
            <a:ln w="15875">
              <a:solidFill>
                <a:srgbClr val="333333"/>
              </a:solidFill>
              <a:round/>
              <a:headEnd/>
              <a:tailEnd/>
            </a:ln>
          </p:spPr>
          <p:txBody>
            <a:bodyPr/>
            <a:lstStyle/>
            <a:p>
              <a:endParaRPr lang="zh-CN" altLang="en-US">
                <a:latin typeface="+mn-ea"/>
                <a:ea typeface="+mn-ea"/>
              </a:endParaRPr>
            </a:p>
          </p:txBody>
        </p:sp>
        <p:sp>
          <p:nvSpPr>
            <p:cNvPr id="39946" name="Text Box 8"/>
            <p:cNvSpPr txBox="1">
              <a:spLocks noChangeArrowheads="1"/>
            </p:cNvSpPr>
            <p:nvPr/>
          </p:nvSpPr>
          <p:spPr bwMode="auto">
            <a:xfrm>
              <a:off x="3782" y="4824"/>
              <a:ext cx="435" cy="1599"/>
            </a:xfrm>
            <a:prstGeom prst="rect">
              <a:avLst/>
            </a:prstGeom>
            <a:noFill/>
            <a:ln w="9525">
              <a:noFill/>
              <a:miter lim="800000"/>
              <a:headEnd/>
              <a:tailEnd/>
            </a:ln>
          </p:spPr>
          <p:txBody>
            <a:bodyPr/>
            <a:lstStyle/>
            <a:p>
              <a:pPr algn="just" eaLnBrk="0" hangingPunct="0">
                <a:lnSpc>
                  <a:spcPct val="96000"/>
                </a:lnSpc>
              </a:pPr>
              <a:r>
                <a:rPr kumimoji="0" lang="en-US" altLang="zh-CN" sz="2000" b="1" dirty="0">
                  <a:solidFill>
                    <a:srgbClr val="FF00FF"/>
                  </a:solidFill>
                  <a:latin typeface="+mn-ea"/>
                  <a:ea typeface="+mn-ea"/>
                </a:rPr>
                <a:t>X</a:t>
              </a:r>
            </a:p>
            <a:p>
              <a:pPr algn="just" eaLnBrk="0" hangingPunct="0">
                <a:lnSpc>
                  <a:spcPct val="96000"/>
                </a:lnSpc>
              </a:pPr>
              <a:r>
                <a:rPr kumimoji="0" lang="en-US" altLang="zh-CN" sz="2000" b="1" dirty="0">
                  <a:latin typeface="+mn-ea"/>
                  <a:ea typeface="+mn-ea"/>
                </a:rPr>
                <a:t>·</a:t>
              </a:r>
            </a:p>
            <a:p>
              <a:pPr algn="just" eaLnBrk="0" hangingPunct="0">
                <a:lnSpc>
                  <a:spcPct val="96000"/>
                </a:lnSpc>
              </a:pPr>
              <a:r>
                <a:rPr kumimoji="0" lang="en-US" altLang="zh-CN" sz="2000" b="1" dirty="0">
                  <a:latin typeface="+mn-ea"/>
                  <a:ea typeface="+mn-ea"/>
                </a:rPr>
                <a:t>·</a:t>
              </a:r>
            </a:p>
            <a:p>
              <a:pPr algn="just" eaLnBrk="0" hangingPunct="0">
                <a:lnSpc>
                  <a:spcPct val="96000"/>
                </a:lnSpc>
              </a:pPr>
              <a:r>
                <a:rPr kumimoji="0" lang="en-US" altLang="zh-CN" sz="2000" b="1" dirty="0">
                  <a:latin typeface="+mn-ea"/>
                  <a:ea typeface="+mn-ea"/>
                </a:rPr>
                <a:t>·</a:t>
              </a:r>
            </a:p>
            <a:p>
              <a:pPr algn="just" eaLnBrk="0" hangingPunct="0">
                <a:lnSpc>
                  <a:spcPct val="96000"/>
                </a:lnSpc>
              </a:pPr>
              <a:endParaRPr kumimoji="0" lang="en-US" altLang="zh-CN" sz="2000" b="1" dirty="0">
                <a:latin typeface="+mn-ea"/>
                <a:ea typeface="+mn-ea"/>
              </a:endParaRPr>
            </a:p>
            <a:p>
              <a:pPr algn="just" eaLnBrk="0" hangingPunct="0">
                <a:lnSpc>
                  <a:spcPct val="96000"/>
                </a:lnSpc>
              </a:pPr>
              <a:r>
                <a:rPr kumimoji="0" lang="en-US" altLang="zh-CN" sz="2000" b="1" dirty="0">
                  <a:latin typeface="+mn-ea"/>
                  <a:ea typeface="+mn-ea"/>
                </a:rPr>
                <a:t>#</a:t>
              </a:r>
            </a:p>
          </p:txBody>
        </p:sp>
        <p:sp>
          <p:nvSpPr>
            <p:cNvPr id="39947" name="Line 9"/>
            <p:cNvSpPr>
              <a:spLocks noChangeShapeType="1"/>
            </p:cNvSpPr>
            <p:nvPr/>
          </p:nvSpPr>
          <p:spPr bwMode="auto">
            <a:xfrm>
              <a:off x="3694" y="6384"/>
              <a:ext cx="442" cy="0"/>
            </a:xfrm>
            <a:prstGeom prst="line">
              <a:avLst/>
            </a:prstGeom>
            <a:noFill/>
            <a:ln w="15875">
              <a:solidFill>
                <a:srgbClr val="333333"/>
              </a:solidFill>
              <a:round/>
              <a:headEnd/>
              <a:tailEnd/>
            </a:ln>
          </p:spPr>
          <p:txBody>
            <a:bodyPr/>
            <a:lstStyle/>
            <a:p>
              <a:endParaRPr lang="zh-CN" altLang="en-US">
                <a:latin typeface="+mn-ea"/>
                <a:ea typeface="+mn-ea"/>
              </a:endParaRPr>
            </a:p>
          </p:txBody>
        </p:sp>
        <p:sp>
          <p:nvSpPr>
            <p:cNvPr id="39948" name="Text Box 10"/>
            <p:cNvSpPr txBox="1">
              <a:spLocks noChangeArrowheads="1"/>
            </p:cNvSpPr>
            <p:nvPr/>
          </p:nvSpPr>
          <p:spPr bwMode="auto">
            <a:xfrm>
              <a:off x="3486" y="6486"/>
              <a:ext cx="1080" cy="468"/>
            </a:xfrm>
            <a:prstGeom prst="rect">
              <a:avLst/>
            </a:prstGeom>
            <a:noFill/>
            <a:ln w="9525">
              <a:noFill/>
              <a:miter lim="800000"/>
              <a:headEnd/>
              <a:tailEnd/>
            </a:ln>
          </p:spPr>
          <p:txBody>
            <a:bodyPr/>
            <a:lstStyle/>
            <a:p>
              <a:pPr algn="just" eaLnBrk="0" hangingPunct="0"/>
              <a:r>
                <a:rPr kumimoji="0" lang="zh-CN" altLang="en-US" sz="2000" b="1">
                  <a:latin typeface="+mn-ea"/>
                  <a:ea typeface="+mn-ea"/>
                </a:rPr>
                <a:t>分析栈</a:t>
              </a:r>
              <a:r>
                <a:rPr kumimoji="0" lang="en-US" altLang="zh-CN" sz="2000" b="1">
                  <a:latin typeface="+mn-ea"/>
                  <a:ea typeface="+mn-ea"/>
                </a:rPr>
                <a:t>S</a:t>
              </a:r>
            </a:p>
          </p:txBody>
        </p:sp>
        <p:sp>
          <p:nvSpPr>
            <p:cNvPr id="39949" name="Text Box 11"/>
            <p:cNvSpPr txBox="1">
              <a:spLocks noChangeArrowheads="1"/>
            </p:cNvSpPr>
            <p:nvPr/>
          </p:nvSpPr>
          <p:spPr bwMode="auto">
            <a:xfrm>
              <a:off x="4534" y="3905"/>
              <a:ext cx="3585" cy="468"/>
            </a:xfrm>
            <a:prstGeom prst="rect">
              <a:avLst/>
            </a:prstGeom>
            <a:noFill/>
            <a:ln w="9525">
              <a:noFill/>
              <a:miter lim="800000"/>
              <a:headEnd/>
              <a:tailEnd/>
            </a:ln>
          </p:spPr>
          <p:txBody>
            <a:bodyPr/>
            <a:lstStyle/>
            <a:p>
              <a:pPr eaLnBrk="0" hangingPunct="0"/>
              <a:r>
                <a:rPr kumimoji="0" lang="en-US" altLang="zh-CN" sz="2000" b="1" dirty="0">
                  <a:solidFill>
                    <a:srgbClr val="808080"/>
                  </a:solidFill>
                  <a:latin typeface="+mn-ea"/>
                  <a:ea typeface="+mn-ea"/>
                </a:rPr>
                <a:t>a</a:t>
              </a:r>
              <a:r>
                <a:rPr kumimoji="0" lang="en-US" altLang="zh-CN" sz="2000" b="1" baseline="-25000" dirty="0">
                  <a:solidFill>
                    <a:srgbClr val="808080"/>
                  </a:solidFill>
                  <a:latin typeface="+mn-ea"/>
                  <a:ea typeface="+mn-ea"/>
                </a:rPr>
                <a:t>1</a:t>
              </a:r>
              <a:r>
                <a:rPr kumimoji="0" lang="en-US" altLang="zh-CN" sz="2000" b="1" dirty="0">
                  <a:solidFill>
                    <a:srgbClr val="808080"/>
                  </a:solidFill>
                  <a:latin typeface="+mn-ea"/>
                  <a:ea typeface="+mn-ea"/>
                </a:rPr>
                <a:t>a</a:t>
              </a:r>
              <a:r>
                <a:rPr kumimoji="0" lang="en-US" altLang="zh-CN" sz="2000" b="1" baseline="-25000" dirty="0">
                  <a:solidFill>
                    <a:srgbClr val="808080"/>
                  </a:solidFill>
                  <a:latin typeface="+mn-ea"/>
                  <a:ea typeface="+mn-ea"/>
                </a:rPr>
                <a:t>2</a:t>
              </a:r>
              <a:r>
                <a:rPr kumimoji="0" lang="en-US" altLang="zh-CN" sz="2000" b="1" dirty="0">
                  <a:solidFill>
                    <a:srgbClr val="808080"/>
                  </a:solidFill>
                  <a:latin typeface="+mn-ea"/>
                  <a:ea typeface="+mn-ea"/>
                </a:rPr>
                <a:t> a</a:t>
              </a:r>
              <a:r>
                <a:rPr kumimoji="0" lang="en-US" altLang="zh-CN" sz="2000" b="1" baseline="-25000" dirty="0">
                  <a:solidFill>
                    <a:srgbClr val="808080"/>
                  </a:solidFill>
                  <a:latin typeface="+mn-ea"/>
                  <a:ea typeface="+mn-ea"/>
                </a:rPr>
                <a:t>3 </a:t>
              </a:r>
              <a:r>
                <a:rPr kumimoji="0" lang="en-US" altLang="zh-CN" sz="2000" b="1" dirty="0">
                  <a:solidFill>
                    <a:srgbClr val="808080"/>
                  </a:solidFill>
                  <a:latin typeface="+mn-ea"/>
                  <a:ea typeface="+mn-ea"/>
                </a:rPr>
                <a:t>a</a:t>
              </a:r>
              <a:r>
                <a:rPr kumimoji="0" lang="en-US" altLang="zh-CN" sz="2000" b="1" baseline="-25000" dirty="0">
                  <a:solidFill>
                    <a:srgbClr val="808080"/>
                  </a:solidFill>
                  <a:latin typeface="+mn-ea"/>
                  <a:ea typeface="+mn-ea"/>
                </a:rPr>
                <a:t>4</a:t>
              </a:r>
              <a:r>
                <a:rPr kumimoji="0" lang="en-US" altLang="zh-CN" sz="2000" b="1" dirty="0">
                  <a:solidFill>
                    <a:srgbClr val="808080"/>
                  </a:solidFill>
                  <a:latin typeface="+mn-ea"/>
                  <a:ea typeface="+mn-ea"/>
                </a:rPr>
                <a:t>···</a:t>
              </a:r>
              <a:r>
                <a:rPr kumimoji="0" lang="en-US" altLang="zh-CN" sz="2000" b="1" dirty="0" err="1">
                  <a:solidFill>
                    <a:srgbClr val="808080"/>
                  </a:solidFill>
                  <a:latin typeface="+mn-ea"/>
                  <a:ea typeface="+mn-ea"/>
                </a:rPr>
                <a:t>a</a:t>
              </a:r>
              <a:r>
                <a:rPr kumimoji="0" lang="en-US" altLang="zh-CN" sz="2000" b="1" baseline="-25000" dirty="0" err="1">
                  <a:solidFill>
                    <a:srgbClr val="808080"/>
                  </a:solidFill>
                  <a:latin typeface="+mn-ea"/>
                  <a:ea typeface="+mn-ea"/>
                </a:rPr>
                <a:t>i</a:t>
              </a:r>
              <a:r>
                <a:rPr kumimoji="0" lang="zh-CN" altLang="en-US" sz="2000" b="1" baseline="-25000" dirty="0">
                  <a:solidFill>
                    <a:srgbClr val="808080"/>
                  </a:solidFill>
                  <a:latin typeface="+mn-ea"/>
                  <a:ea typeface="+mn-ea"/>
                </a:rPr>
                <a:t>－</a:t>
              </a:r>
              <a:r>
                <a:rPr kumimoji="0" lang="en-US" altLang="zh-CN" sz="2000" b="1" baseline="-25000" dirty="0">
                  <a:solidFill>
                    <a:srgbClr val="808080"/>
                  </a:solidFill>
                  <a:latin typeface="+mn-ea"/>
                  <a:ea typeface="+mn-ea"/>
                </a:rPr>
                <a:t>1</a:t>
              </a:r>
              <a:r>
                <a:rPr kumimoji="0" lang="en-US" altLang="zh-CN" sz="2000" b="1" dirty="0">
                  <a:solidFill>
                    <a:srgbClr val="808080"/>
                  </a:solidFill>
                  <a:latin typeface="+mn-ea"/>
                  <a:ea typeface="+mn-ea"/>
                </a:rPr>
                <a:t> </a:t>
              </a:r>
              <a:r>
                <a:rPr kumimoji="0" lang="en-US" altLang="zh-CN" sz="2000" b="1" dirty="0" err="1">
                  <a:solidFill>
                    <a:srgbClr val="FF00FF"/>
                  </a:solidFill>
                  <a:latin typeface="+mn-ea"/>
                  <a:ea typeface="+mn-ea"/>
                </a:rPr>
                <a:t>a</a:t>
              </a:r>
              <a:r>
                <a:rPr kumimoji="0" lang="en-US" altLang="zh-CN" sz="2000" b="1" baseline="-25000" dirty="0" err="1">
                  <a:solidFill>
                    <a:srgbClr val="FF00FF"/>
                  </a:solidFill>
                  <a:latin typeface="+mn-ea"/>
                  <a:ea typeface="+mn-ea"/>
                </a:rPr>
                <a:t>i</a:t>
              </a:r>
              <a:r>
                <a:rPr kumimoji="0" lang="en-US" altLang="zh-CN" sz="2000" b="1" baseline="-25000" dirty="0">
                  <a:solidFill>
                    <a:srgbClr val="FF00FF"/>
                  </a:solidFill>
                  <a:latin typeface="+mn-ea"/>
                  <a:ea typeface="+mn-ea"/>
                </a:rPr>
                <a:t> </a:t>
              </a:r>
              <a:r>
                <a:rPr kumimoji="0" lang="en-US" altLang="zh-CN" sz="2000" b="1" dirty="0">
                  <a:latin typeface="+mn-ea"/>
                  <a:ea typeface="+mn-ea"/>
                </a:rPr>
                <a:t>a</a:t>
              </a:r>
              <a:r>
                <a:rPr kumimoji="0" lang="en-US" altLang="zh-CN" sz="2000" b="1" baseline="-25000" dirty="0">
                  <a:latin typeface="+mn-ea"/>
                  <a:ea typeface="+mn-ea"/>
                </a:rPr>
                <a:t>i+1</a:t>
              </a:r>
              <a:r>
                <a:rPr kumimoji="0" lang="en-US" altLang="zh-CN" sz="2000" b="1" dirty="0">
                  <a:latin typeface="+mn-ea"/>
                  <a:ea typeface="+mn-ea"/>
                </a:rPr>
                <a:t> ···</a:t>
              </a:r>
              <a:r>
                <a:rPr kumimoji="0" lang="en-US" altLang="zh-CN" sz="2000" b="1" baseline="-25000" dirty="0">
                  <a:latin typeface="+mn-ea"/>
                  <a:ea typeface="+mn-ea"/>
                </a:rPr>
                <a:t> </a:t>
              </a:r>
              <a:r>
                <a:rPr kumimoji="0" lang="en-US" altLang="zh-CN" sz="2000" b="1" dirty="0">
                  <a:latin typeface="+mn-ea"/>
                  <a:ea typeface="+mn-ea"/>
                </a:rPr>
                <a:t>a</a:t>
              </a:r>
              <a:r>
                <a:rPr kumimoji="0" lang="en-US" altLang="zh-CN" sz="2000" b="1" baseline="-25000" dirty="0">
                  <a:latin typeface="+mn-ea"/>
                  <a:ea typeface="+mn-ea"/>
                </a:rPr>
                <a:t>n</a:t>
              </a:r>
              <a:r>
                <a:rPr kumimoji="0" lang="zh-CN" altLang="en-US" sz="2000" b="1" baseline="-25000" dirty="0">
                  <a:latin typeface="+mn-ea"/>
                  <a:ea typeface="+mn-ea"/>
                </a:rPr>
                <a:t>－</a:t>
              </a:r>
              <a:r>
                <a:rPr kumimoji="0" lang="en-US" altLang="zh-CN" sz="2000" b="1" baseline="-25000" dirty="0">
                  <a:latin typeface="+mn-ea"/>
                  <a:ea typeface="+mn-ea"/>
                </a:rPr>
                <a:t>1</a:t>
              </a:r>
              <a:r>
                <a:rPr kumimoji="0" lang="en-US" altLang="zh-CN" sz="2000" b="1" dirty="0">
                  <a:latin typeface="+mn-ea"/>
                  <a:ea typeface="+mn-ea"/>
                </a:rPr>
                <a:t> a</a:t>
              </a:r>
              <a:r>
                <a:rPr kumimoji="0" lang="en-US" altLang="zh-CN" sz="2000" b="1" baseline="-25000" dirty="0">
                  <a:latin typeface="+mn-ea"/>
                  <a:ea typeface="+mn-ea"/>
                </a:rPr>
                <a:t>n </a:t>
              </a:r>
              <a:r>
                <a:rPr kumimoji="0" lang="en-US" altLang="zh-CN" sz="2000" b="1" dirty="0">
                  <a:latin typeface="+mn-ea"/>
                  <a:ea typeface="+mn-ea"/>
                </a:rPr>
                <a:t>#</a:t>
              </a:r>
            </a:p>
          </p:txBody>
        </p:sp>
        <p:sp>
          <p:nvSpPr>
            <p:cNvPr id="39950" name="Line 12"/>
            <p:cNvSpPr>
              <a:spLocks noChangeShapeType="1"/>
            </p:cNvSpPr>
            <p:nvPr/>
          </p:nvSpPr>
          <p:spPr bwMode="auto">
            <a:xfrm>
              <a:off x="4504" y="3928"/>
              <a:ext cx="3615" cy="0"/>
            </a:xfrm>
            <a:prstGeom prst="line">
              <a:avLst/>
            </a:prstGeom>
            <a:noFill/>
            <a:ln w="15875">
              <a:solidFill>
                <a:srgbClr val="333333"/>
              </a:solidFill>
              <a:round/>
              <a:headEnd/>
              <a:tailEnd/>
            </a:ln>
          </p:spPr>
          <p:txBody>
            <a:bodyPr/>
            <a:lstStyle/>
            <a:p>
              <a:endParaRPr lang="zh-CN" altLang="en-US">
                <a:latin typeface="+mn-ea"/>
                <a:ea typeface="+mn-ea"/>
              </a:endParaRPr>
            </a:p>
          </p:txBody>
        </p:sp>
        <p:sp>
          <p:nvSpPr>
            <p:cNvPr id="39951" name="Line 13"/>
            <p:cNvSpPr>
              <a:spLocks noChangeShapeType="1"/>
            </p:cNvSpPr>
            <p:nvPr/>
          </p:nvSpPr>
          <p:spPr bwMode="auto">
            <a:xfrm>
              <a:off x="8109" y="3942"/>
              <a:ext cx="0" cy="397"/>
            </a:xfrm>
            <a:prstGeom prst="line">
              <a:avLst/>
            </a:prstGeom>
            <a:noFill/>
            <a:ln w="15875">
              <a:solidFill>
                <a:srgbClr val="333333"/>
              </a:solidFill>
              <a:round/>
              <a:headEnd/>
              <a:tailEnd/>
            </a:ln>
          </p:spPr>
          <p:txBody>
            <a:bodyPr/>
            <a:lstStyle/>
            <a:p>
              <a:endParaRPr lang="zh-CN" altLang="en-US">
                <a:latin typeface="+mn-ea"/>
                <a:ea typeface="+mn-ea"/>
              </a:endParaRPr>
            </a:p>
          </p:txBody>
        </p:sp>
        <p:sp>
          <p:nvSpPr>
            <p:cNvPr id="39952" name="Line 14"/>
            <p:cNvSpPr>
              <a:spLocks noChangeShapeType="1"/>
            </p:cNvSpPr>
            <p:nvPr/>
          </p:nvSpPr>
          <p:spPr bwMode="auto">
            <a:xfrm>
              <a:off x="4504" y="4336"/>
              <a:ext cx="3615" cy="0"/>
            </a:xfrm>
            <a:prstGeom prst="line">
              <a:avLst/>
            </a:prstGeom>
            <a:noFill/>
            <a:ln w="15875">
              <a:solidFill>
                <a:srgbClr val="333333"/>
              </a:solidFill>
              <a:round/>
              <a:headEnd/>
              <a:tailEnd/>
            </a:ln>
          </p:spPr>
          <p:txBody>
            <a:bodyPr/>
            <a:lstStyle/>
            <a:p>
              <a:endParaRPr lang="zh-CN" altLang="en-US">
                <a:latin typeface="+mn-ea"/>
                <a:ea typeface="+mn-ea"/>
              </a:endParaRPr>
            </a:p>
          </p:txBody>
        </p:sp>
        <p:sp>
          <p:nvSpPr>
            <p:cNvPr id="39953" name="Text Box 15"/>
            <p:cNvSpPr txBox="1">
              <a:spLocks noChangeArrowheads="1"/>
            </p:cNvSpPr>
            <p:nvPr/>
          </p:nvSpPr>
          <p:spPr bwMode="auto">
            <a:xfrm>
              <a:off x="3426" y="3942"/>
              <a:ext cx="1080" cy="471"/>
            </a:xfrm>
            <a:prstGeom prst="rect">
              <a:avLst/>
            </a:prstGeom>
            <a:noFill/>
            <a:ln w="9525">
              <a:noFill/>
              <a:miter lim="800000"/>
              <a:headEnd/>
              <a:tailEnd/>
            </a:ln>
          </p:spPr>
          <p:txBody>
            <a:bodyPr/>
            <a:lstStyle/>
            <a:p>
              <a:pPr algn="ctr" eaLnBrk="0" hangingPunct="0">
                <a:lnSpc>
                  <a:spcPct val="96000"/>
                </a:lnSpc>
              </a:pPr>
              <a:r>
                <a:rPr kumimoji="0" lang="zh-CN" altLang="en-US" sz="2000" b="1" dirty="0">
                  <a:latin typeface="+mn-ea"/>
                  <a:ea typeface="+mn-ea"/>
                </a:rPr>
                <a:t>输入栈</a:t>
              </a:r>
              <a:r>
                <a:rPr kumimoji="0" lang="en-US" altLang="zh-CN" sz="2000" b="1" dirty="0">
                  <a:latin typeface="+mn-ea"/>
                  <a:ea typeface="+mn-ea"/>
                </a:rPr>
                <a:t>I</a:t>
              </a:r>
            </a:p>
          </p:txBody>
        </p:sp>
        <p:sp>
          <p:nvSpPr>
            <p:cNvPr id="39954" name="Text Box 16"/>
            <p:cNvSpPr txBox="1">
              <a:spLocks noChangeArrowheads="1"/>
            </p:cNvSpPr>
            <p:nvPr/>
          </p:nvSpPr>
          <p:spPr bwMode="auto">
            <a:xfrm>
              <a:off x="4686" y="5643"/>
              <a:ext cx="3345" cy="1064"/>
            </a:xfrm>
            <a:prstGeom prst="rect">
              <a:avLst/>
            </a:prstGeom>
            <a:solidFill>
              <a:srgbClr val="FFFFFF"/>
            </a:solidFill>
            <a:ln w="15875">
              <a:solidFill>
                <a:srgbClr val="333333"/>
              </a:solidFill>
              <a:miter lim="800000"/>
              <a:headEnd/>
              <a:tailEnd/>
            </a:ln>
          </p:spPr>
          <p:txBody>
            <a:bodyPr/>
            <a:lstStyle/>
            <a:p>
              <a:pPr algn="ctr" eaLnBrk="0" hangingPunct="0"/>
              <a:r>
                <a:rPr kumimoji="0" lang="zh-CN" altLang="en-US" sz="2000" b="1">
                  <a:latin typeface="+mn-ea"/>
                  <a:ea typeface="+mn-ea"/>
                </a:rPr>
                <a:t>分析表</a:t>
              </a:r>
              <a:r>
                <a:rPr kumimoji="0" lang="en-US" altLang="zh-CN" sz="2000" b="1">
                  <a:latin typeface="+mn-ea"/>
                  <a:ea typeface="+mn-ea"/>
                </a:rPr>
                <a:t>M</a:t>
              </a:r>
            </a:p>
            <a:p>
              <a:pPr algn="ctr" eaLnBrk="0" hangingPunct="0"/>
              <a:r>
                <a:rPr kumimoji="0" lang="zh-CN" altLang="en-US" sz="2000" b="1">
                  <a:solidFill>
                    <a:srgbClr val="C0C0C0"/>
                  </a:solidFill>
                  <a:latin typeface="+mn-ea"/>
                  <a:ea typeface="+mn-ea"/>
                </a:rPr>
                <a:t>（文法规则集）</a:t>
              </a:r>
            </a:p>
          </p:txBody>
        </p:sp>
        <p:sp>
          <p:nvSpPr>
            <p:cNvPr id="39955" name="Line 17"/>
            <p:cNvSpPr>
              <a:spLocks noChangeShapeType="1"/>
            </p:cNvSpPr>
            <p:nvPr/>
          </p:nvSpPr>
          <p:spPr bwMode="auto">
            <a:xfrm flipV="1">
              <a:off x="6249" y="4287"/>
              <a:ext cx="0" cy="468"/>
            </a:xfrm>
            <a:prstGeom prst="line">
              <a:avLst/>
            </a:prstGeom>
            <a:noFill/>
            <a:ln w="9525">
              <a:solidFill>
                <a:srgbClr val="333333"/>
              </a:solidFill>
              <a:round/>
              <a:headEnd/>
              <a:tailEnd type="triangle" w="med" len="med"/>
            </a:ln>
          </p:spPr>
          <p:txBody>
            <a:bodyPr/>
            <a:lstStyle/>
            <a:p>
              <a:endParaRPr lang="zh-CN" altLang="en-US">
                <a:latin typeface="+mn-ea"/>
                <a:ea typeface="+mn-ea"/>
              </a:endParaRPr>
            </a:p>
          </p:txBody>
        </p:sp>
        <p:sp>
          <p:nvSpPr>
            <p:cNvPr id="39956" name="Line 18"/>
            <p:cNvSpPr>
              <a:spLocks noChangeShapeType="1"/>
            </p:cNvSpPr>
            <p:nvPr/>
          </p:nvSpPr>
          <p:spPr bwMode="auto">
            <a:xfrm flipH="1">
              <a:off x="4221" y="4959"/>
              <a:ext cx="454" cy="0"/>
            </a:xfrm>
            <a:prstGeom prst="line">
              <a:avLst/>
            </a:prstGeom>
            <a:noFill/>
            <a:ln w="9525">
              <a:solidFill>
                <a:srgbClr val="333333"/>
              </a:solidFill>
              <a:round/>
              <a:headEnd/>
              <a:tailEnd type="triangle" w="med" len="med"/>
            </a:ln>
          </p:spPr>
          <p:txBody>
            <a:bodyPr/>
            <a:lstStyle/>
            <a:p>
              <a:endParaRPr lang="zh-CN" altLang="en-US">
                <a:latin typeface="+mn-ea"/>
                <a:ea typeface="+mn-ea"/>
              </a:endParaRPr>
            </a:p>
          </p:txBody>
        </p:sp>
        <p:sp>
          <p:nvSpPr>
            <p:cNvPr id="39957" name="Line 19"/>
            <p:cNvSpPr>
              <a:spLocks noChangeShapeType="1"/>
            </p:cNvSpPr>
            <p:nvPr/>
          </p:nvSpPr>
          <p:spPr bwMode="auto">
            <a:xfrm flipV="1">
              <a:off x="6249" y="5235"/>
              <a:ext cx="0" cy="397"/>
            </a:xfrm>
            <a:prstGeom prst="line">
              <a:avLst/>
            </a:prstGeom>
            <a:noFill/>
            <a:ln w="9525">
              <a:solidFill>
                <a:srgbClr val="333333"/>
              </a:solidFill>
              <a:round/>
              <a:headEnd/>
              <a:tailEnd type="triangle" w="med" len="med"/>
            </a:ln>
          </p:spPr>
          <p:txBody>
            <a:bodyPr/>
            <a:lstStyle/>
            <a:p>
              <a:endParaRPr lang="zh-CN" altLang="en-US">
                <a:latin typeface="+mn-ea"/>
                <a:ea typeface="+mn-ea"/>
              </a:endParaRPr>
            </a:p>
          </p:txBody>
        </p:sp>
      </p:grpSp>
      <p:sp>
        <p:nvSpPr>
          <p:cNvPr id="22" name="灯片编号占位符 1"/>
          <p:cNvSpPr>
            <a:spLocks noGrp="1"/>
          </p:cNvSpPr>
          <p:nvPr>
            <p:ph type="sldNum" sz="quarter" idx="12"/>
          </p:nvPr>
        </p:nvSpPr>
        <p:spPr>
          <a:xfrm>
            <a:off x="6477000" y="6248400"/>
            <a:ext cx="2133600" cy="244475"/>
          </a:xfrm>
          <a:noFill/>
        </p:spPr>
        <p:txBody>
          <a:bodyPr/>
          <a:lstStyle/>
          <a:p>
            <a:fld id="{6E2889D6-983C-4F9A-9CB7-DE851F24DA75}" type="slidenum">
              <a:rPr lang="en-US" altLang="zh-CN" smtClean="0">
                <a:ea typeface="宋体" charset="-122"/>
              </a:rPr>
              <a:pPr/>
              <a:t>34</a:t>
            </a:fld>
            <a:endParaRPr lang="en-US" altLang="zh-CN" dirty="0">
              <a:ea typeface="宋体" charset="-122"/>
            </a:endParaRPr>
          </a:p>
        </p:txBody>
      </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ext Box 3"/>
          <p:cNvSpPr txBox="1">
            <a:spLocks noChangeArrowheads="1"/>
          </p:cNvSpPr>
          <p:nvPr/>
        </p:nvSpPr>
        <p:spPr bwMode="auto">
          <a:xfrm>
            <a:off x="393700" y="1268412"/>
            <a:ext cx="8229600" cy="870238"/>
          </a:xfrm>
          <a:prstGeom prst="rect">
            <a:avLst/>
          </a:prstGeom>
          <a:noFill/>
          <a:ln w="9525">
            <a:noFill/>
            <a:miter lim="800000"/>
            <a:headEnd/>
            <a:tailEnd/>
          </a:ln>
        </p:spPr>
        <p:txBody>
          <a:bodyPr>
            <a:spAutoFit/>
          </a:bodyPr>
          <a:lstStyle/>
          <a:p>
            <a:pPr marL="811213" indent="-811213" algn="l">
              <a:lnSpc>
                <a:spcPct val="120000"/>
              </a:lnSpc>
              <a:spcBef>
                <a:spcPct val="50000"/>
              </a:spcBef>
            </a:pPr>
            <a:r>
              <a:rPr lang="zh-CN" altLang="en-US" sz="2200" b="1" dirty="0">
                <a:latin typeface="宋体" pitchFamily="2" charset="-122"/>
                <a:ea typeface="宋体" pitchFamily="2" charset="-122"/>
              </a:rPr>
              <a:t>例</a:t>
            </a:r>
            <a:r>
              <a:rPr lang="en-US" altLang="zh-CN" sz="2200" b="1" dirty="0">
                <a:latin typeface="宋体" pitchFamily="2" charset="-122"/>
                <a:ea typeface="宋体" pitchFamily="2" charset="-122"/>
              </a:rPr>
              <a:t>4.10  </a:t>
            </a:r>
            <a:r>
              <a:rPr lang="zh-CN" altLang="en-US" sz="2200" b="1" dirty="0">
                <a:latin typeface="宋体" pitchFamily="2" charset="-122"/>
                <a:ea typeface="宋体" pitchFamily="2" charset="-122"/>
              </a:rPr>
              <a:t>设文法</a:t>
            </a:r>
            <a:r>
              <a:rPr lang="en-US" altLang="zh-CN" sz="2200" b="1" dirty="0">
                <a:latin typeface="宋体" pitchFamily="2" charset="-122"/>
                <a:ea typeface="宋体" pitchFamily="2" charset="-122"/>
              </a:rPr>
              <a:t>G[E]</a:t>
            </a:r>
            <a:r>
              <a:rPr lang="zh-CN" altLang="en-US" sz="2200" b="1" dirty="0">
                <a:latin typeface="宋体" pitchFamily="2" charset="-122"/>
                <a:ea typeface="宋体" pitchFamily="2" charset="-122"/>
              </a:rPr>
              <a:t>定义如下，试构造预测分析表，并给出输入串</a:t>
            </a:r>
            <a:r>
              <a:rPr lang="en-US" altLang="zh-CN" sz="2200" b="1" dirty="0" err="1">
                <a:latin typeface="宋体" pitchFamily="2" charset="-122"/>
                <a:ea typeface="宋体" pitchFamily="2" charset="-122"/>
              </a:rPr>
              <a:t>i+i</a:t>
            </a:r>
            <a:r>
              <a:rPr lang="en-US" altLang="zh-CN" sz="2200" b="1" dirty="0">
                <a:latin typeface="宋体" pitchFamily="2" charset="-122"/>
                <a:ea typeface="宋体" pitchFamily="2" charset="-122"/>
              </a:rPr>
              <a:t>*</a:t>
            </a:r>
            <a:r>
              <a:rPr lang="en-US" altLang="zh-CN" sz="2200" b="1" dirty="0" err="1">
                <a:latin typeface="宋体" pitchFamily="2" charset="-122"/>
                <a:ea typeface="宋体" pitchFamily="2" charset="-122"/>
              </a:rPr>
              <a:t>i</a:t>
            </a:r>
            <a:r>
              <a:rPr lang="zh-CN" altLang="en-US" sz="2200" b="1" dirty="0">
                <a:latin typeface="宋体" pitchFamily="2" charset="-122"/>
                <a:ea typeface="宋体" pitchFamily="2" charset="-122"/>
              </a:rPr>
              <a:t>的分析过程。</a:t>
            </a:r>
          </a:p>
        </p:txBody>
      </p:sp>
      <p:sp>
        <p:nvSpPr>
          <p:cNvPr id="40963" name="Text Box 5"/>
          <p:cNvSpPr txBox="1">
            <a:spLocks noChangeArrowheads="1"/>
          </p:cNvSpPr>
          <p:nvPr/>
        </p:nvSpPr>
        <p:spPr bwMode="auto">
          <a:xfrm>
            <a:off x="914400" y="2134850"/>
            <a:ext cx="7315200" cy="1446550"/>
          </a:xfrm>
          <a:prstGeom prst="rect">
            <a:avLst/>
          </a:prstGeom>
          <a:noFill/>
          <a:ln w="9525">
            <a:noFill/>
            <a:miter lim="800000"/>
            <a:headEnd/>
            <a:tailEnd/>
          </a:ln>
        </p:spPr>
        <p:txBody>
          <a:bodyPr>
            <a:spAutoFit/>
          </a:bodyPr>
          <a:lstStyle/>
          <a:p>
            <a:r>
              <a:rPr lang="en-US" altLang="zh-CN" sz="2200" b="1" dirty="0">
                <a:latin typeface="宋体" pitchFamily="2" charset="-122"/>
                <a:ea typeface="宋体" pitchFamily="2" charset="-122"/>
              </a:rPr>
              <a:t>                            E→E+T|T</a:t>
            </a:r>
          </a:p>
          <a:p>
            <a:r>
              <a:rPr lang="en-US" altLang="zh-CN" sz="2200" b="1" dirty="0">
                <a:latin typeface="宋体" pitchFamily="2" charset="-122"/>
                <a:ea typeface="宋体" pitchFamily="2" charset="-122"/>
              </a:rPr>
              <a:t>                             T →T*F|F</a:t>
            </a:r>
          </a:p>
          <a:p>
            <a:r>
              <a:rPr lang="en-US" altLang="zh-CN" sz="2200" b="1" dirty="0">
                <a:latin typeface="宋体" pitchFamily="2" charset="-122"/>
                <a:ea typeface="宋体" pitchFamily="2" charset="-122"/>
              </a:rPr>
              <a:t>                                F → </a:t>
            </a:r>
            <a:r>
              <a:rPr lang="en-US" altLang="zh-CN" sz="2200" b="1" dirty="0" err="1">
                <a:latin typeface="宋体" pitchFamily="2" charset="-122"/>
                <a:ea typeface="宋体" pitchFamily="2" charset="-122"/>
              </a:rPr>
              <a:t>i</a:t>
            </a:r>
            <a:r>
              <a:rPr lang="en-US" altLang="zh-CN" sz="2200" b="1" dirty="0">
                <a:latin typeface="宋体" pitchFamily="2" charset="-122"/>
                <a:ea typeface="宋体" pitchFamily="2" charset="-122"/>
              </a:rPr>
              <a:t> | (E)</a:t>
            </a:r>
          </a:p>
          <a:p>
            <a:pPr algn="l"/>
            <a:r>
              <a:rPr lang="en-US" altLang="zh-CN" sz="2200" b="1" dirty="0">
                <a:latin typeface="宋体" pitchFamily="2" charset="-122"/>
                <a:ea typeface="宋体" pitchFamily="2" charset="-122"/>
              </a:rPr>
              <a:t>    </a:t>
            </a:r>
            <a:r>
              <a:rPr lang="zh-CN" altLang="en-US" sz="2200" b="1" dirty="0">
                <a:latin typeface="宋体" pitchFamily="2" charset="-122"/>
                <a:ea typeface="宋体" pitchFamily="2" charset="-122"/>
              </a:rPr>
              <a:t>左递归文法，消除左递归后：</a:t>
            </a:r>
            <a:endParaRPr lang="en-US" altLang="zh-CN" sz="2200" b="1" dirty="0">
              <a:latin typeface="宋体" pitchFamily="2" charset="-122"/>
              <a:ea typeface="宋体" pitchFamily="2" charset="-122"/>
            </a:endParaRPr>
          </a:p>
        </p:txBody>
      </p:sp>
      <p:sp>
        <p:nvSpPr>
          <p:cNvPr id="40964" name="Text Box 5"/>
          <p:cNvSpPr txBox="1">
            <a:spLocks noChangeArrowheads="1"/>
          </p:cNvSpPr>
          <p:nvPr/>
        </p:nvSpPr>
        <p:spPr bwMode="auto">
          <a:xfrm>
            <a:off x="3071813" y="3778250"/>
            <a:ext cx="3100387" cy="1785104"/>
          </a:xfrm>
          <a:prstGeom prst="rect">
            <a:avLst/>
          </a:prstGeom>
          <a:noFill/>
          <a:ln w="9525">
            <a:noFill/>
            <a:miter lim="800000"/>
            <a:headEnd/>
            <a:tailEnd/>
          </a:ln>
        </p:spPr>
        <p:txBody>
          <a:bodyPr wrap="square">
            <a:spAutoFit/>
          </a:bodyPr>
          <a:lstStyle/>
          <a:p>
            <a:pPr algn="l"/>
            <a:r>
              <a:rPr lang="en-US" altLang="zh-CN" sz="2200" b="1" dirty="0">
                <a:latin typeface="宋体" pitchFamily="2" charset="-122"/>
                <a:ea typeface="宋体" pitchFamily="2" charset="-122"/>
              </a:rPr>
              <a:t>E  → TE′</a:t>
            </a:r>
          </a:p>
          <a:p>
            <a:pPr algn="l"/>
            <a:r>
              <a:rPr lang="en-US" altLang="zh-CN" sz="2200" b="1" dirty="0">
                <a:latin typeface="宋体" pitchFamily="2" charset="-122"/>
                <a:ea typeface="宋体" pitchFamily="2" charset="-122"/>
              </a:rPr>
              <a:t>E′ →+TE′ | ε</a:t>
            </a:r>
          </a:p>
          <a:p>
            <a:pPr algn="l"/>
            <a:r>
              <a:rPr lang="en-US" altLang="zh-CN" sz="2200" b="1" dirty="0">
                <a:latin typeface="宋体" pitchFamily="2" charset="-122"/>
                <a:ea typeface="宋体" pitchFamily="2" charset="-122"/>
              </a:rPr>
              <a:t>T→FT′</a:t>
            </a:r>
          </a:p>
          <a:p>
            <a:pPr algn="l"/>
            <a:r>
              <a:rPr lang="en-US" altLang="zh-CN" sz="2200" b="1" dirty="0">
                <a:latin typeface="宋体" pitchFamily="2" charset="-122"/>
                <a:ea typeface="宋体" pitchFamily="2" charset="-122"/>
              </a:rPr>
              <a:t>T′→*FT′   | ε</a:t>
            </a:r>
          </a:p>
          <a:p>
            <a:pPr algn="l"/>
            <a:r>
              <a:rPr lang="en-US" altLang="zh-CN" sz="2200" b="1" dirty="0">
                <a:latin typeface="宋体" pitchFamily="2" charset="-122"/>
                <a:ea typeface="宋体" pitchFamily="2" charset="-122"/>
              </a:rPr>
              <a:t>F→ </a:t>
            </a:r>
            <a:r>
              <a:rPr lang="en-US" altLang="zh-CN" sz="2200" b="1" dirty="0" err="1">
                <a:latin typeface="宋体" pitchFamily="2" charset="-122"/>
                <a:ea typeface="宋体" pitchFamily="2" charset="-122"/>
              </a:rPr>
              <a:t>i</a:t>
            </a:r>
            <a:r>
              <a:rPr lang="en-US" altLang="zh-CN" sz="2200" b="1" dirty="0">
                <a:latin typeface="宋体" pitchFamily="2" charset="-122"/>
                <a:ea typeface="宋体" pitchFamily="2" charset="-122"/>
              </a:rPr>
              <a:t>  | (E)</a:t>
            </a:r>
          </a:p>
        </p:txBody>
      </p:sp>
      <p:sp>
        <p:nvSpPr>
          <p:cNvPr id="5" name="Rectangle 21"/>
          <p:cNvSpPr txBox="1">
            <a:spLocks noChangeArrowheads="1"/>
          </p:cNvSpPr>
          <p:nvPr/>
        </p:nvSpPr>
        <p:spPr>
          <a:xfrm>
            <a:off x="457200" y="304800"/>
            <a:ext cx="3962400" cy="5334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800" b="1" i="0" u="none" strike="noStrike" kern="0" cap="none" spc="0" normalizeH="0" baseline="0" noProof="0" dirty="0">
                <a:ln>
                  <a:noFill/>
                </a:ln>
                <a:solidFill>
                  <a:srgbClr val="CC0099"/>
                </a:solidFill>
                <a:effectLst/>
                <a:uLnTx/>
                <a:uFillTx/>
                <a:latin typeface="黑体" pitchFamily="49" charset="-122"/>
                <a:ea typeface="黑体" pitchFamily="49" charset="-122"/>
                <a:cs typeface="+mj-cs"/>
              </a:rPr>
              <a:t>预测分析法举例</a:t>
            </a:r>
          </a:p>
        </p:txBody>
      </p:sp>
      <p:sp>
        <p:nvSpPr>
          <p:cNvPr id="6" name="灯片编号占位符 1"/>
          <p:cNvSpPr>
            <a:spLocks noGrp="1"/>
          </p:cNvSpPr>
          <p:nvPr>
            <p:ph type="sldNum" sz="quarter" idx="12"/>
          </p:nvPr>
        </p:nvSpPr>
        <p:spPr>
          <a:xfrm>
            <a:off x="6477000" y="6248400"/>
            <a:ext cx="2133600" cy="244475"/>
          </a:xfrm>
          <a:noFill/>
        </p:spPr>
        <p:txBody>
          <a:bodyPr/>
          <a:lstStyle/>
          <a:p>
            <a:fld id="{839FBB37-DA21-41D7-80D2-273F8EEF57F0}" type="slidenum">
              <a:rPr lang="en-US" altLang="zh-CN" smtClean="0">
                <a:ea typeface="宋体" charset="-122"/>
              </a:rPr>
              <a:pPr/>
              <a:t>35</a:t>
            </a:fld>
            <a:endParaRPr lang="en-US" altLang="zh-CN" dirty="0">
              <a:ea typeface="宋体" charset="-122"/>
            </a:endParaRPr>
          </a:p>
        </p:txBody>
      </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8" name="Text Box 4"/>
          <p:cNvSpPr txBox="1">
            <a:spLocks noChangeArrowheads="1"/>
          </p:cNvSpPr>
          <p:nvPr/>
        </p:nvSpPr>
        <p:spPr bwMode="auto">
          <a:xfrm>
            <a:off x="381000" y="940713"/>
            <a:ext cx="7391400" cy="430887"/>
          </a:xfrm>
          <a:prstGeom prst="rect">
            <a:avLst/>
          </a:prstGeom>
          <a:noFill/>
          <a:ln w="9525">
            <a:noFill/>
            <a:miter lim="800000"/>
            <a:headEnd/>
            <a:tailEnd/>
          </a:ln>
        </p:spPr>
        <p:txBody>
          <a:bodyPr wrap="square">
            <a:spAutoFit/>
          </a:bodyPr>
          <a:lstStyle/>
          <a:p>
            <a:pPr>
              <a:spcBef>
                <a:spcPct val="50000"/>
              </a:spcBef>
            </a:pPr>
            <a:r>
              <a:rPr lang="zh-CN" altLang="en-US" sz="2200" b="1" dirty="0">
                <a:latin typeface="+mn-ea"/>
                <a:ea typeface="+mn-ea"/>
              </a:rPr>
              <a:t>（</a:t>
            </a:r>
            <a:r>
              <a:rPr lang="en-US" altLang="zh-CN" sz="2200" b="1" dirty="0">
                <a:latin typeface="+mn-ea"/>
                <a:ea typeface="+mn-ea"/>
              </a:rPr>
              <a:t>1</a:t>
            </a:r>
            <a:r>
              <a:rPr lang="zh-CN" altLang="en-US" sz="2200" b="1" dirty="0">
                <a:latin typeface="+mn-ea"/>
                <a:ea typeface="+mn-ea"/>
              </a:rPr>
              <a:t>）计算</a:t>
            </a:r>
            <a:r>
              <a:rPr lang="en-US" altLang="zh-CN" sz="2200" b="1" dirty="0">
                <a:latin typeface="+mn-ea"/>
                <a:ea typeface="+mn-ea"/>
              </a:rPr>
              <a:t>SELECT</a:t>
            </a:r>
            <a:r>
              <a:rPr lang="zh-CN" altLang="en-US" sz="2200" b="1" dirty="0">
                <a:latin typeface="+mn-ea"/>
                <a:ea typeface="+mn-ea"/>
              </a:rPr>
              <a:t>结果如下，文法</a:t>
            </a:r>
            <a:r>
              <a:rPr lang="en-US" altLang="zh-CN" sz="2200" b="1" dirty="0">
                <a:latin typeface="+mn-ea"/>
                <a:ea typeface="+mn-ea"/>
              </a:rPr>
              <a:t>G[E] </a:t>
            </a:r>
            <a:r>
              <a:rPr lang="zh-CN" altLang="en-US" sz="2200" b="1" dirty="0">
                <a:latin typeface="+mn-ea"/>
                <a:ea typeface="+mn-ea"/>
              </a:rPr>
              <a:t>显然是</a:t>
            </a:r>
            <a:r>
              <a:rPr lang="en-US" altLang="zh-CN" sz="2200" b="1" dirty="0">
                <a:latin typeface="+mn-ea"/>
                <a:ea typeface="+mn-ea"/>
              </a:rPr>
              <a:t>LL(1)</a:t>
            </a:r>
            <a:r>
              <a:rPr lang="zh-CN" altLang="en-US" sz="2200" b="1" dirty="0">
                <a:latin typeface="+mn-ea"/>
                <a:ea typeface="+mn-ea"/>
              </a:rPr>
              <a:t>文法。</a:t>
            </a:r>
          </a:p>
        </p:txBody>
      </p:sp>
      <p:sp>
        <p:nvSpPr>
          <p:cNvPr id="41989" name="Text Box 5"/>
          <p:cNvSpPr txBox="1">
            <a:spLocks noChangeArrowheads="1"/>
          </p:cNvSpPr>
          <p:nvPr/>
        </p:nvSpPr>
        <p:spPr bwMode="auto">
          <a:xfrm>
            <a:off x="762000" y="1468438"/>
            <a:ext cx="7924800" cy="1785104"/>
          </a:xfrm>
          <a:prstGeom prst="rect">
            <a:avLst/>
          </a:prstGeom>
          <a:noFill/>
          <a:ln w="9525">
            <a:noFill/>
            <a:miter lim="800000"/>
            <a:headEnd/>
            <a:tailEnd/>
          </a:ln>
        </p:spPr>
        <p:txBody>
          <a:bodyPr wrap="square">
            <a:spAutoFit/>
          </a:bodyPr>
          <a:lstStyle/>
          <a:p>
            <a:pPr algn="l"/>
            <a:r>
              <a:rPr lang="en-US" altLang="zh-CN" sz="2200" b="1" dirty="0">
                <a:latin typeface="+mn-ea"/>
                <a:ea typeface="+mn-ea"/>
              </a:rPr>
              <a:t>SELECT(E→TE′)</a:t>
            </a:r>
            <a:r>
              <a:rPr lang="zh-CN" altLang="en-US" sz="2200" b="1" dirty="0">
                <a:latin typeface="+mn-ea"/>
                <a:ea typeface="+mn-ea"/>
              </a:rPr>
              <a:t>＝ </a:t>
            </a:r>
            <a:r>
              <a:rPr lang="en-US" altLang="zh-CN" sz="2200" b="1" dirty="0">
                <a:latin typeface="+mn-ea"/>
                <a:ea typeface="+mn-ea"/>
              </a:rPr>
              <a:t>{</a:t>
            </a:r>
            <a:r>
              <a:rPr lang="en-US" altLang="zh-CN" sz="2200" b="1" dirty="0" err="1">
                <a:latin typeface="+mn-ea"/>
                <a:ea typeface="+mn-ea"/>
              </a:rPr>
              <a:t>i</a:t>
            </a:r>
            <a:r>
              <a:rPr lang="en-US" altLang="zh-CN" sz="2200" b="1" dirty="0">
                <a:latin typeface="+mn-ea"/>
                <a:ea typeface="+mn-ea"/>
              </a:rPr>
              <a:t>,</a:t>
            </a:r>
            <a:r>
              <a:rPr lang="zh-CN" altLang="en-US" sz="2200" b="1" dirty="0">
                <a:latin typeface="+mn-ea"/>
                <a:ea typeface="+mn-ea"/>
              </a:rPr>
              <a:t>（</a:t>
            </a:r>
            <a:r>
              <a:rPr lang="en-US" altLang="zh-CN" sz="2200" b="1" dirty="0">
                <a:latin typeface="+mn-ea"/>
                <a:ea typeface="+mn-ea"/>
              </a:rPr>
              <a:t>}</a:t>
            </a:r>
          </a:p>
          <a:p>
            <a:pPr algn="l"/>
            <a:r>
              <a:rPr lang="en-US" altLang="zh-CN" sz="2200" b="1" dirty="0">
                <a:latin typeface="+mn-ea"/>
                <a:ea typeface="+mn-ea"/>
              </a:rPr>
              <a:t>SELECT(E′→+TE′)</a:t>
            </a:r>
            <a:r>
              <a:rPr lang="zh-CN" altLang="en-US" sz="2200" b="1" dirty="0">
                <a:latin typeface="+mn-ea"/>
                <a:ea typeface="+mn-ea"/>
              </a:rPr>
              <a:t>＝ </a:t>
            </a:r>
            <a:r>
              <a:rPr lang="en-US" altLang="zh-CN" sz="2200" b="1" dirty="0">
                <a:latin typeface="+mn-ea"/>
                <a:ea typeface="+mn-ea"/>
              </a:rPr>
              <a:t>{+}</a:t>
            </a:r>
            <a:r>
              <a:rPr lang="zh-CN" altLang="en-US" sz="2200" b="1" dirty="0">
                <a:latin typeface="+mn-ea"/>
                <a:ea typeface="+mn-ea"/>
              </a:rPr>
              <a:t>，</a:t>
            </a:r>
            <a:r>
              <a:rPr lang="en-US" altLang="zh-CN" sz="2200" b="1" dirty="0">
                <a:latin typeface="+mn-ea"/>
                <a:ea typeface="+mn-ea"/>
              </a:rPr>
              <a:t>SELECT(</a:t>
            </a:r>
            <a:r>
              <a:rPr lang="en-US" altLang="zh-CN" sz="2200" b="1" dirty="0" err="1">
                <a:latin typeface="+mn-ea"/>
                <a:ea typeface="+mn-ea"/>
              </a:rPr>
              <a:t>E′→ε</a:t>
            </a:r>
            <a:r>
              <a:rPr lang="en-US" altLang="zh-CN" sz="2200" b="1" dirty="0">
                <a:latin typeface="+mn-ea"/>
                <a:ea typeface="+mn-ea"/>
              </a:rPr>
              <a:t>)</a:t>
            </a:r>
            <a:r>
              <a:rPr lang="zh-CN" altLang="en-US" sz="2200" b="1" dirty="0">
                <a:latin typeface="+mn-ea"/>
                <a:ea typeface="+mn-ea"/>
              </a:rPr>
              <a:t>＝ </a:t>
            </a:r>
            <a:r>
              <a:rPr lang="en-US" altLang="zh-CN" sz="2200" b="1" dirty="0">
                <a:latin typeface="+mn-ea"/>
                <a:ea typeface="+mn-ea"/>
              </a:rPr>
              <a:t>{</a:t>
            </a:r>
            <a:r>
              <a:rPr lang="zh-CN" altLang="en-US" sz="2200" b="1" dirty="0">
                <a:latin typeface="+mn-ea"/>
                <a:ea typeface="+mn-ea"/>
              </a:rPr>
              <a:t>），</a:t>
            </a:r>
            <a:r>
              <a:rPr lang="en-US" altLang="zh-CN" sz="2200" b="1" dirty="0">
                <a:latin typeface="+mn-ea"/>
                <a:ea typeface="+mn-ea"/>
              </a:rPr>
              <a:t>#}</a:t>
            </a:r>
          </a:p>
          <a:p>
            <a:pPr algn="l"/>
            <a:r>
              <a:rPr lang="en-US" altLang="zh-CN" sz="2200" b="1" dirty="0">
                <a:latin typeface="+mn-ea"/>
                <a:ea typeface="+mn-ea"/>
              </a:rPr>
              <a:t>SELECT(T→FT′)</a:t>
            </a:r>
            <a:r>
              <a:rPr lang="zh-CN" altLang="en-US" sz="2200" b="1" dirty="0">
                <a:latin typeface="+mn-ea"/>
                <a:ea typeface="+mn-ea"/>
              </a:rPr>
              <a:t>＝ </a:t>
            </a:r>
            <a:r>
              <a:rPr lang="en-US" altLang="zh-CN" sz="2200" b="1" dirty="0">
                <a:latin typeface="+mn-ea"/>
                <a:ea typeface="+mn-ea"/>
              </a:rPr>
              <a:t>{ </a:t>
            </a:r>
            <a:r>
              <a:rPr lang="en-US" altLang="zh-CN" sz="2200" b="1" dirty="0" err="1">
                <a:latin typeface="+mn-ea"/>
                <a:ea typeface="+mn-ea"/>
              </a:rPr>
              <a:t>i</a:t>
            </a:r>
            <a:r>
              <a:rPr lang="en-US" altLang="zh-CN" sz="2200" b="1" dirty="0">
                <a:latin typeface="+mn-ea"/>
                <a:ea typeface="+mn-ea"/>
              </a:rPr>
              <a:t>,</a:t>
            </a:r>
            <a:r>
              <a:rPr lang="zh-CN" altLang="en-US" sz="2200" b="1" dirty="0">
                <a:latin typeface="+mn-ea"/>
                <a:ea typeface="+mn-ea"/>
              </a:rPr>
              <a:t>（</a:t>
            </a:r>
            <a:r>
              <a:rPr lang="en-US" altLang="zh-CN" sz="2200" b="1" dirty="0">
                <a:latin typeface="+mn-ea"/>
                <a:ea typeface="+mn-ea"/>
              </a:rPr>
              <a:t>}</a:t>
            </a:r>
          </a:p>
          <a:p>
            <a:pPr algn="l"/>
            <a:r>
              <a:rPr lang="en-US" altLang="zh-CN" sz="2200" b="1" dirty="0">
                <a:latin typeface="+mn-ea"/>
                <a:ea typeface="+mn-ea"/>
              </a:rPr>
              <a:t>SELECT(T′→*FT′)</a:t>
            </a:r>
            <a:r>
              <a:rPr lang="zh-CN" altLang="en-US" sz="2200" b="1" dirty="0">
                <a:latin typeface="+mn-ea"/>
                <a:ea typeface="+mn-ea"/>
              </a:rPr>
              <a:t>＝ </a:t>
            </a:r>
            <a:r>
              <a:rPr lang="en-US" altLang="zh-CN" sz="2200" b="1" dirty="0">
                <a:latin typeface="+mn-ea"/>
                <a:ea typeface="+mn-ea"/>
              </a:rPr>
              <a:t>{*}</a:t>
            </a:r>
            <a:r>
              <a:rPr lang="zh-CN" altLang="en-US" sz="2200" b="1" dirty="0">
                <a:latin typeface="+mn-ea"/>
                <a:ea typeface="+mn-ea"/>
              </a:rPr>
              <a:t>，</a:t>
            </a:r>
            <a:r>
              <a:rPr lang="en-US" altLang="zh-CN" sz="2200" b="1" dirty="0">
                <a:latin typeface="+mn-ea"/>
                <a:ea typeface="+mn-ea"/>
              </a:rPr>
              <a:t>SELECT(</a:t>
            </a:r>
            <a:r>
              <a:rPr lang="en-US" altLang="zh-CN" sz="2200" b="1" dirty="0" err="1">
                <a:latin typeface="+mn-ea"/>
                <a:ea typeface="+mn-ea"/>
              </a:rPr>
              <a:t>T′→ε</a:t>
            </a:r>
            <a:r>
              <a:rPr lang="en-US" altLang="zh-CN" sz="2200" b="1" dirty="0">
                <a:latin typeface="+mn-ea"/>
                <a:ea typeface="+mn-ea"/>
              </a:rPr>
              <a:t>)</a:t>
            </a:r>
            <a:r>
              <a:rPr lang="zh-CN" altLang="en-US" sz="2200" b="1" dirty="0">
                <a:latin typeface="+mn-ea"/>
                <a:ea typeface="+mn-ea"/>
              </a:rPr>
              <a:t>＝ </a:t>
            </a:r>
            <a:r>
              <a:rPr lang="en-US" altLang="zh-CN" sz="2200" b="1" dirty="0">
                <a:latin typeface="+mn-ea"/>
                <a:ea typeface="+mn-ea"/>
              </a:rPr>
              <a:t>{+ </a:t>
            </a:r>
            <a:r>
              <a:rPr lang="zh-CN" altLang="en-US" sz="2200" b="1" dirty="0">
                <a:latin typeface="+mn-ea"/>
                <a:ea typeface="+mn-ea"/>
              </a:rPr>
              <a:t>，</a:t>
            </a:r>
            <a:r>
              <a:rPr lang="en-US" altLang="zh-CN" sz="2200" b="1" dirty="0">
                <a:latin typeface="+mn-ea"/>
                <a:ea typeface="+mn-ea"/>
              </a:rPr>
              <a:t>)</a:t>
            </a:r>
            <a:r>
              <a:rPr lang="zh-CN" altLang="en-US" sz="2200" b="1" dirty="0">
                <a:latin typeface="+mn-ea"/>
                <a:ea typeface="+mn-ea"/>
              </a:rPr>
              <a:t>，</a:t>
            </a:r>
            <a:r>
              <a:rPr lang="en-US" altLang="zh-CN" sz="2200" b="1" dirty="0">
                <a:latin typeface="+mn-ea"/>
                <a:ea typeface="+mn-ea"/>
              </a:rPr>
              <a:t>#}</a:t>
            </a:r>
          </a:p>
          <a:p>
            <a:pPr algn="l"/>
            <a:r>
              <a:rPr lang="en-US" altLang="zh-CN" sz="2200" b="1" dirty="0">
                <a:latin typeface="+mn-ea"/>
                <a:ea typeface="+mn-ea"/>
              </a:rPr>
              <a:t>SELECT(F→(E))</a:t>
            </a:r>
            <a:r>
              <a:rPr lang="zh-CN" altLang="en-US" sz="2200" b="1" dirty="0">
                <a:latin typeface="+mn-ea"/>
                <a:ea typeface="+mn-ea"/>
              </a:rPr>
              <a:t>＝ </a:t>
            </a:r>
            <a:r>
              <a:rPr lang="en-US" altLang="zh-CN" sz="2200" b="1" dirty="0">
                <a:latin typeface="+mn-ea"/>
                <a:ea typeface="+mn-ea"/>
              </a:rPr>
              <a:t>{</a:t>
            </a:r>
            <a:r>
              <a:rPr lang="zh-CN" altLang="en-US" sz="2200" b="1" dirty="0">
                <a:latin typeface="+mn-ea"/>
                <a:ea typeface="+mn-ea"/>
              </a:rPr>
              <a:t>（</a:t>
            </a:r>
            <a:r>
              <a:rPr lang="en-US" altLang="zh-CN" sz="2200" b="1" dirty="0">
                <a:latin typeface="+mn-ea"/>
                <a:ea typeface="+mn-ea"/>
              </a:rPr>
              <a:t>}</a:t>
            </a:r>
            <a:r>
              <a:rPr lang="zh-CN" altLang="en-US" sz="2200" b="1" dirty="0">
                <a:latin typeface="+mn-ea"/>
                <a:ea typeface="+mn-ea"/>
              </a:rPr>
              <a:t>，</a:t>
            </a:r>
            <a:r>
              <a:rPr lang="en-US" altLang="zh-CN" sz="2200" b="1" dirty="0">
                <a:latin typeface="+mn-ea"/>
                <a:ea typeface="+mn-ea"/>
              </a:rPr>
              <a:t>SELECT(</a:t>
            </a:r>
            <a:r>
              <a:rPr lang="en-US" altLang="zh-CN" sz="2200" b="1" dirty="0" err="1">
                <a:latin typeface="+mn-ea"/>
                <a:ea typeface="+mn-ea"/>
              </a:rPr>
              <a:t>F→i</a:t>
            </a:r>
            <a:r>
              <a:rPr lang="en-US" altLang="zh-CN" sz="2200" b="1" dirty="0">
                <a:latin typeface="+mn-ea"/>
                <a:ea typeface="+mn-ea"/>
              </a:rPr>
              <a:t>)</a:t>
            </a:r>
            <a:r>
              <a:rPr lang="zh-CN" altLang="en-US" sz="2200" b="1" dirty="0">
                <a:latin typeface="+mn-ea"/>
                <a:ea typeface="+mn-ea"/>
              </a:rPr>
              <a:t>＝ </a:t>
            </a:r>
            <a:r>
              <a:rPr lang="en-US" altLang="zh-CN" sz="2200" b="1" dirty="0">
                <a:latin typeface="+mn-ea"/>
                <a:ea typeface="+mn-ea"/>
              </a:rPr>
              <a:t>{</a:t>
            </a:r>
            <a:r>
              <a:rPr lang="en-US" altLang="zh-CN" sz="2200" b="1" dirty="0" err="1">
                <a:latin typeface="+mn-ea"/>
                <a:ea typeface="+mn-ea"/>
              </a:rPr>
              <a:t>i</a:t>
            </a:r>
            <a:r>
              <a:rPr lang="en-US" altLang="zh-CN" sz="2200" b="1" dirty="0">
                <a:latin typeface="+mn-ea"/>
                <a:ea typeface="+mn-ea"/>
              </a:rPr>
              <a:t>} </a:t>
            </a:r>
          </a:p>
        </p:txBody>
      </p:sp>
      <p:sp>
        <p:nvSpPr>
          <p:cNvPr id="41990" name="Text Box 6"/>
          <p:cNvSpPr txBox="1">
            <a:spLocks noChangeArrowheads="1"/>
          </p:cNvSpPr>
          <p:nvPr/>
        </p:nvSpPr>
        <p:spPr bwMode="auto">
          <a:xfrm>
            <a:off x="381000" y="3143250"/>
            <a:ext cx="4648200" cy="430887"/>
          </a:xfrm>
          <a:prstGeom prst="rect">
            <a:avLst/>
          </a:prstGeom>
          <a:noFill/>
          <a:ln w="9525">
            <a:noFill/>
            <a:miter lim="800000"/>
            <a:headEnd/>
            <a:tailEnd/>
          </a:ln>
        </p:spPr>
        <p:txBody>
          <a:bodyPr wrap="square">
            <a:spAutoFit/>
          </a:bodyPr>
          <a:lstStyle/>
          <a:p>
            <a:pPr algn="l">
              <a:spcBef>
                <a:spcPct val="50000"/>
              </a:spcBef>
            </a:pPr>
            <a:r>
              <a:rPr lang="zh-CN" altLang="en-US" sz="2200" b="1" dirty="0">
                <a:latin typeface="+mn-ea"/>
                <a:ea typeface="+mn-ea"/>
              </a:rPr>
              <a:t>（</a:t>
            </a:r>
            <a:r>
              <a:rPr lang="en-US" altLang="zh-CN" sz="2200" b="1" dirty="0">
                <a:latin typeface="+mn-ea"/>
                <a:ea typeface="+mn-ea"/>
              </a:rPr>
              <a:t>2</a:t>
            </a:r>
            <a:r>
              <a:rPr lang="zh-CN" altLang="en-US" sz="2200" b="1" dirty="0">
                <a:latin typeface="+mn-ea"/>
                <a:ea typeface="+mn-ea"/>
              </a:rPr>
              <a:t>）</a:t>
            </a:r>
            <a:r>
              <a:rPr lang="zh-CN" altLang="en-US" sz="2200" b="1" dirty="0">
                <a:latin typeface="+mn-ea"/>
                <a:ea typeface="+mn-ea"/>
                <a:hlinkClick r:id="rId3"/>
              </a:rPr>
              <a:t>构造预测分析表</a:t>
            </a:r>
            <a:r>
              <a:rPr lang="zh-CN" altLang="en-US" sz="2200" b="1" dirty="0">
                <a:latin typeface="+mn-ea"/>
                <a:ea typeface="+mn-ea"/>
              </a:rPr>
              <a:t>结果如下。</a:t>
            </a:r>
          </a:p>
        </p:txBody>
      </p:sp>
      <p:sp>
        <p:nvSpPr>
          <p:cNvPr id="41991" name="Text Box 279"/>
          <p:cNvSpPr txBox="1">
            <a:spLocks noChangeArrowheads="1"/>
          </p:cNvSpPr>
          <p:nvPr/>
        </p:nvSpPr>
        <p:spPr bwMode="auto">
          <a:xfrm>
            <a:off x="381000" y="5684758"/>
            <a:ext cx="3886200" cy="769441"/>
          </a:xfrm>
          <a:prstGeom prst="rect">
            <a:avLst/>
          </a:prstGeom>
          <a:noFill/>
          <a:ln w="9525">
            <a:noFill/>
            <a:miter lim="800000"/>
            <a:headEnd/>
            <a:tailEnd/>
          </a:ln>
        </p:spPr>
        <p:txBody>
          <a:bodyPr>
            <a:spAutoFit/>
          </a:bodyPr>
          <a:lstStyle/>
          <a:p>
            <a:pPr>
              <a:spcBef>
                <a:spcPct val="50000"/>
              </a:spcBef>
            </a:pPr>
            <a:r>
              <a:rPr lang="zh-CN" altLang="en-US" sz="2200" b="1" dirty="0">
                <a:latin typeface="+mn-ea"/>
                <a:ea typeface="+mn-ea"/>
              </a:rPr>
              <a:t>（</a:t>
            </a:r>
            <a:r>
              <a:rPr lang="en-US" altLang="zh-CN" sz="2200" b="1" dirty="0">
                <a:latin typeface="+mn-ea"/>
                <a:ea typeface="+mn-ea"/>
              </a:rPr>
              <a:t>3</a:t>
            </a:r>
            <a:r>
              <a:rPr lang="zh-CN" altLang="en-US" sz="2200" b="1" dirty="0">
                <a:latin typeface="+mn-ea"/>
                <a:ea typeface="+mn-ea"/>
              </a:rPr>
              <a:t>）输入串</a:t>
            </a:r>
            <a:r>
              <a:rPr lang="en-US" altLang="zh-CN" sz="2200" b="1" dirty="0" err="1">
                <a:latin typeface="+mn-ea"/>
                <a:ea typeface="+mn-ea"/>
              </a:rPr>
              <a:t>i+i</a:t>
            </a:r>
            <a:r>
              <a:rPr lang="en-US" altLang="zh-CN" sz="2200" b="1" dirty="0">
                <a:latin typeface="+mn-ea"/>
                <a:ea typeface="+mn-ea"/>
              </a:rPr>
              <a:t>*</a:t>
            </a:r>
            <a:r>
              <a:rPr lang="en-US" altLang="zh-CN" sz="2200" b="1" dirty="0" err="1">
                <a:latin typeface="+mn-ea"/>
                <a:ea typeface="+mn-ea"/>
              </a:rPr>
              <a:t>i</a:t>
            </a:r>
            <a:r>
              <a:rPr lang="zh-CN" altLang="en-US" sz="2200" b="1" dirty="0">
                <a:latin typeface="+mn-ea"/>
                <a:ea typeface="+mn-ea"/>
              </a:rPr>
              <a:t>的</a:t>
            </a:r>
            <a:r>
              <a:rPr lang="zh-CN" altLang="en-US" sz="2200" b="1" dirty="0">
                <a:latin typeface="+mn-ea"/>
                <a:ea typeface="+mn-ea"/>
                <a:hlinkClick r:id="rId4"/>
              </a:rPr>
              <a:t>分析过程</a:t>
            </a:r>
            <a:r>
              <a:rPr lang="zh-CN" altLang="en-US" sz="2200" b="1" dirty="0">
                <a:latin typeface="+mn-ea"/>
                <a:ea typeface="+mn-ea"/>
              </a:rPr>
              <a:t>。 </a:t>
            </a:r>
          </a:p>
        </p:txBody>
      </p:sp>
      <p:pic>
        <p:nvPicPr>
          <p:cNvPr id="41992" name="Picture 9"/>
          <p:cNvPicPr>
            <a:picLocks noChangeAspect="1" noChangeArrowheads="1"/>
          </p:cNvPicPr>
          <p:nvPr/>
        </p:nvPicPr>
        <p:blipFill>
          <a:blip r:embed="rId5" cstate="print"/>
          <a:srcRect l="3320" t="50201" r="27499" b="14362"/>
          <a:stretch>
            <a:fillRect/>
          </a:stretch>
        </p:blipFill>
        <p:spPr bwMode="auto">
          <a:xfrm>
            <a:off x="1295400" y="3505200"/>
            <a:ext cx="7056437" cy="2260600"/>
          </a:xfrm>
          <a:prstGeom prst="rect">
            <a:avLst/>
          </a:prstGeom>
          <a:noFill/>
          <a:ln w="9525">
            <a:noFill/>
            <a:miter lim="800000"/>
            <a:headEnd/>
            <a:tailEnd/>
          </a:ln>
        </p:spPr>
      </p:pic>
      <p:sp>
        <p:nvSpPr>
          <p:cNvPr id="9" name="Rectangle 21"/>
          <p:cNvSpPr txBox="1">
            <a:spLocks noChangeArrowheads="1"/>
          </p:cNvSpPr>
          <p:nvPr/>
        </p:nvSpPr>
        <p:spPr>
          <a:xfrm>
            <a:off x="457200" y="304800"/>
            <a:ext cx="7086600" cy="5334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800" b="1" i="0" u="none" strike="noStrike" kern="0" cap="none" spc="0" normalizeH="0" baseline="0" noProof="0" dirty="0">
                <a:ln>
                  <a:noFill/>
                </a:ln>
                <a:solidFill>
                  <a:srgbClr val="CC0099"/>
                </a:solidFill>
                <a:effectLst/>
                <a:uLnTx/>
                <a:uFillTx/>
                <a:latin typeface="黑体" pitchFamily="49" charset="-122"/>
                <a:ea typeface="黑体" pitchFamily="49" charset="-122"/>
                <a:cs typeface="+mj-cs"/>
              </a:rPr>
              <a:t>预测分析法</a:t>
            </a:r>
            <a:r>
              <a:rPr lang="zh-CN" altLang="en-US" sz="2800" b="1" kern="0" dirty="0">
                <a:solidFill>
                  <a:srgbClr val="CC0099"/>
                </a:solidFill>
                <a:latin typeface="黑体" pitchFamily="49" charset="-122"/>
                <a:ea typeface="黑体" pitchFamily="49" charset="-122"/>
                <a:cs typeface="+mj-cs"/>
              </a:rPr>
              <a:t>举例</a:t>
            </a:r>
            <a:endParaRPr kumimoji="0" lang="zh-CN" altLang="en-US" sz="2800" b="1" i="0" u="none" strike="noStrike" kern="0" cap="none" spc="0" normalizeH="0" baseline="0" noProof="0" dirty="0">
              <a:ln>
                <a:noFill/>
              </a:ln>
              <a:solidFill>
                <a:srgbClr val="CC0099"/>
              </a:solidFill>
              <a:effectLst/>
              <a:uLnTx/>
              <a:uFillTx/>
              <a:latin typeface="黑体" pitchFamily="49" charset="-122"/>
              <a:ea typeface="黑体" pitchFamily="49" charset="-122"/>
              <a:cs typeface="+mj-cs"/>
            </a:endParaRPr>
          </a:p>
        </p:txBody>
      </p:sp>
      <p:sp>
        <p:nvSpPr>
          <p:cNvPr id="10" name="灯片编号占位符 1"/>
          <p:cNvSpPr>
            <a:spLocks noGrp="1"/>
          </p:cNvSpPr>
          <p:nvPr>
            <p:ph type="sldNum" sz="quarter" idx="12"/>
          </p:nvPr>
        </p:nvSpPr>
        <p:spPr>
          <a:xfrm>
            <a:off x="6477000" y="6248400"/>
            <a:ext cx="2133600" cy="244475"/>
          </a:xfrm>
          <a:noFill/>
        </p:spPr>
        <p:txBody>
          <a:bodyPr/>
          <a:lstStyle/>
          <a:p>
            <a:fld id="{839FBB37-DA21-41D7-80D2-273F8EEF57F0}" type="slidenum">
              <a:rPr lang="en-US" altLang="zh-CN" smtClean="0">
                <a:ea typeface="宋体" charset="-122"/>
              </a:rPr>
              <a:pPr/>
              <a:t>36</a:t>
            </a:fld>
            <a:endParaRPr lang="en-US" altLang="zh-CN" dirty="0">
              <a:ea typeface="宋体" charset="-122"/>
            </a:endParaRPr>
          </a:p>
        </p:txBody>
      </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灯片编号占位符 1"/>
          <p:cNvSpPr>
            <a:spLocks noGrp="1"/>
          </p:cNvSpPr>
          <p:nvPr>
            <p:ph type="sldNum" sz="quarter" idx="12"/>
          </p:nvPr>
        </p:nvSpPr>
        <p:spPr>
          <a:noFill/>
        </p:spPr>
        <p:txBody>
          <a:bodyPr/>
          <a:lstStyle/>
          <a:p>
            <a:fld id="{ECB72240-AE6A-4A53-86EA-381573A8140F}" type="slidenum">
              <a:rPr lang="en-US" altLang="zh-CN" smtClean="0">
                <a:ea typeface="宋体" charset="-122"/>
              </a:rPr>
              <a:pPr/>
              <a:t>37</a:t>
            </a:fld>
            <a:endParaRPr lang="en-US" altLang="zh-CN">
              <a:ea typeface="宋体" charset="-122"/>
            </a:endParaRPr>
          </a:p>
        </p:txBody>
      </p:sp>
      <p:grpSp>
        <p:nvGrpSpPr>
          <p:cNvPr id="2" name="Group 2"/>
          <p:cNvGrpSpPr>
            <a:grpSpLocks/>
          </p:cNvGrpSpPr>
          <p:nvPr/>
        </p:nvGrpSpPr>
        <p:grpSpPr bwMode="auto">
          <a:xfrm>
            <a:off x="762000" y="914400"/>
            <a:ext cx="7620000" cy="5105400"/>
            <a:chOff x="2202" y="9088"/>
            <a:chExt cx="7428" cy="5664"/>
          </a:xfrm>
        </p:grpSpPr>
        <p:sp>
          <p:nvSpPr>
            <p:cNvPr id="43014" name="AutoShape 3"/>
            <p:cNvSpPr>
              <a:spLocks noChangeArrowheads="1"/>
            </p:cNvSpPr>
            <p:nvPr/>
          </p:nvSpPr>
          <p:spPr bwMode="auto">
            <a:xfrm>
              <a:off x="5718" y="14398"/>
              <a:ext cx="720" cy="312"/>
            </a:xfrm>
            <a:prstGeom prst="roundRect">
              <a:avLst>
                <a:gd name="adj" fmla="val 16667"/>
              </a:avLst>
            </a:prstGeom>
            <a:noFill/>
            <a:ln w="15875">
              <a:solidFill>
                <a:srgbClr val="333333"/>
              </a:solidFill>
              <a:round/>
              <a:headEnd/>
              <a:tailEnd/>
            </a:ln>
          </p:spPr>
          <p:txBody>
            <a:bodyPr/>
            <a:lstStyle/>
            <a:p>
              <a:endParaRPr lang="zh-CN" altLang="en-US" b="1">
                <a:latin typeface="+mn-ea"/>
                <a:ea typeface="+mn-ea"/>
              </a:endParaRPr>
            </a:p>
          </p:txBody>
        </p:sp>
        <p:sp>
          <p:nvSpPr>
            <p:cNvPr id="43015" name="Text Box 4"/>
            <p:cNvSpPr txBox="1">
              <a:spLocks noChangeArrowheads="1"/>
            </p:cNvSpPr>
            <p:nvPr/>
          </p:nvSpPr>
          <p:spPr bwMode="auto">
            <a:xfrm>
              <a:off x="5580" y="14320"/>
              <a:ext cx="990" cy="432"/>
            </a:xfrm>
            <a:prstGeom prst="rect">
              <a:avLst/>
            </a:prstGeom>
            <a:noFill/>
            <a:ln w="9525">
              <a:noFill/>
              <a:miter lim="800000"/>
              <a:headEnd/>
              <a:tailEnd/>
            </a:ln>
          </p:spPr>
          <p:txBody>
            <a:bodyPr/>
            <a:lstStyle/>
            <a:p>
              <a:pPr algn="ctr" eaLnBrk="0" hangingPunct="0"/>
              <a:r>
                <a:rPr kumimoji="0" lang="en-US" altLang="zh-CN" sz="1800" b="1">
                  <a:latin typeface="+mn-ea"/>
                  <a:ea typeface="+mn-ea"/>
                </a:rPr>
                <a:t>end</a:t>
              </a:r>
            </a:p>
          </p:txBody>
        </p:sp>
        <p:sp>
          <p:nvSpPr>
            <p:cNvPr id="43016" name="Text Box 5"/>
            <p:cNvSpPr txBox="1">
              <a:spLocks noChangeArrowheads="1"/>
            </p:cNvSpPr>
            <p:nvPr/>
          </p:nvSpPr>
          <p:spPr bwMode="auto">
            <a:xfrm>
              <a:off x="5700" y="9088"/>
              <a:ext cx="750" cy="417"/>
            </a:xfrm>
            <a:prstGeom prst="rect">
              <a:avLst/>
            </a:prstGeom>
            <a:noFill/>
            <a:ln w="9525">
              <a:noFill/>
              <a:miter lim="800000"/>
              <a:headEnd/>
              <a:tailEnd/>
            </a:ln>
          </p:spPr>
          <p:txBody>
            <a:bodyPr/>
            <a:lstStyle/>
            <a:p>
              <a:pPr algn="ctr" eaLnBrk="0" hangingPunct="0"/>
              <a:r>
                <a:rPr kumimoji="0" lang="en-US" altLang="zh-CN" sz="1800" b="1">
                  <a:latin typeface="+mn-ea"/>
                  <a:ea typeface="+mn-ea"/>
                </a:rPr>
                <a:t>begin</a:t>
              </a:r>
            </a:p>
          </p:txBody>
        </p:sp>
        <p:sp>
          <p:nvSpPr>
            <p:cNvPr id="43017" name="AutoShape 6"/>
            <p:cNvSpPr>
              <a:spLocks noChangeArrowheads="1"/>
            </p:cNvSpPr>
            <p:nvPr/>
          </p:nvSpPr>
          <p:spPr bwMode="auto">
            <a:xfrm>
              <a:off x="5715" y="9161"/>
              <a:ext cx="720" cy="312"/>
            </a:xfrm>
            <a:prstGeom prst="roundRect">
              <a:avLst>
                <a:gd name="adj" fmla="val 16667"/>
              </a:avLst>
            </a:prstGeom>
            <a:noFill/>
            <a:ln w="15875">
              <a:solidFill>
                <a:srgbClr val="333333"/>
              </a:solidFill>
              <a:round/>
              <a:headEnd/>
              <a:tailEnd/>
            </a:ln>
          </p:spPr>
          <p:txBody>
            <a:bodyPr/>
            <a:lstStyle/>
            <a:p>
              <a:endParaRPr lang="zh-CN" altLang="en-US" b="1">
                <a:latin typeface="+mn-ea"/>
                <a:ea typeface="+mn-ea"/>
              </a:endParaRPr>
            </a:p>
          </p:txBody>
        </p:sp>
        <p:grpSp>
          <p:nvGrpSpPr>
            <p:cNvPr id="3" name="Group 8"/>
            <p:cNvGrpSpPr>
              <a:grpSpLocks/>
            </p:cNvGrpSpPr>
            <p:nvPr/>
          </p:nvGrpSpPr>
          <p:grpSpPr bwMode="auto">
            <a:xfrm>
              <a:off x="5520" y="11251"/>
              <a:ext cx="1080" cy="474"/>
              <a:chOff x="4815" y="10428"/>
              <a:chExt cx="1080" cy="474"/>
            </a:xfrm>
          </p:grpSpPr>
          <p:sp>
            <p:nvSpPr>
              <p:cNvPr id="43091" name="AutoShape 9"/>
              <p:cNvSpPr>
                <a:spLocks noChangeArrowheads="1"/>
              </p:cNvSpPr>
              <p:nvPr/>
            </p:nvSpPr>
            <p:spPr bwMode="auto">
              <a:xfrm>
                <a:off x="4815" y="10434"/>
                <a:ext cx="1080" cy="468"/>
              </a:xfrm>
              <a:prstGeom prst="diamond">
                <a:avLst/>
              </a:prstGeom>
              <a:solidFill>
                <a:srgbClr val="FFFFFF"/>
              </a:solidFill>
              <a:ln w="9525">
                <a:solidFill>
                  <a:srgbClr val="000000"/>
                </a:solidFill>
                <a:miter lim="800000"/>
                <a:headEnd/>
                <a:tailEnd/>
              </a:ln>
            </p:spPr>
            <p:txBody>
              <a:bodyPr/>
              <a:lstStyle/>
              <a:p>
                <a:endParaRPr lang="zh-CN" altLang="en-US" b="1">
                  <a:latin typeface="+mn-ea"/>
                  <a:ea typeface="+mn-ea"/>
                </a:endParaRPr>
              </a:p>
            </p:txBody>
          </p:sp>
          <p:sp>
            <p:nvSpPr>
              <p:cNvPr id="43092" name="Text Box 10"/>
              <p:cNvSpPr txBox="1">
                <a:spLocks noChangeArrowheads="1"/>
              </p:cNvSpPr>
              <p:nvPr/>
            </p:nvSpPr>
            <p:spPr bwMode="auto">
              <a:xfrm>
                <a:off x="4845" y="10428"/>
                <a:ext cx="990" cy="438"/>
              </a:xfrm>
              <a:prstGeom prst="rect">
                <a:avLst/>
              </a:prstGeom>
              <a:noFill/>
              <a:ln w="9525">
                <a:noFill/>
                <a:miter lim="800000"/>
                <a:headEnd/>
                <a:tailEnd/>
              </a:ln>
            </p:spPr>
            <p:txBody>
              <a:bodyPr/>
              <a:lstStyle/>
              <a:p>
                <a:pPr algn="ctr" eaLnBrk="0" hangingPunct="0"/>
                <a:r>
                  <a:rPr kumimoji="0" lang="en-US" altLang="zh-CN" sz="1800" b="1">
                    <a:latin typeface="+mn-ea"/>
                    <a:ea typeface="+mn-ea"/>
                  </a:rPr>
                  <a:t>X</a:t>
                </a:r>
                <a:r>
                  <a:rPr kumimoji="0" lang="en-US" altLang="zh-CN" sz="1800" b="1">
                    <a:latin typeface="+mn-ea"/>
                    <a:ea typeface="+mn-ea"/>
                    <a:sym typeface="Symbol" pitchFamily="18" charset="2"/>
                  </a:rPr>
                  <a:t></a:t>
                </a:r>
                <a:r>
                  <a:rPr kumimoji="0" lang="en-US" altLang="zh-CN" sz="1800" b="1">
                    <a:latin typeface="+mn-ea"/>
                    <a:ea typeface="+mn-ea"/>
                  </a:rPr>
                  <a:t>V</a:t>
                </a:r>
                <a:r>
                  <a:rPr kumimoji="0" lang="en-US" altLang="zh-CN" sz="1800" b="1" baseline="-25000">
                    <a:latin typeface="+mn-ea"/>
                    <a:ea typeface="+mn-ea"/>
                  </a:rPr>
                  <a:t>T</a:t>
                </a:r>
                <a:endParaRPr kumimoji="0" lang="en-US" altLang="zh-CN" sz="1800" b="1">
                  <a:latin typeface="+mn-ea"/>
                  <a:ea typeface="+mn-ea"/>
                </a:endParaRPr>
              </a:p>
            </p:txBody>
          </p:sp>
        </p:grpSp>
        <p:sp>
          <p:nvSpPr>
            <p:cNvPr id="43019" name="Text Box 11"/>
            <p:cNvSpPr txBox="1">
              <a:spLocks noChangeArrowheads="1"/>
            </p:cNvSpPr>
            <p:nvPr/>
          </p:nvSpPr>
          <p:spPr bwMode="auto">
            <a:xfrm>
              <a:off x="6870" y="12667"/>
              <a:ext cx="1080" cy="468"/>
            </a:xfrm>
            <a:prstGeom prst="rect">
              <a:avLst/>
            </a:prstGeom>
            <a:solidFill>
              <a:srgbClr val="FFFFFF"/>
            </a:solidFill>
            <a:ln w="9525">
              <a:solidFill>
                <a:srgbClr val="000000"/>
              </a:solidFill>
              <a:miter lim="800000"/>
              <a:headEnd/>
              <a:tailEnd/>
            </a:ln>
          </p:spPr>
          <p:txBody>
            <a:bodyPr/>
            <a:lstStyle/>
            <a:p>
              <a:pPr algn="ctr" eaLnBrk="0" hangingPunct="0"/>
              <a:r>
                <a:rPr kumimoji="0" lang="en-US" altLang="zh-CN" sz="1800" b="1">
                  <a:latin typeface="+mn-ea"/>
                  <a:ea typeface="+mn-ea"/>
                </a:rPr>
                <a:t>erorr</a:t>
              </a:r>
            </a:p>
          </p:txBody>
        </p:sp>
        <p:sp>
          <p:nvSpPr>
            <p:cNvPr id="43020" name="Text Box 12"/>
            <p:cNvSpPr txBox="1">
              <a:spLocks noChangeArrowheads="1"/>
            </p:cNvSpPr>
            <p:nvPr/>
          </p:nvSpPr>
          <p:spPr bwMode="auto">
            <a:xfrm>
              <a:off x="8144" y="12679"/>
              <a:ext cx="1337" cy="468"/>
            </a:xfrm>
            <a:prstGeom prst="rect">
              <a:avLst/>
            </a:prstGeom>
            <a:solidFill>
              <a:srgbClr val="FFFFFF"/>
            </a:solidFill>
            <a:ln w="9525">
              <a:solidFill>
                <a:srgbClr val="000000"/>
              </a:solidFill>
              <a:miter lim="800000"/>
              <a:headEnd/>
              <a:tailEnd/>
            </a:ln>
          </p:spPr>
          <p:txBody>
            <a:bodyPr/>
            <a:lstStyle/>
            <a:p>
              <a:pPr algn="just" eaLnBrk="0" hangingPunct="0"/>
              <a:r>
                <a:rPr kumimoji="0" lang="en-US" altLang="zh-CN" sz="1800" b="1" dirty="0" err="1">
                  <a:latin typeface="+mn-ea"/>
                  <a:ea typeface="+mn-ea"/>
                </a:rPr>
                <a:t>a←read</a:t>
              </a:r>
              <a:r>
                <a:rPr kumimoji="0" lang="en-US" altLang="zh-CN" sz="1800" b="1" dirty="0">
                  <a:latin typeface="+mn-ea"/>
                  <a:ea typeface="+mn-ea"/>
                </a:rPr>
                <a:t>(I)</a:t>
              </a:r>
            </a:p>
          </p:txBody>
        </p:sp>
        <p:sp>
          <p:nvSpPr>
            <p:cNvPr id="43021" name="Text Box 13"/>
            <p:cNvSpPr txBox="1">
              <a:spLocks noChangeArrowheads="1"/>
            </p:cNvSpPr>
            <p:nvPr/>
          </p:nvSpPr>
          <p:spPr bwMode="auto">
            <a:xfrm>
              <a:off x="2412" y="14066"/>
              <a:ext cx="1870" cy="638"/>
            </a:xfrm>
            <a:prstGeom prst="rect">
              <a:avLst/>
            </a:prstGeom>
            <a:solidFill>
              <a:srgbClr val="FFFFFF"/>
            </a:solidFill>
            <a:ln w="9525">
              <a:solidFill>
                <a:srgbClr val="000000"/>
              </a:solidFill>
              <a:miter lim="800000"/>
              <a:headEnd/>
              <a:tailEnd/>
            </a:ln>
          </p:spPr>
          <p:txBody>
            <a:bodyPr/>
            <a:lstStyle/>
            <a:p>
              <a:pPr eaLnBrk="0" hangingPunct="0">
                <a:lnSpc>
                  <a:spcPct val="96000"/>
                </a:lnSpc>
              </a:pPr>
              <a:r>
                <a:rPr kumimoji="0" lang="zh-CN" altLang="en-US" sz="1800" b="1" dirty="0">
                  <a:latin typeface="+mn-ea"/>
                  <a:ea typeface="+mn-ea"/>
                </a:rPr>
                <a:t>取</a:t>
              </a:r>
              <a:r>
                <a:rPr kumimoji="0" lang="en-US" altLang="zh-CN" sz="1800" b="1" dirty="0">
                  <a:latin typeface="+mn-ea"/>
                  <a:ea typeface="+mn-ea"/>
                </a:rPr>
                <a:t>M[X ,a]</a:t>
              </a:r>
              <a:r>
                <a:rPr kumimoji="0" lang="zh-CN" altLang="en-US" sz="1800" b="1" dirty="0">
                  <a:latin typeface="+mn-ea"/>
                  <a:ea typeface="+mn-ea"/>
                </a:rPr>
                <a:t>规则右部，逆序入栈</a:t>
              </a:r>
              <a:r>
                <a:rPr kumimoji="0" lang="en-US" altLang="zh-CN" sz="1800" b="1" dirty="0">
                  <a:latin typeface="+mn-ea"/>
                  <a:ea typeface="+mn-ea"/>
                </a:rPr>
                <a:t>S</a:t>
              </a:r>
            </a:p>
          </p:txBody>
        </p:sp>
        <p:grpSp>
          <p:nvGrpSpPr>
            <p:cNvPr id="4" name="Group 14"/>
            <p:cNvGrpSpPr>
              <a:grpSpLocks/>
            </p:cNvGrpSpPr>
            <p:nvPr/>
          </p:nvGrpSpPr>
          <p:grpSpPr bwMode="auto">
            <a:xfrm>
              <a:off x="4305" y="11956"/>
              <a:ext cx="1239" cy="468"/>
              <a:chOff x="4800" y="11937"/>
              <a:chExt cx="1239" cy="468"/>
            </a:xfrm>
          </p:grpSpPr>
          <p:sp>
            <p:nvSpPr>
              <p:cNvPr id="43089" name="AutoShape 15"/>
              <p:cNvSpPr>
                <a:spLocks noChangeArrowheads="1"/>
              </p:cNvSpPr>
              <p:nvPr/>
            </p:nvSpPr>
            <p:spPr bwMode="auto">
              <a:xfrm>
                <a:off x="4800" y="11937"/>
                <a:ext cx="1080" cy="468"/>
              </a:xfrm>
              <a:prstGeom prst="diamond">
                <a:avLst/>
              </a:prstGeom>
              <a:solidFill>
                <a:srgbClr val="FFFFFF"/>
              </a:solidFill>
              <a:ln w="9525">
                <a:solidFill>
                  <a:srgbClr val="000000"/>
                </a:solidFill>
                <a:miter lim="800000"/>
                <a:headEnd/>
                <a:tailEnd/>
              </a:ln>
            </p:spPr>
            <p:txBody>
              <a:bodyPr/>
              <a:lstStyle/>
              <a:p>
                <a:endParaRPr lang="zh-CN" altLang="en-US" b="1">
                  <a:latin typeface="+mn-ea"/>
                  <a:ea typeface="+mn-ea"/>
                </a:endParaRPr>
              </a:p>
            </p:txBody>
          </p:sp>
          <p:sp>
            <p:nvSpPr>
              <p:cNvPr id="43090" name="Text Box 16"/>
              <p:cNvSpPr txBox="1">
                <a:spLocks noChangeArrowheads="1"/>
              </p:cNvSpPr>
              <p:nvPr/>
            </p:nvSpPr>
            <p:spPr bwMode="auto">
              <a:xfrm>
                <a:off x="4966" y="11967"/>
                <a:ext cx="1073" cy="438"/>
              </a:xfrm>
              <a:prstGeom prst="rect">
                <a:avLst/>
              </a:prstGeom>
              <a:noFill/>
              <a:ln w="9525">
                <a:noFill/>
                <a:miter lim="800000"/>
                <a:headEnd/>
                <a:tailEnd/>
              </a:ln>
            </p:spPr>
            <p:txBody>
              <a:bodyPr/>
              <a:lstStyle/>
              <a:p>
                <a:pPr algn="ctr" eaLnBrk="0" hangingPunct="0"/>
                <a:r>
                  <a:rPr kumimoji="0" lang="en-US" altLang="zh-CN" sz="1700" b="1" dirty="0">
                    <a:latin typeface="+mn-ea"/>
                    <a:ea typeface="+mn-ea"/>
                  </a:rPr>
                  <a:t>X</a:t>
                </a:r>
                <a:r>
                  <a:rPr kumimoji="0" lang="zh-CN" altLang="en-US" sz="1700" b="1" dirty="0">
                    <a:latin typeface="+mn-ea"/>
                    <a:ea typeface="+mn-ea"/>
                  </a:rPr>
                  <a:t>＝</a:t>
                </a:r>
                <a:r>
                  <a:rPr lang="en-US" altLang="zh-CN" sz="1700" b="1" dirty="0">
                    <a:latin typeface="+mn-ea"/>
                    <a:ea typeface="+mn-ea"/>
                  </a:rPr>
                  <a:t>’</a:t>
                </a:r>
                <a:r>
                  <a:rPr kumimoji="0" lang="en-US" altLang="zh-CN" sz="1700" b="1" dirty="0">
                    <a:solidFill>
                      <a:srgbClr val="FF00FF"/>
                    </a:solidFill>
                    <a:latin typeface="+mn-ea"/>
                    <a:ea typeface="+mn-ea"/>
                  </a:rPr>
                  <a:t>#</a:t>
                </a:r>
                <a:r>
                  <a:rPr kumimoji="0" lang="en-US" altLang="zh-CN" sz="1800" b="1" dirty="0">
                    <a:latin typeface="+mn-ea"/>
                    <a:ea typeface="+mn-ea"/>
                  </a:rPr>
                  <a:t>’</a:t>
                </a:r>
              </a:p>
            </p:txBody>
          </p:sp>
        </p:grpSp>
        <p:sp>
          <p:nvSpPr>
            <p:cNvPr id="43023" name="Text Box 17"/>
            <p:cNvSpPr txBox="1">
              <a:spLocks noChangeArrowheads="1"/>
            </p:cNvSpPr>
            <p:nvPr/>
          </p:nvSpPr>
          <p:spPr bwMode="auto">
            <a:xfrm>
              <a:off x="5820" y="13336"/>
              <a:ext cx="1080" cy="468"/>
            </a:xfrm>
            <a:prstGeom prst="rect">
              <a:avLst/>
            </a:prstGeom>
            <a:solidFill>
              <a:srgbClr val="FFFFFF"/>
            </a:solidFill>
            <a:ln w="9525">
              <a:solidFill>
                <a:srgbClr val="000000"/>
              </a:solidFill>
              <a:miter lim="800000"/>
              <a:headEnd/>
              <a:tailEnd/>
            </a:ln>
          </p:spPr>
          <p:txBody>
            <a:bodyPr/>
            <a:lstStyle/>
            <a:p>
              <a:pPr algn="ctr" eaLnBrk="0" hangingPunct="0"/>
              <a:r>
                <a:rPr kumimoji="0" lang="en-US" altLang="zh-CN" sz="1800" b="1">
                  <a:latin typeface="+mn-ea"/>
                  <a:ea typeface="+mn-ea"/>
                </a:rPr>
                <a:t>erorr</a:t>
              </a:r>
            </a:p>
          </p:txBody>
        </p:sp>
        <p:sp>
          <p:nvSpPr>
            <p:cNvPr id="43024" name="Line 18"/>
            <p:cNvSpPr>
              <a:spLocks noChangeShapeType="1"/>
            </p:cNvSpPr>
            <p:nvPr/>
          </p:nvSpPr>
          <p:spPr bwMode="auto">
            <a:xfrm>
              <a:off x="6060" y="9468"/>
              <a:ext cx="0" cy="283"/>
            </a:xfrm>
            <a:prstGeom prst="line">
              <a:avLst/>
            </a:prstGeom>
            <a:noFill/>
            <a:ln w="9525">
              <a:solidFill>
                <a:srgbClr val="333333"/>
              </a:solidFill>
              <a:round/>
              <a:headEnd/>
              <a:tailEnd type="triangle" w="med" len="med"/>
            </a:ln>
          </p:spPr>
          <p:txBody>
            <a:bodyPr/>
            <a:lstStyle/>
            <a:p>
              <a:endParaRPr lang="zh-CN" altLang="en-US" b="1">
                <a:latin typeface="+mn-ea"/>
                <a:ea typeface="+mn-ea"/>
              </a:endParaRPr>
            </a:p>
          </p:txBody>
        </p:sp>
        <p:grpSp>
          <p:nvGrpSpPr>
            <p:cNvPr id="5" name="Group 19"/>
            <p:cNvGrpSpPr>
              <a:grpSpLocks/>
            </p:cNvGrpSpPr>
            <p:nvPr/>
          </p:nvGrpSpPr>
          <p:grpSpPr bwMode="auto">
            <a:xfrm>
              <a:off x="4830" y="11488"/>
              <a:ext cx="680" cy="468"/>
              <a:chOff x="3105" y="2361"/>
              <a:chExt cx="180" cy="468"/>
            </a:xfrm>
          </p:grpSpPr>
          <p:sp>
            <p:nvSpPr>
              <p:cNvPr id="43087" name="Line 20"/>
              <p:cNvSpPr>
                <a:spLocks noChangeShapeType="1"/>
              </p:cNvSpPr>
              <p:nvPr/>
            </p:nvSpPr>
            <p:spPr bwMode="auto">
              <a:xfrm>
                <a:off x="3105" y="2361"/>
                <a:ext cx="180" cy="0"/>
              </a:xfrm>
              <a:prstGeom prst="line">
                <a:avLst/>
              </a:prstGeom>
              <a:noFill/>
              <a:ln w="9525">
                <a:solidFill>
                  <a:srgbClr val="333333"/>
                </a:solidFill>
                <a:round/>
                <a:headEnd/>
                <a:tailEnd/>
              </a:ln>
            </p:spPr>
            <p:txBody>
              <a:bodyPr/>
              <a:lstStyle/>
              <a:p>
                <a:endParaRPr lang="zh-CN" altLang="en-US" b="1">
                  <a:latin typeface="+mn-ea"/>
                  <a:ea typeface="+mn-ea"/>
                </a:endParaRPr>
              </a:p>
            </p:txBody>
          </p:sp>
          <p:sp>
            <p:nvSpPr>
              <p:cNvPr id="43088" name="Line 21"/>
              <p:cNvSpPr>
                <a:spLocks noChangeShapeType="1"/>
              </p:cNvSpPr>
              <p:nvPr/>
            </p:nvSpPr>
            <p:spPr bwMode="auto">
              <a:xfrm>
                <a:off x="3105" y="2361"/>
                <a:ext cx="0" cy="468"/>
              </a:xfrm>
              <a:prstGeom prst="line">
                <a:avLst/>
              </a:prstGeom>
              <a:noFill/>
              <a:ln w="9525">
                <a:solidFill>
                  <a:srgbClr val="333333"/>
                </a:solidFill>
                <a:round/>
                <a:headEnd/>
                <a:tailEnd type="triangle" w="med" len="med"/>
              </a:ln>
            </p:spPr>
            <p:txBody>
              <a:bodyPr/>
              <a:lstStyle/>
              <a:p>
                <a:endParaRPr lang="zh-CN" altLang="en-US" b="1">
                  <a:latin typeface="+mn-ea"/>
                  <a:ea typeface="+mn-ea"/>
                </a:endParaRPr>
              </a:p>
            </p:txBody>
          </p:sp>
        </p:grpSp>
        <p:grpSp>
          <p:nvGrpSpPr>
            <p:cNvPr id="6" name="Group 22"/>
            <p:cNvGrpSpPr>
              <a:grpSpLocks/>
            </p:cNvGrpSpPr>
            <p:nvPr/>
          </p:nvGrpSpPr>
          <p:grpSpPr bwMode="auto">
            <a:xfrm>
              <a:off x="5400" y="12178"/>
              <a:ext cx="195" cy="468"/>
              <a:chOff x="4395" y="2361"/>
              <a:chExt cx="195" cy="468"/>
            </a:xfrm>
          </p:grpSpPr>
          <p:sp>
            <p:nvSpPr>
              <p:cNvPr id="43085" name="Line 23"/>
              <p:cNvSpPr>
                <a:spLocks noChangeShapeType="1"/>
              </p:cNvSpPr>
              <p:nvPr/>
            </p:nvSpPr>
            <p:spPr bwMode="auto">
              <a:xfrm>
                <a:off x="4395" y="2361"/>
                <a:ext cx="180" cy="0"/>
              </a:xfrm>
              <a:prstGeom prst="line">
                <a:avLst/>
              </a:prstGeom>
              <a:noFill/>
              <a:ln w="9525">
                <a:solidFill>
                  <a:srgbClr val="333333"/>
                </a:solidFill>
                <a:round/>
                <a:headEnd/>
                <a:tailEnd/>
              </a:ln>
            </p:spPr>
            <p:txBody>
              <a:bodyPr/>
              <a:lstStyle/>
              <a:p>
                <a:endParaRPr lang="zh-CN" altLang="en-US" b="1">
                  <a:latin typeface="+mn-ea"/>
                  <a:ea typeface="+mn-ea"/>
                </a:endParaRPr>
              </a:p>
            </p:txBody>
          </p:sp>
          <p:sp>
            <p:nvSpPr>
              <p:cNvPr id="43086" name="Line 24"/>
              <p:cNvSpPr>
                <a:spLocks noChangeShapeType="1"/>
              </p:cNvSpPr>
              <p:nvPr/>
            </p:nvSpPr>
            <p:spPr bwMode="auto">
              <a:xfrm>
                <a:off x="4590" y="2361"/>
                <a:ext cx="0" cy="468"/>
              </a:xfrm>
              <a:prstGeom prst="line">
                <a:avLst/>
              </a:prstGeom>
              <a:noFill/>
              <a:ln w="9525">
                <a:solidFill>
                  <a:srgbClr val="333333"/>
                </a:solidFill>
                <a:round/>
                <a:headEnd/>
                <a:tailEnd type="triangle" w="med" len="med"/>
              </a:ln>
            </p:spPr>
            <p:txBody>
              <a:bodyPr/>
              <a:lstStyle/>
              <a:p>
                <a:endParaRPr lang="zh-CN" altLang="en-US" b="1">
                  <a:latin typeface="+mn-ea"/>
                  <a:ea typeface="+mn-ea"/>
                </a:endParaRPr>
              </a:p>
            </p:txBody>
          </p:sp>
        </p:grpSp>
        <p:sp>
          <p:nvSpPr>
            <p:cNvPr id="43027" name="Line 25"/>
            <p:cNvSpPr>
              <a:spLocks noChangeShapeType="1"/>
            </p:cNvSpPr>
            <p:nvPr/>
          </p:nvSpPr>
          <p:spPr bwMode="auto">
            <a:xfrm>
              <a:off x="4385" y="14086"/>
              <a:ext cx="3005" cy="0"/>
            </a:xfrm>
            <a:prstGeom prst="line">
              <a:avLst/>
            </a:prstGeom>
            <a:noFill/>
            <a:ln w="9525">
              <a:solidFill>
                <a:srgbClr val="000000"/>
              </a:solidFill>
              <a:round/>
              <a:headEnd/>
              <a:tailEnd/>
            </a:ln>
          </p:spPr>
          <p:txBody>
            <a:bodyPr/>
            <a:lstStyle/>
            <a:p>
              <a:endParaRPr lang="zh-CN" altLang="en-US" b="1">
                <a:latin typeface="+mn-ea"/>
                <a:ea typeface="+mn-ea"/>
              </a:endParaRPr>
            </a:p>
          </p:txBody>
        </p:sp>
        <p:sp>
          <p:nvSpPr>
            <p:cNvPr id="43028" name="Line 26"/>
            <p:cNvSpPr>
              <a:spLocks noChangeShapeType="1"/>
            </p:cNvSpPr>
            <p:nvPr/>
          </p:nvSpPr>
          <p:spPr bwMode="auto">
            <a:xfrm>
              <a:off x="6075" y="14100"/>
              <a:ext cx="0" cy="283"/>
            </a:xfrm>
            <a:prstGeom prst="line">
              <a:avLst/>
            </a:prstGeom>
            <a:noFill/>
            <a:ln w="9525">
              <a:solidFill>
                <a:srgbClr val="333333"/>
              </a:solidFill>
              <a:round/>
              <a:headEnd/>
              <a:tailEnd type="triangle" w="med" len="med"/>
            </a:ln>
          </p:spPr>
          <p:txBody>
            <a:bodyPr/>
            <a:lstStyle/>
            <a:p>
              <a:endParaRPr lang="zh-CN" altLang="en-US" b="1">
                <a:latin typeface="+mn-ea"/>
                <a:ea typeface="+mn-ea"/>
              </a:endParaRPr>
            </a:p>
          </p:txBody>
        </p:sp>
        <p:sp>
          <p:nvSpPr>
            <p:cNvPr id="43029" name="Text Box 27"/>
            <p:cNvSpPr txBox="1">
              <a:spLocks noChangeArrowheads="1"/>
            </p:cNvSpPr>
            <p:nvPr/>
          </p:nvSpPr>
          <p:spPr bwMode="auto">
            <a:xfrm>
              <a:off x="5585" y="12118"/>
              <a:ext cx="480" cy="468"/>
            </a:xfrm>
            <a:prstGeom prst="rect">
              <a:avLst/>
            </a:prstGeom>
            <a:noFill/>
            <a:ln w="9525">
              <a:noFill/>
              <a:miter lim="800000"/>
              <a:headEnd/>
              <a:tailEnd/>
            </a:ln>
          </p:spPr>
          <p:txBody>
            <a:bodyPr/>
            <a:lstStyle/>
            <a:p>
              <a:pPr algn="just" eaLnBrk="0" hangingPunct="0"/>
              <a:r>
                <a:rPr kumimoji="0" lang="en-US" altLang="zh-CN" sz="1800" b="1" dirty="0">
                  <a:latin typeface="+mn-ea"/>
                  <a:ea typeface="+mn-ea"/>
                </a:rPr>
                <a:t>Y</a:t>
              </a:r>
            </a:p>
          </p:txBody>
        </p:sp>
        <p:sp>
          <p:nvSpPr>
            <p:cNvPr id="43030" name="Text Box 28"/>
            <p:cNvSpPr txBox="1">
              <a:spLocks noChangeArrowheads="1"/>
            </p:cNvSpPr>
            <p:nvPr/>
          </p:nvSpPr>
          <p:spPr bwMode="auto">
            <a:xfrm>
              <a:off x="8775" y="12157"/>
              <a:ext cx="480" cy="468"/>
            </a:xfrm>
            <a:prstGeom prst="rect">
              <a:avLst/>
            </a:prstGeom>
            <a:noFill/>
            <a:ln w="9525">
              <a:noFill/>
              <a:miter lim="800000"/>
              <a:headEnd/>
              <a:tailEnd/>
            </a:ln>
          </p:spPr>
          <p:txBody>
            <a:bodyPr/>
            <a:lstStyle/>
            <a:p>
              <a:pPr algn="just" eaLnBrk="0" hangingPunct="0"/>
              <a:r>
                <a:rPr kumimoji="0" lang="en-US" altLang="zh-CN" sz="1800" b="1">
                  <a:latin typeface="+mn-ea"/>
                  <a:ea typeface="+mn-ea"/>
                </a:rPr>
                <a:t>Y</a:t>
              </a:r>
            </a:p>
          </p:txBody>
        </p:sp>
        <p:sp>
          <p:nvSpPr>
            <p:cNvPr id="43031" name="Text Box 29"/>
            <p:cNvSpPr txBox="1">
              <a:spLocks noChangeArrowheads="1"/>
            </p:cNvSpPr>
            <p:nvPr/>
          </p:nvSpPr>
          <p:spPr bwMode="auto">
            <a:xfrm>
              <a:off x="8040" y="11431"/>
              <a:ext cx="480" cy="468"/>
            </a:xfrm>
            <a:prstGeom prst="rect">
              <a:avLst/>
            </a:prstGeom>
            <a:noFill/>
            <a:ln w="9525">
              <a:noFill/>
              <a:miter lim="800000"/>
              <a:headEnd/>
              <a:tailEnd/>
            </a:ln>
          </p:spPr>
          <p:txBody>
            <a:bodyPr/>
            <a:lstStyle/>
            <a:p>
              <a:pPr algn="just" eaLnBrk="0" hangingPunct="0"/>
              <a:r>
                <a:rPr kumimoji="0" lang="en-US" altLang="zh-CN" sz="1800" b="1">
                  <a:latin typeface="+mn-ea"/>
                  <a:ea typeface="+mn-ea"/>
                </a:rPr>
                <a:t>Y</a:t>
              </a:r>
            </a:p>
          </p:txBody>
        </p:sp>
        <p:sp>
          <p:nvSpPr>
            <p:cNvPr id="43032" name="Text Box 30"/>
            <p:cNvSpPr txBox="1">
              <a:spLocks noChangeArrowheads="1"/>
            </p:cNvSpPr>
            <p:nvPr/>
          </p:nvSpPr>
          <p:spPr bwMode="auto">
            <a:xfrm>
              <a:off x="4485" y="11428"/>
              <a:ext cx="480" cy="468"/>
            </a:xfrm>
            <a:prstGeom prst="rect">
              <a:avLst/>
            </a:prstGeom>
            <a:noFill/>
            <a:ln w="9525">
              <a:noFill/>
              <a:miter lim="800000"/>
              <a:headEnd/>
              <a:tailEnd/>
            </a:ln>
          </p:spPr>
          <p:txBody>
            <a:bodyPr/>
            <a:lstStyle/>
            <a:p>
              <a:pPr algn="just" eaLnBrk="0" hangingPunct="0"/>
              <a:r>
                <a:rPr kumimoji="0" lang="en-US" altLang="zh-CN" sz="1800" b="1">
                  <a:latin typeface="+mn-ea"/>
                  <a:ea typeface="+mn-ea"/>
                </a:rPr>
                <a:t>N</a:t>
              </a:r>
            </a:p>
          </p:txBody>
        </p:sp>
        <p:sp>
          <p:nvSpPr>
            <p:cNvPr id="43033" name="Text Box 31"/>
            <p:cNvSpPr txBox="1">
              <a:spLocks noChangeArrowheads="1"/>
            </p:cNvSpPr>
            <p:nvPr/>
          </p:nvSpPr>
          <p:spPr bwMode="auto">
            <a:xfrm>
              <a:off x="7050" y="12103"/>
              <a:ext cx="480" cy="468"/>
            </a:xfrm>
            <a:prstGeom prst="rect">
              <a:avLst/>
            </a:prstGeom>
            <a:noFill/>
            <a:ln w="9525">
              <a:noFill/>
              <a:miter lim="800000"/>
              <a:headEnd/>
              <a:tailEnd/>
            </a:ln>
          </p:spPr>
          <p:txBody>
            <a:bodyPr/>
            <a:lstStyle/>
            <a:p>
              <a:pPr algn="just" eaLnBrk="0" hangingPunct="0"/>
              <a:r>
                <a:rPr kumimoji="0" lang="en-US" altLang="zh-CN" sz="1800" b="1">
                  <a:latin typeface="+mn-ea"/>
                  <a:ea typeface="+mn-ea"/>
                </a:rPr>
                <a:t>N</a:t>
              </a:r>
            </a:p>
          </p:txBody>
        </p:sp>
        <p:sp>
          <p:nvSpPr>
            <p:cNvPr id="43034" name="Text Box 32"/>
            <p:cNvSpPr txBox="1">
              <a:spLocks noChangeArrowheads="1"/>
            </p:cNvSpPr>
            <p:nvPr/>
          </p:nvSpPr>
          <p:spPr bwMode="auto">
            <a:xfrm>
              <a:off x="4579" y="9743"/>
              <a:ext cx="2498" cy="468"/>
            </a:xfrm>
            <a:prstGeom prst="rect">
              <a:avLst/>
            </a:prstGeom>
            <a:solidFill>
              <a:srgbClr val="FFFFFF"/>
            </a:solidFill>
            <a:ln w="9525">
              <a:solidFill>
                <a:srgbClr val="000000"/>
              </a:solidFill>
              <a:miter lim="800000"/>
              <a:headEnd/>
              <a:tailEnd/>
            </a:ln>
          </p:spPr>
          <p:txBody>
            <a:bodyPr/>
            <a:lstStyle/>
            <a:p>
              <a:pPr algn="ctr" eaLnBrk="0" hangingPunct="0"/>
              <a:r>
                <a:rPr kumimoji="0" lang="en-US" altLang="zh-CN" sz="1800" b="1" dirty="0">
                  <a:latin typeface="+mn-ea"/>
                  <a:ea typeface="+mn-ea"/>
                </a:rPr>
                <a:t>#S</a:t>
              </a:r>
              <a:r>
                <a:rPr kumimoji="0" lang="zh-CN" altLang="en-US" sz="1800" b="1" dirty="0">
                  <a:latin typeface="+mn-ea"/>
                  <a:ea typeface="+mn-ea"/>
                </a:rPr>
                <a:t>入栈</a:t>
              </a:r>
              <a:r>
                <a:rPr kumimoji="0" lang="en-US" altLang="zh-CN" sz="1800" b="1" dirty="0">
                  <a:latin typeface="+mn-ea"/>
                  <a:ea typeface="+mn-ea"/>
                </a:rPr>
                <a:t>S</a:t>
              </a:r>
              <a:r>
                <a:rPr kumimoji="0" lang="zh-CN" altLang="en-US" sz="1800" b="1" dirty="0">
                  <a:latin typeface="+mn-ea"/>
                  <a:ea typeface="+mn-ea"/>
                </a:rPr>
                <a:t>，</a:t>
              </a:r>
              <a:r>
                <a:rPr kumimoji="0" lang="en-US" altLang="zh-CN" sz="1800" b="1" dirty="0" err="1">
                  <a:latin typeface="+mn-ea"/>
                  <a:ea typeface="+mn-ea"/>
                </a:rPr>
                <a:t>a←read</a:t>
              </a:r>
              <a:r>
                <a:rPr kumimoji="0" lang="en-US" altLang="zh-CN" sz="1800" b="1" dirty="0">
                  <a:latin typeface="+mn-ea"/>
                  <a:ea typeface="+mn-ea"/>
                </a:rPr>
                <a:t>(I)</a:t>
              </a:r>
            </a:p>
          </p:txBody>
        </p:sp>
        <p:sp>
          <p:nvSpPr>
            <p:cNvPr id="43035" name="Line 33"/>
            <p:cNvSpPr>
              <a:spLocks noChangeShapeType="1"/>
            </p:cNvSpPr>
            <p:nvPr/>
          </p:nvSpPr>
          <p:spPr bwMode="auto">
            <a:xfrm>
              <a:off x="6060" y="10212"/>
              <a:ext cx="0" cy="283"/>
            </a:xfrm>
            <a:prstGeom prst="line">
              <a:avLst/>
            </a:prstGeom>
            <a:noFill/>
            <a:ln w="9525">
              <a:solidFill>
                <a:srgbClr val="333333"/>
              </a:solidFill>
              <a:round/>
              <a:headEnd/>
              <a:tailEnd type="triangle" w="med" len="med"/>
            </a:ln>
          </p:spPr>
          <p:txBody>
            <a:bodyPr/>
            <a:lstStyle/>
            <a:p>
              <a:endParaRPr lang="zh-CN" altLang="en-US" b="1">
                <a:latin typeface="+mn-ea"/>
                <a:ea typeface="+mn-ea"/>
              </a:endParaRPr>
            </a:p>
          </p:txBody>
        </p:sp>
        <p:sp>
          <p:nvSpPr>
            <p:cNvPr id="43036" name="Text Box 34"/>
            <p:cNvSpPr txBox="1">
              <a:spLocks noChangeArrowheads="1"/>
            </p:cNvSpPr>
            <p:nvPr/>
          </p:nvSpPr>
          <p:spPr bwMode="auto">
            <a:xfrm>
              <a:off x="5059" y="10492"/>
              <a:ext cx="2025" cy="468"/>
            </a:xfrm>
            <a:prstGeom prst="rect">
              <a:avLst/>
            </a:prstGeom>
            <a:solidFill>
              <a:srgbClr val="FFFFFF"/>
            </a:solidFill>
            <a:ln w="9525">
              <a:solidFill>
                <a:srgbClr val="000000"/>
              </a:solidFill>
              <a:miter lim="800000"/>
              <a:headEnd/>
              <a:tailEnd/>
            </a:ln>
          </p:spPr>
          <p:txBody>
            <a:bodyPr/>
            <a:lstStyle/>
            <a:p>
              <a:pPr algn="ctr" eaLnBrk="0" hangingPunct="0"/>
              <a:r>
                <a:rPr kumimoji="0" lang="en-US" altLang="zh-CN" sz="1800" b="1">
                  <a:latin typeface="+mn-ea"/>
                  <a:ea typeface="+mn-ea"/>
                </a:rPr>
                <a:t>X←pop(S)</a:t>
              </a:r>
            </a:p>
          </p:txBody>
        </p:sp>
        <p:sp>
          <p:nvSpPr>
            <p:cNvPr id="43037" name="Line 35"/>
            <p:cNvSpPr>
              <a:spLocks noChangeShapeType="1"/>
            </p:cNvSpPr>
            <p:nvPr/>
          </p:nvSpPr>
          <p:spPr bwMode="auto">
            <a:xfrm>
              <a:off x="6060" y="10971"/>
              <a:ext cx="0" cy="283"/>
            </a:xfrm>
            <a:prstGeom prst="line">
              <a:avLst/>
            </a:prstGeom>
            <a:noFill/>
            <a:ln w="9525">
              <a:solidFill>
                <a:srgbClr val="333333"/>
              </a:solidFill>
              <a:round/>
              <a:headEnd/>
              <a:tailEnd type="triangle" w="med" len="med"/>
            </a:ln>
          </p:spPr>
          <p:txBody>
            <a:bodyPr/>
            <a:lstStyle/>
            <a:p>
              <a:endParaRPr lang="zh-CN" altLang="en-US" b="1">
                <a:latin typeface="+mn-ea"/>
                <a:ea typeface="+mn-ea"/>
              </a:endParaRPr>
            </a:p>
          </p:txBody>
        </p:sp>
        <p:grpSp>
          <p:nvGrpSpPr>
            <p:cNvPr id="7" name="Group 36"/>
            <p:cNvGrpSpPr>
              <a:grpSpLocks/>
            </p:cNvGrpSpPr>
            <p:nvPr/>
          </p:nvGrpSpPr>
          <p:grpSpPr bwMode="auto">
            <a:xfrm>
              <a:off x="6615" y="11494"/>
              <a:ext cx="1474" cy="468"/>
              <a:chOff x="6630" y="11490"/>
              <a:chExt cx="680" cy="468"/>
            </a:xfrm>
          </p:grpSpPr>
          <p:sp>
            <p:nvSpPr>
              <p:cNvPr id="43083" name="Line 37"/>
              <p:cNvSpPr>
                <a:spLocks noChangeShapeType="1"/>
              </p:cNvSpPr>
              <p:nvPr/>
            </p:nvSpPr>
            <p:spPr bwMode="auto">
              <a:xfrm>
                <a:off x="6630" y="11490"/>
                <a:ext cx="680" cy="0"/>
              </a:xfrm>
              <a:prstGeom prst="line">
                <a:avLst/>
              </a:prstGeom>
              <a:noFill/>
              <a:ln w="9525">
                <a:solidFill>
                  <a:srgbClr val="333333"/>
                </a:solidFill>
                <a:round/>
                <a:headEnd/>
                <a:tailEnd/>
              </a:ln>
            </p:spPr>
            <p:txBody>
              <a:bodyPr/>
              <a:lstStyle/>
              <a:p>
                <a:endParaRPr lang="zh-CN" altLang="en-US" b="1">
                  <a:latin typeface="+mn-ea"/>
                  <a:ea typeface="+mn-ea"/>
                </a:endParaRPr>
              </a:p>
            </p:txBody>
          </p:sp>
          <p:sp>
            <p:nvSpPr>
              <p:cNvPr id="43084" name="Line 38"/>
              <p:cNvSpPr>
                <a:spLocks noChangeShapeType="1"/>
              </p:cNvSpPr>
              <p:nvPr/>
            </p:nvSpPr>
            <p:spPr bwMode="auto">
              <a:xfrm>
                <a:off x="7310" y="11490"/>
                <a:ext cx="0" cy="468"/>
              </a:xfrm>
              <a:prstGeom prst="line">
                <a:avLst/>
              </a:prstGeom>
              <a:noFill/>
              <a:ln w="9525">
                <a:solidFill>
                  <a:srgbClr val="333333"/>
                </a:solidFill>
                <a:round/>
                <a:headEnd/>
                <a:tailEnd type="triangle" w="med" len="med"/>
              </a:ln>
            </p:spPr>
            <p:txBody>
              <a:bodyPr/>
              <a:lstStyle/>
              <a:p>
                <a:endParaRPr lang="zh-CN" altLang="en-US" b="1">
                  <a:latin typeface="+mn-ea"/>
                  <a:ea typeface="+mn-ea"/>
                </a:endParaRPr>
              </a:p>
            </p:txBody>
          </p:sp>
        </p:grpSp>
        <p:grpSp>
          <p:nvGrpSpPr>
            <p:cNvPr id="8" name="Group 39"/>
            <p:cNvGrpSpPr>
              <a:grpSpLocks/>
            </p:cNvGrpSpPr>
            <p:nvPr/>
          </p:nvGrpSpPr>
          <p:grpSpPr bwMode="auto">
            <a:xfrm>
              <a:off x="7560" y="11971"/>
              <a:ext cx="1080" cy="468"/>
              <a:chOff x="4800" y="11937"/>
              <a:chExt cx="1080" cy="468"/>
            </a:xfrm>
          </p:grpSpPr>
          <p:sp>
            <p:nvSpPr>
              <p:cNvPr id="43081" name="AutoShape 40"/>
              <p:cNvSpPr>
                <a:spLocks noChangeArrowheads="1"/>
              </p:cNvSpPr>
              <p:nvPr/>
            </p:nvSpPr>
            <p:spPr bwMode="auto">
              <a:xfrm>
                <a:off x="4800" y="11937"/>
                <a:ext cx="1080" cy="468"/>
              </a:xfrm>
              <a:prstGeom prst="diamond">
                <a:avLst/>
              </a:prstGeom>
              <a:solidFill>
                <a:srgbClr val="FFFFFF"/>
              </a:solidFill>
              <a:ln w="9525">
                <a:solidFill>
                  <a:srgbClr val="000000"/>
                </a:solidFill>
                <a:miter lim="800000"/>
                <a:headEnd/>
                <a:tailEnd/>
              </a:ln>
            </p:spPr>
            <p:txBody>
              <a:bodyPr/>
              <a:lstStyle/>
              <a:p>
                <a:endParaRPr lang="zh-CN" altLang="en-US" b="1">
                  <a:latin typeface="+mn-ea"/>
                  <a:ea typeface="+mn-ea"/>
                </a:endParaRPr>
              </a:p>
            </p:txBody>
          </p:sp>
          <p:sp>
            <p:nvSpPr>
              <p:cNvPr id="43082" name="Text Box 41"/>
              <p:cNvSpPr txBox="1">
                <a:spLocks noChangeArrowheads="1"/>
              </p:cNvSpPr>
              <p:nvPr/>
            </p:nvSpPr>
            <p:spPr bwMode="auto">
              <a:xfrm>
                <a:off x="4860" y="11967"/>
                <a:ext cx="990" cy="438"/>
              </a:xfrm>
              <a:prstGeom prst="rect">
                <a:avLst/>
              </a:prstGeom>
              <a:noFill/>
              <a:ln w="9525">
                <a:noFill/>
                <a:miter lim="800000"/>
                <a:headEnd/>
                <a:tailEnd/>
              </a:ln>
            </p:spPr>
            <p:txBody>
              <a:bodyPr/>
              <a:lstStyle/>
              <a:p>
                <a:pPr algn="ctr" eaLnBrk="0" hangingPunct="0"/>
                <a:r>
                  <a:rPr kumimoji="0" lang="en-US" altLang="zh-CN" sz="1800" b="1">
                    <a:latin typeface="+mn-ea"/>
                    <a:ea typeface="+mn-ea"/>
                  </a:rPr>
                  <a:t>X</a:t>
                </a:r>
                <a:r>
                  <a:rPr kumimoji="0" lang="zh-CN" altLang="en-US" sz="1800" b="1">
                    <a:latin typeface="+mn-ea"/>
                    <a:ea typeface="+mn-ea"/>
                  </a:rPr>
                  <a:t>＝</a:t>
                </a:r>
                <a:r>
                  <a:rPr kumimoji="0" lang="en-US" altLang="zh-CN" sz="1800" b="1">
                    <a:latin typeface="+mn-ea"/>
                    <a:ea typeface="+mn-ea"/>
                  </a:rPr>
                  <a:t>a</a:t>
                </a:r>
              </a:p>
            </p:txBody>
          </p:sp>
        </p:grpSp>
        <p:grpSp>
          <p:nvGrpSpPr>
            <p:cNvPr id="9" name="Group 42"/>
            <p:cNvGrpSpPr>
              <a:grpSpLocks/>
            </p:cNvGrpSpPr>
            <p:nvPr/>
          </p:nvGrpSpPr>
          <p:grpSpPr bwMode="auto">
            <a:xfrm>
              <a:off x="3597" y="12178"/>
              <a:ext cx="748" cy="468"/>
              <a:chOff x="3105" y="2361"/>
              <a:chExt cx="180" cy="468"/>
            </a:xfrm>
          </p:grpSpPr>
          <p:sp>
            <p:nvSpPr>
              <p:cNvPr id="43079" name="Line 43"/>
              <p:cNvSpPr>
                <a:spLocks noChangeShapeType="1"/>
              </p:cNvSpPr>
              <p:nvPr/>
            </p:nvSpPr>
            <p:spPr bwMode="auto">
              <a:xfrm>
                <a:off x="3105" y="2361"/>
                <a:ext cx="180" cy="0"/>
              </a:xfrm>
              <a:prstGeom prst="line">
                <a:avLst/>
              </a:prstGeom>
              <a:noFill/>
              <a:ln w="9525">
                <a:solidFill>
                  <a:srgbClr val="333333"/>
                </a:solidFill>
                <a:round/>
                <a:headEnd/>
                <a:tailEnd/>
              </a:ln>
            </p:spPr>
            <p:txBody>
              <a:bodyPr/>
              <a:lstStyle/>
              <a:p>
                <a:endParaRPr lang="zh-CN" altLang="en-US" b="1">
                  <a:latin typeface="+mn-ea"/>
                  <a:ea typeface="+mn-ea"/>
                </a:endParaRPr>
              </a:p>
            </p:txBody>
          </p:sp>
          <p:sp>
            <p:nvSpPr>
              <p:cNvPr id="43080" name="Line 44"/>
              <p:cNvSpPr>
                <a:spLocks noChangeShapeType="1"/>
              </p:cNvSpPr>
              <p:nvPr/>
            </p:nvSpPr>
            <p:spPr bwMode="auto">
              <a:xfrm>
                <a:off x="3105" y="2361"/>
                <a:ext cx="0" cy="468"/>
              </a:xfrm>
              <a:prstGeom prst="line">
                <a:avLst/>
              </a:prstGeom>
              <a:noFill/>
              <a:ln w="9525">
                <a:solidFill>
                  <a:srgbClr val="333333"/>
                </a:solidFill>
                <a:round/>
                <a:headEnd/>
                <a:tailEnd type="triangle" w="med" len="med"/>
              </a:ln>
            </p:spPr>
            <p:txBody>
              <a:bodyPr/>
              <a:lstStyle/>
              <a:p>
                <a:endParaRPr lang="zh-CN" altLang="en-US" b="1">
                  <a:latin typeface="+mn-ea"/>
                  <a:ea typeface="+mn-ea"/>
                </a:endParaRPr>
              </a:p>
            </p:txBody>
          </p:sp>
        </p:grpSp>
        <p:grpSp>
          <p:nvGrpSpPr>
            <p:cNvPr id="10" name="Group 45"/>
            <p:cNvGrpSpPr>
              <a:grpSpLocks/>
            </p:cNvGrpSpPr>
            <p:nvPr/>
          </p:nvGrpSpPr>
          <p:grpSpPr bwMode="auto">
            <a:xfrm>
              <a:off x="8655" y="12193"/>
              <a:ext cx="195" cy="468"/>
              <a:chOff x="4395" y="2361"/>
              <a:chExt cx="195" cy="468"/>
            </a:xfrm>
          </p:grpSpPr>
          <p:sp>
            <p:nvSpPr>
              <p:cNvPr id="43077" name="Line 46"/>
              <p:cNvSpPr>
                <a:spLocks noChangeShapeType="1"/>
              </p:cNvSpPr>
              <p:nvPr/>
            </p:nvSpPr>
            <p:spPr bwMode="auto">
              <a:xfrm>
                <a:off x="4395" y="2361"/>
                <a:ext cx="180" cy="0"/>
              </a:xfrm>
              <a:prstGeom prst="line">
                <a:avLst/>
              </a:prstGeom>
              <a:noFill/>
              <a:ln w="9525">
                <a:solidFill>
                  <a:srgbClr val="333333"/>
                </a:solidFill>
                <a:round/>
                <a:headEnd/>
                <a:tailEnd/>
              </a:ln>
            </p:spPr>
            <p:txBody>
              <a:bodyPr/>
              <a:lstStyle/>
              <a:p>
                <a:endParaRPr lang="zh-CN" altLang="en-US" b="1">
                  <a:latin typeface="+mn-ea"/>
                  <a:ea typeface="+mn-ea"/>
                </a:endParaRPr>
              </a:p>
            </p:txBody>
          </p:sp>
          <p:sp>
            <p:nvSpPr>
              <p:cNvPr id="43078" name="Line 47"/>
              <p:cNvSpPr>
                <a:spLocks noChangeShapeType="1"/>
              </p:cNvSpPr>
              <p:nvPr/>
            </p:nvSpPr>
            <p:spPr bwMode="auto">
              <a:xfrm>
                <a:off x="4590" y="2361"/>
                <a:ext cx="0" cy="468"/>
              </a:xfrm>
              <a:prstGeom prst="line">
                <a:avLst/>
              </a:prstGeom>
              <a:noFill/>
              <a:ln w="9525">
                <a:solidFill>
                  <a:srgbClr val="333333"/>
                </a:solidFill>
                <a:round/>
                <a:headEnd/>
                <a:tailEnd type="triangle" w="med" len="med"/>
              </a:ln>
            </p:spPr>
            <p:txBody>
              <a:bodyPr/>
              <a:lstStyle/>
              <a:p>
                <a:endParaRPr lang="zh-CN" altLang="en-US" b="1">
                  <a:latin typeface="+mn-ea"/>
                  <a:ea typeface="+mn-ea"/>
                </a:endParaRPr>
              </a:p>
            </p:txBody>
          </p:sp>
        </p:grpSp>
        <p:grpSp>
          <p:nvGrpSpPr>
            <p:cNvPr id="11" name="Group 48"/>
            <p:cNvGrpSpPr>
              <a:grpSpLocks/>
            </p:cNvGrpSpPr>
            <p:nvPr/>
          </p:nvGrpSpPr>
          <p:grpSpPr bwMode="auto">
            <a:xfrm>
              <a:off x="7395" y="12178"/>
              <a:ext cx="180" cy="468"/>
              <a:chOff x="3105" y="2361"/>
              <a:chExt cx="180" cy="468"/>
            </a:xfrm>
          </p:grpSpPr>
          <p:sp>
            <p:nvSpPr>
              <p:cNvPr id="43075" name="Line 49"/>
              <p:cNvSpPr>
                <a:spLocks noChangeShapeType="1"/>
              </p:cNvSpPr>
              <p:nvPr/>
            </p:nvSpPr>
            <p:spPr bwMode="auto">
              <a:xfrm>
                <a:off x="3105" y="2361"/>
                <a:ext cx="180" cy="0"/>
              </a:xfrm>
              <a:prstGeom prst="line">
                <a:avLst/>
              </a:prstGeom>
              <a:noFill/>
              <a:ln w="9525">
                <a:solidFill>
                  <a:srgbClr val="333333"/>
                </a:solidFill>
                <a:round/>
                <a:headEnd/>
                <a:tailEnd/>
              </a:ln>
            </p:spPr>
            <p:txBody>
              <a:bodyPr/>
              <a:lstStyle/>
              <a:p>
                <a:endParaRPr lang="zh-CN" altLang="en-US" b="1">
                  <a:latin typeface="+mn-ea"/>
                  <a:ea typeface="+mn-ea"/>
                </a:endParaRPr>
              </a:p>
            </p:txBody>
          </p:sp>
          <p:sp>
            <p:nvSpPr>
              <p:cNvPr id="43076" name="Line 50"/>
              <p:cNvSpPr>
                <a:spLocks noChangeShapeType="1"/>
              </p:cNvSpPr>
              <p:nvPr/>
            </p:nvSpPr>
            <p:spPr bwMode="auto">
              <a:xfrm>
                <a:off x="3105" y="2361"/>
                <a:ext cx="0" cy="468"/>
              </a:xfrm>
              <a:prstGeom prst="line">
                <a:avLst/>
              </a:prstGeom>
              <a:noFill/>
              <a:ln w="9525">
                <a:solidFill>
                  <a:srgbClr val="333333"/>
                </a:solidFill>
                <a:round/>
                <a:headEnd/>
                <a:tailEnd type="triangle" w="med" len="med"/>
              </a:ln>
            </p:spPr>
            <p:txBody>
              <a:bodyPr/>
              <a:lstStyle/>
              <a:p>
                <a:endParaRPr lang="zh-CN" altLang="en-US" b="1">
                  <a:latin typeface="+mn-ea"/>
                  <a:ea typeface="+mn-ea"/>
                </a:endParaRPr>
              </a:p>
            </p:txBody>
          </p:sp>
        </p:grpSp>
        <p:grpSp>
          <p:nvGrpSpPr>
            <p:cNvPr id="12" name="Group 51"/>
            <p:cNvGrpSpPr>
              <a:grpSpLocks/>
            </p:cNvGrpSpPr>
            <p:nvPr/>
          </p:nvGrpSpPr>
          <p:grpSpPr bwMode="auto">
            <a:xfrm>
              <a:off x="5070" y="12655"/>
              <a:ext cx="1080" cy="468"/>
              <a:chOff x="4800" y="11937"/>
              <a:chExt cx="1080" cy="468"/>
            </a:xfrm>
          </p:grpSpPr>
          <p:sp>
            <p:nvSpPr>
              <p:cNvPr id="43073" name="AutoShape 52"/>
              <p:cNvSpPr>
                <a:spLocks noChangeArrowheads="1"/>
              </p:cNvSpPr>
              <p:nvPr/>
            </p:nvSpPr>
            <p:spPr bwMode="auto">
              <a:xfrm>
                <a:off x="4800" y="11937"/>
                <a:ext cx="1080" cy="468"/>
              </a:xfrm>
              <a:prstGeom prst="diamond">
                <a:avLst/>
              </a:prstGeom>
              <a:solidFill>
                <a:srgbClr val="FFFFFF"/>
              </a:solidFill>
              <a:ln w="9525">
                <a:solidFill>
                  <a:srgbClr val="000000"/>
                </a:solidFill>
                <a:miter lim="800000"/>
                <a:headEnd/>
                <a:tailEnd/>
              </a:ln>
            </p:spPr>
            <p:txBody>
              <a:bodyPr/>
              <a:lstStyle/>
              <a:p>
                <a:endParaRPr lang="zh-CN" altLang="en-US" b="1">
                  <a:latin typeface="+mn-ea"/>
                  <a:ea typeface="+mn-ea"/>
                </a:endParaRPr>
              </a:p>
            </p:txBody>
          </p:sp>
          <p:sp>
            <p:nvSpPr>
              <p:cNvPr id="43074" name="Text Box 53"/>
              <p:cNvSpPr txBox="1">
                <a:spLocks noChangeArrowheads="1"/>
              </p:cNvSpPr>
              <p:nvPr/>
            </p:nvSpPr>
            <p:spPr bwMode="auto">
              <a:xfrm>
                <a:off x="4860" y="11967"/>
                <a:ext cx="990" cy="438"/>
              </a:xfrm>
              <a:prstGeom prst="rect">
                <a:avLst/>
              </a:prstGeom>
              <a:noFill/>
              <a:ln w="9525">
                <a:noFill/>
                <a:miter lim="800000"/>
                <a:headEnd/>
                <a:tailEnd/>
              </a:ln>
            </p:spPr>
            <p:txBody>
              <a:bodyPr/>
              <a:lstStyle/>
              <a:p>
                <a:pPr algn="ctr" eaLnBrk="0" hangingPunct="0"/>
                <a:r>
                  <a:rPr kumimoji="0" lang="en-US" altLang="zh-CN" sz="1800" b="1">
                    <a:latin typeface="+mn-ea"/>
                    <a:ea typeface="+mn-ea"/>
                  </a:rPr>
                  <a:t>X</a:t>
                </a:r>
                <a:r>
                  <a:rPr kumimoji="0" lang="zh-CN" altLang="en-US" sz="1800" b="1">
                    <a:latin typeface="+mn-ea"/>
                    <a:ea typeface="+mn-ea"/>
                  </a:rPr>
                  <a:t>＝</a:t>
                </a:r>
                <a:r>
                  <a:rPr kumimoji="0" lang="en-US" altLang="zh-CN" sz="1800" b="1">
                    <a:latin typeface="+mn-ea"/>
                    <a:ea typeface="+mn-ea"/>
                  </a:rPr>
                  <a:t>a</a:t>
                </a:r>
              </a:p>
            </p:txBody>
          </p:sp>
        </p:grpSp>
        <p:grpSp>
          <p:nvGrpSpPr>
            <p:cNvPr id="13" name="Group 54"/>
            <p:cNvGrpSpPr>
              <a:grpSpLocks/>
            </p:cNvGrpSpPr>
            <p:nvPr/>
          </p:nvGrpSpPr>
          <p:grpSpPr bwMode="auto">
            <a:xfrm>
              <a:off x="6150" y="12892"/>
              <a:ext cx="195" cy="468"/>
              <a:chOff x="4395" y="2361"/>
              <a:chExt cx="195" cy="468"/>
            </a:xfrm>
          </p:grpSpPr>
          <p:sp>
            <p:nvSpPr>
              <p:cNvPr id="43071" name="Line 55"/>
              <p:cNvSpPr>
                <a:spLocks noChangeShapeType="1"/>
              </p:cNvSpPr>
              <p:nvPr/>
            </p:nvSpPr>
            <p:spPr bwMode="auto">
              <a:xfrm>
                <a:off x="4395" y="2361"/>
                <a:ext cx="180" cy="0"/>
              </a:xfrm>
              <a:prstGeom prst="line">
                <a:avLst/>
              </a:prstGeom>
              <a:noFill/>
              <a:ln w="9525">
                <a:solidFill>
                  <a:srgbClr val="333333"/>
                </a:solidFill>
                <a:round/>
                <a:headEnd/>
                <a:tailEnd/>
              </a:ln>
            </p:spPr>
            <p:txBody>
              <a:bodyPr/>
              <a:lstStyle/>
              <a:p>
                <a:endParaRPr lang="zh-CN" altLang="en-US" b="1">
                  <a:latin typeface="+mn-ea"/>
                  <a:ea typeface="+mn-ea"/>
                </a:endParaRPr>
              </a:p>
            </p:txBody>
          </p:sp>
          <p:sp>
            <p:nvSpPr>
              <p:cNvPr id="43072" name="Line 56"/>
              <p:cNvSpPr>
                <a:spLocks noChangeShapeType="1"/>
              </p:cNvSpPr>
              <p:nvPr/>
            </p:nvSpPr>
            <p:spPr bwMode="auto">
              <a:xfrm>
                <a:off x="4590" y="2361"/>
                <a:ext cx="0" cy="468"/>
              </a:xfrm>
              <a:prstGeom prst="line">
                <a:avLst/>
              </a:prstGeom>
              <a:noFill/>
              <a:ln w="9525">
                <a:solidFill>
                  <a:srgbClr val="333333"/>
                </a:solidFill>
                <a:round/>
                <a:headEnd/>
                <a:tailEnd type="triangle" w="med" len="med"/>
              </a:ln>
            </p:spPr>
            <p:txBody>
              <a:bodyPr/>
              <a:lstStyle/>
              <a:p>
                <a:endParaRPr lang="zh-CN" altLang="en-US" b="1">
                  <a:latin typeface="+mn-ea"/>
                  <a:ea typeface="+mn-ea"/>
                </a:endParaRPr>
              </a:p>
            </p:txBody>
          </p:sp>
        </p:grpSp>
        <p:grpSp>
          <p:nvGrpSpPr>
            <p:cNvPr id="14" name="Group 57"/>
            <p:cNvGrpSpPr>
              <a:grpSpLocks/>
            </p:cNvGrpSpPr>
            <p:nvPr/>
          </p:nvGrpSpPr>
          <p:grpSpPr bwMode="auto">
            <a:xfrm>
              <a:off x="2967" y="12595"/>
              <a:ext cx="1275" cy="638"/>
              <a:chOff x="2877" y="14218"/>
              <a:chExt cx="1275" cy="638"/>
            </a:xfrm>
          </p:grpSpPr>
          <p:sp>
            <p:nvSpPr>
              <p:cNvPr id="43069" name="AutoShape 58"/>
              <p:cNvSpPr>
                <a:spLocks noChangeArrowheads="1"/>
              </p:cNvSpPr>
              <p:nvPr/>
            </p:nvSpPr>
            <p:spPr bwMode="auto">
              <a:xfrm>
                <a:off x="2877" y="14218"/>
                <a:ext cx="1275" cy="638"/>
              </a:xfrm>
              <a:prstGeom prst="diamond">
                <a:avLst/>
              </a:prstGeom>
              <a:solidFill>
                <a:srgbClr val="FFFFFF"/>
              </a:solidFill>
              <a:ln w="9525">
                <a:solidFill>
                  <a:srgbClr val="000000"/>
                </a:solidFill>
                <a:miter lim="800000"/>
                <a:headEnd/>
                <a:tailEnd/>
              </a:ln>
            </p:spPr>
            <p:txBody>
              <a:bodyPr/>
              <a:lstStyle/>
              <a:p>
                <a:endParaRPr lang="zh-CN" altLang="en-US" b="1">
                  <a:latin typeface="+mn-ea"/>
                  <a:ea typeface="+mn-ea"/>
                </a:endParaRPr>
              </a:p>
            </p:txBody>
          </p:sp>
          <p:sp>
            <p:nvSpPr>
              <p:cNvPr id="43070" name="Text Box 59"/>
              <p:cNvSpPr txBox="1">
                <a:spLocks noChangeArrowheads="1"/>
              </p:cNvSpPr>
              <p:nvPr/>
            </p:nvSpPr>
            <p:spPr bwMode="auto">
              <a:xfrm>
                <a:off x="2880" y="14313"/>
                <a:ext cx="1263" cy="438"/>
              </a:xfrm>
              <a:prstGeom prst="rect">
                <a:avLst/>
              </a:prstGeom>
              <a:noFill/>
              <a:ln w="9525">
                <a:noFill/>
                <a:miter lim="800000"/>
                <a:headEnd/>
                <a:tailEnd/>
              </a:ln>
            </p:spPr>
            <p:txBody>
              <a:bodyPr/>
              <a:lstStyle/>
              <a:p>
                <a:pPr algn="ctr" eaLnBrk="0" hangingPunct="0"/>
                <a:r>
                  <a:rPr kumimoji="0" lang="en-US" altLang="zh-CN" sz="1800" b="1">
                    <a:latin typeface="+mn-ea"/>
                    <a:ea typeface="+mn-ea"/>
                  </a:rPr>
                  <a:t>M[X ,a]≠</a:t>
                </a:r>
                <a:r>
                  <a:rPr kumimoji="0" lang="zh-CN" altLang="en-US" sz="1800" b="1">
                    <a:latin typeface="+mn-ea"/>
                    <a:ea typeface="+mn-ea"/>
                  </a:rPr>
                  <a:t>空</a:t>
                </a:r>
              </a:p>
            </p:txBody>
          </p:sp>
        </p:grpSp>
        <p:grpSp>
          <p:nvGrpSpPr>
            <p:cNvPr id="15" name="Group 60"/>
            <p:cNvGrpSpPr>
              <a:grpSpLocks/>
            </p:cNvGrpSpPr>
            <p:nvPr/>
          </p:nvGrpSpPr>
          <p:grpSpPr bwMode="auto">
            <a:xfrm>
              <a:off x="4890" y="12907"/>
              <a:ext cx="180" cy="1191"/>
              <a:chOff x="3105" y="2361"/>
              <a:chExt cx="180" cy="468"/>
            </a:xfrm>
          </p:grpSpPr>
          <p:sp>
            <p:nvSpPr>
              <p:cNvPr id="43067" name="Line 61"/>
              <p:cNvSpPr>
                <a:spLocks noChangeShapeType="1"/>
              </p:cNvSpPr>
              <p:nvPr/>
            </p:nvSpPr>
            <p:spPr bwMode="auto">
              <a:xfrm>
                <a:off x="3105" y="2361"/>
                <a:ext cx="180" cy="0"/>
              </a:xfrm>
              <a:prstGeom prst="line">
                <a:avLst/>
              </a:prstGeom>
              <a:noFill/>
              <a:ln w="9525">
                <a:solidFill>
                  <a:srgbClr val="333333"/>
                </a:solidFill>
                <a:round/>
                <a:headEnd/>
                <a:tailEnd/>
              </a:ln>
            </p:spPr>
            <p:txBody>
              <a:bodyPr/>
              <a:lstStyle/>
              <a:p>
                <a:endParaRPr lang="zh-CN" altLang="en-US" b="1">
                  <a:latin typeface="+mn-ea"/>
                  <a:ea typeface="+mn-ea"/>
                </a:endParaRPr>
              </a:p>
            </p:txBody>
          </p:sp>
          <p:sp>
            <p:nvSpPr>
              <p:cNvPr id="43068" name="Line 62"/>
              <p:cNvSpPr>
                <a:spLocks noChangeShapeType="1"/>
              </p:cNvSpPr>
              <p:nvPr/>
            </p:nvSpPr>
            <p:spPr bwMode="auto">
              <a:xfrm>
                <a:off x="3105" y="2361"/>
                <a:ext cx="0" cy="468"/>
              </a:xfrm>
              <a:prstGeom prst="line">
                <a:avLst/>
              </a:prstGeom>
              <a:noFill/>
              <a:ln w="9525">
                <a:solidFill>
                  <a:srgbClr val="333333"/>
                </a:solidFill>
                <a:round/>
                <a:headEnd/>
                <a:tailEnd type="triangle" w="med" len="med"/>
              </a:ln>
            </p:spPr>
            <p:txBody>
              <a:bodyPr/>
              <a:lstStyle/>
              <a:p>
                <a:endParaRPr lang="zh-CN" altLang="en-US" b="1">
                  <a:latin typeface="+mn-ea"/>
                  <a:ea typeface="+mn-ea"/>
                </a:endParaRPr>
              </a:p>
            </p:txBody>
          </p:sp>
        </p:grpSp>
        <p:sp>
          <p:nvSpPr>
            <p:cNvPr id="43047" name="Line 63"/>
            <p:cNvSpPr>
              <a:spLocks noChangeShapeType="1"/>
            </p:cNvSpPr>
            <p:nvPr/>
          </p:nvSpPr>
          <p:spPr bwMode="auto">
            <a:xfrm>
              <a:off x="6345" y="13812"/>
              <a:ext cx="0" cy="283"/>
            </a:xfrm>
            <a:prstGeom prst="line">
              <a:avLst/>
            </a:prstGeom>
            <a:noFill/>
            <a:ln w="9525">
              <a:solidFill>
                <a:srgbClr val="333333"/>
              </a:solidFill>
              <a:round/>
              <a:headEnd/>
              <a:tailEnd type="triangle" w="med" len="med"/>
            </a:ln>
          </p:spPr>
          <p:txBody>
            <a:bodyPr/>
            <a:lstStyle/>
            <a:p>
              <a:endParaRPr lang="zh-CN" altLang="en-US" b="1">
                <a:latin typeface="+mn-ea"/>
                <a:ea typeface="+mn-ea"/>
              </a:endParaRPr>
            </a:p>
          </p:txBody>
        </p:sp>
        <p:sp>
          <p:nvSpPr>
            <p:cNvPr id="43048" name="Line 64"/>
            <p:cNvSpPr>
              <a:spLocks noChangeShapeType="1"/>
            </p:cNvSpPr>
            <p:nvPr/>
          </p:nvSpPr>
          <p:spPr bwMode="auto">
            <a:xfrm>
              <a:off x="7380" y="13159"/>
              <a:ext cx="0" cy="936"/>
            </a:xfrm>
            <a:prstGeom prst="line">
              <a:avLst/>
            </a:prstGeom>
            <a:noFill/>
            <a:ln w="9525">
              <a:solidFill>
                <a:srgbClr val="333333"/>
              </a:solidFill>
              <a:round/>
              <a:headEnd/>
              <a:tailEnd type="triangle" w="med" len="med"/>
            </a:ln>
          </p:spPr>
          <p:txBody>
            <a:bodyPr/>
            <a:lstStyle/>
            <a:p>
              <a:endParaRPr lang="zh-CN" altLang="en-US" b="1">
                <a:latin typeface="+mn-ea"/>
                <a:ea typeface="+mn-ea"/>
              </a:endParaRPr>
            </a:p>
          </p:txBody>
        </p:sp>
        <p:sp>
          <p:nvSpPr>
            <p:cNvPr id="43049" name="Text Box 65"/>
            <p:cNvSpPr txBox="1">
              <a:spLocks noChangeArrowheads="1"/>
            </p:cNvSpPr>
            <p:nvPr/>
          </p:nvSpPr>
          <p:spPr bwMode="auto">
            <a:xfrm>
              <a:off x="3242" y="12127"/>
              <a:ext cx="480" cy="468"/>
            </a:xfrm>
            <a:prstGeom prst="rect">
              <a:avLst/>
            </a:prstGeom>
            <a:noFill/>
            <a:ln w="9525">
              <a:noFill/>
              <a:miter lim="800000"/>
              <a:headEnd/>
              <a:tailEnd/>
            </a:ln>
          </p:spPr>
          <p:txBody>
            <a:bodyPr/>
            <a:lstStyle/>
            <a:p>
              <a:pPr algn="just" eaLnBrk="0" hangingPunct="0"/>
              <a:r>
                <a:rPr kumimoji="0" lang="en-US" altLang="zh-CN" sz="1800" b="1" dirty="0">
                  <a:latin typeface="+mn-ea"/>
                  <a:ea typeface="+mn-ea"/>
                </a:rPr>
                <a:t>N</a:t>
              </a:r>
            </a:p>
          </p:txBody>
        </p:sp>
        <p:sp>
          <p:nvSpPr>
            <p:cNvPr id="43050" name="Text Box 66"/>
            <p:cNvSpPr txBox="1">
              <a:spLocks noChangeArrowheads="1"/>
            </p:cNvSpPr>
            <p:nvPr/>
          </p:nvSpPr>
          <p:spPr bwMode="auto">
            <a:xfrm>
              <a:off x="6327" y="12832"/>
              <a:ext cx="480" cy="468"/>
            </a:xfrm>
            <a:prstGeom prst="rect">
              <a:avLst/>
            </a:prstGeom>
            <a:noFill/>
            <a:ln w="9525">
              <a:noFill/>
              <a:miter lim="800000"/>
              <a:headEnd/>
              <a:tailEnd/>
            </a:ln>
          </p:spPr>
          <p:txBody>
            <a:bodyPr/>
            <a:lstStyle/>
            <a:p>
              <a:pPr algn="just" eaLnBrk="0" hangingPunct="0"/>
              <a:r>
                <a:rPr kumimoji="0" lang="en-US" altLang="zh-CN" sz="1800" b="1" dirty="0">
                  <a:latin typeface="+mn-ea"/>
                  <a:ea typeface="+mn-ea"/>
                </a:rPr>
                <a:t>N</a:t>
              </a:r>
            </a:p>
          </p:txBody>
        </p:sp>
        <p:sp>
          <p:nvSpPr>
            <p:cNvPr id="43051" name="Text Box 67"/>
            <p:cNvSpPr txBox="1">
              <a:spLocks noChangeArrowheads="1"/>
            </p:cNvSpPr>
            <p:nvPr/>
          </p:nvSpPr>
          <p:spPr bwMode="auto">
            <a:xfrm>
              <a:off x="4800" y="12868"/>
              <a:ext cx="480" cy="468"/>
            </a:xfrm>
            <a:prstGeom prst="rect">
              <a:avLst/>
            </a:prstGeom>
            <a:noFill/>
            <a:ln w="9525">
              <a:noFill/>
              <a:miter lim="800000"/>
              <a:headEnd/>
              <a:tailEnd/>
            </a:ln>
          </p:spPr>
          <p:txBody>
            <a:bodyPr/>
            <a:lstStyle/>
            <a:p>
              <a:pPr algn="just" eaLnBrk="0" hangingPunct="0"/>
              <a:r>
                <a:rPr kumimoji="0" lang="en-US" altLang="zh-CN" sz="1800" b="1" dirty="0">
                  <a:latin typeface="+mn-ea"/>
                  <a:ea typeface="+mn-ea"/>
                </a:rPr>
                <a:t>Y</a:t>
              </a:r>
            </a:p>
          </p:txBody>
        </p:sp>
        <p:grpSp>
          <p:nvGrpSpPr>
            <p:cNvPr id="16" name="Group 68"/>
            <p:cNvGrpSpPr>
              <a:grpSpLocks/>
            </p:cNvGrpSpPr>
            <p:nvPr/>
          </p:nvGrpSpPr>
          <p:grpSpPr bwMode="auto">
            <a:xfrm>
              <a:off x="4245" y="12928"/>
              <a:ext cx="195" cy="442"/>
              <a:chOff x="4395" y="2361"/>
              <a:chExt cx="195" cy="468"/>
            </a:xfrm>
          </p:grpSpPr>
          <p:sp>
            <p:nvSpPr>
              <p:cNvPr id="43065" name="Line 69"/>
              <p:cNvSpPr>
                <a:spLocks noChangeShapeType="1"/>
              </p:cNvSpPr>
              <p:nvPr/>
            </p:nvSpPr>
            <p:spPr bwMode="auto">
              <a:xfrm>
                <a:off x="4395" y="2361"/>
                <a:ext cx="180" cy="0"/>
              </a:xfrm>
              <a:prstGeom prst="line">
                <a:avLst/>
              </a:prstGeom>
              <a:noFill/>
              <a:ln w="9525">
                <a:solidFill>
                  <a:srgbClr val="333333"/>
                </a:solidFill>
                <a:round/>
                <a:headEnd/>
                <a:tailEnd/>
              </a:ln>
            </p:spPr>
            <p:txBody>
              <a:bodyPr/>
              <a:lstStyle/>
              <a:p>
                <a:endParaRPr lang="zh-CN" altLang="en-US" b="1">
                  <a:latin typeface="+mn-ea"/>
                  <a:ea typeface="+mn-ea"/>
                </a:endParaRPr>
              </a:p>
            </p:txBody>
          </p:sp>
          <p:sp>
            <p:nvSpPr>
              <p:cNvPr id="43066" name="Line 70"/>
              <p:cNvSpPr>
                <a:spLocks noChangeShapeType="1"/>
              </p:cNvSpPr>
              <p:nvPr/>
            </p:nvSpPr>
            <p:spPr bwMode="auto">
              <a:xfrm>
                <a:off x="4590" y="2361"/>
                <a:ext cx="0" cy="468"/>
              </a:xfrm>
              <a:prstGeom prst="line">
                <a:avLst/>
              </a:prstGeom>
              <a:noFill/>
              <a:ln w="9525">
                <a:solidFill>
                  <a:srgbClr val="333333"/>
                </a:solidFill>
                <a:round/>
                <a:headEnd/>
                <a:tailEnd type="triangle" w="med" len="med"/>
              </a:ln>
            </p:spPr>
            <p:txBody>
              <a:bodyPr/>
              <a:lstStyle/>
              <a:p>
                <a:endParaRPr lang="zh-CN" altLang="en-US" b="1">
                  <a:latin typeface="+mn-ea"/>
                  <a:ea typeface="+mn-ea"/>
                </a:endParaRPr>
              </a:p>
            </p:txBody>
          </p:sp>
        </p:grpSp>
        <p:sp>
          <p:nvSpPr>
            <p:cNvPr id="43053" name="Text Box 71"/>
            <p:cNvSpPr txBox="1">
              <a:spLocks noChangeArrowheads="1"/>
            </p:cNvSpPr>
            <p:nvPr/>
          </p:nvSpPr>
          <p:spPr bwMode="auto">
            <a:xfrm>
              <a:off x="3720" y="13336"/>
              <a:ext cx="1080" cy="468"/>
            </a:xfrm>
            <a:prstGeom prst="rect">
              <a:avLst/>
            </a:prstGeom>
            <a:solidFill>
              <a:srgbClr val="FFFFFF"/>
            </a:solidFill>
            <a:ln w="9525">
              <a:solidFill>
                <a:srgbClr val="000000"/>
              </a:solidFill>
              <a:miter lim="800000"/>
              <a:headEnd/>
              <a:tailEnd/>
            </a:ln>
          </p:spPr>
          <p:txBody>
            <a:bodyPr/>
            <a:lstStyle/>
            <a:p>
              <a:pPr algn="ctr" eaLnBrk="0" hangingPunct="0"/>
              <a:r>
                <a:rPr kumimoji="0" lang="en-US" altLang="zh-CN" sz="1800" b="1">
                  <a:latin typeface="+mn-ea"/>
                  <a:ea typeface="+mn-ea"/>
                </a:rPr>
                <a:t>erorr</a:t>
              </a:r>
            </a:p>
          </p:txBody>
        </p:sp>
        <p:sp>
          <p:nvSpPr>
            <p:cNvPr id="43054" name="Line 72"/>
            <p:cNvSpPr>
              <a:spLocks noChangeShapeType="1"/>
            </p:cNvSpPr>
            <p:nvPr/>
          </p:nvSpPr>
          <p:spPr bwMode="auto">
            <a:xfrm>
              <a:off x="4395" y="13813"/>
              <a:ext cx="0" cy="283"/>
            </a:xfrm>
            <a:prstGeom prst="line">
              <a:avLst/>
            </a:prstGeom>
            <a:noFill/>
            <a:ln w="9525">
              <a:solidFill>
                <a:srgbClr val="333333"/>
              </a:solidFill>
              <a:round/>
              <a:headEnd/>
              <a:tailEnd type="triangle" w="med" len="med"/>
            </a:ln>
          </p:spPr>
          <p:txBody>
            <a:bodyPr/>
            <a:lstStyle/>
            <a:p>
              <a:endParaRPr lang="zh-CN" altLang="en-US" b="1">
                <a:latin typeface="+mn-ea"/>
                <a:ea typeface="+mn-ea"/>
              </a:endParaRPr>
            </a:p>
          </p:txBody>
        </p:sp>
        <p:sp>
          <p:nvSpPr>
            <p:cNvPr id="43055" name="Text Box 73"/>
            <p:cNvSpPr txBox="1">
              <a:spLocks noChangeArrowheads="1"/>
            </p:cNvSpPr>
            <p:nvPr/>
          </p:nvSpPr>
          <p:spPr bwMode="auto">
            <a:xfrm>
              <a:off x="4380" y="12862"/>
              <a:ext cx="480" cy="468"/>
            </a:xfrm>
            <a:prstGeom prst="rect">
              <a:avLst/>
            </a:prstGeom>
            <a:noFill/>
            <a:ln w="9525">
              <a:noFill/>
              <a:miter lim="800000"/>
              <a:headEnd/>
              <a:tailEnd/>
            </a:ln>
          </p:spPr>
          <p:txBody>
            <a:bodyPr/>
            <a:lstStyle/>
            <a:p>
              <a:pPr algn="just" eaLnBrk="0" hangingPunct="0"/>
              <a:r>
                <a:rPr kumimoji="0" lang="en-US" altLang="zh-CN" sz="1800" b="1" dirty="0">
                  <a:latin typeface="+mn-ea"/>
                  <a:ea typeface="+mn-ea"/>
                </a:rPr>
                <a:t>N</a:t>
              </a:r>
            </a:p>
          </p:txBody>
        </p:sp>
        <p:sp>
          <p:nvSpPr>
            <p:cNvPr id="43056" name="Line 75"/>
            <p:cNvSpPr>
              <a:spLocks noChangeShapeType="1"/>
            </p:cNvSpPr>
            <p:nvPr/>
          </p:nvSpPr>
          <p:spPr bwMode="auto">
            <a:xfrm>
              <a:off x="2760" y="12922"/>
              <a:ext cx="180" cy="0"/>
            </a:xfrm>
            <a:prstGeom prst="line">
              <a:avLst/>
            </a:prstGeom>
            <a:noFill/>
            <a:ln w="9525">
              <a:solidFill>
                <a:srgbClr val="333333"/>
              </a:solidFill>
              <a:round/>
              <a:headEnd/>
              <a:tailEnd/>
            </a:ln>
          </p:spPr>
          <p:txBody>
            <a:bodyPr/>
            <a:lstStyle/>
            <a:p>
              <a:endParaRPr lang="zh-CN" altLang="en-US" b="1">
                <a:latin typeface="+mn-ea"/>
                <a:ea typeface="+mn-ea"/>
              </a:endParaRPr>
            </a:p>
          </p:txBody>
        </p:sp>
        <p:sp>
          <p:nvSpPr>
            <p:cNvPr id="43057" name="Text Box 77"/>
            <p:cNvSpPr txBox="1">
              <a:spLocks noChangeArrowheads="1"/>
            </p:cNvSpPr>
            <p:nvPr/>
          </p:nvSpPr>
          <p:spPr bwMode="auto">
            <a:xfrm>
              <a:off x="2430" y="12847"/>
              <a:ext cx="480" cy="468"/>
            </a:xfrm>
            <a:prstGeom prst="rect">
              <a:avLst/>
            </a:prstGeom>
            <a:noFill/>
            <a:ln w="9525">
              <a:noFill/>
              <a:miter lim="800000"/>
              <a:headEnd/>
              <a:tailEnd/>
            </a:ln>
          </p:spPr>
          <p:txBody>
            <a:bodyPr/>
            <a:lstStyle/>
            <a:p>
              <a:pPr algn="just" eaLnBrk="0" hangingPunct="0"/>
              <a:r>
                <a:rPr kumimoji="0" lang="en-US" altLang="zh-CN" sz="1800" b="1">
                  <a:latin typeface="+mn-ea"/>
                  <a:ea typeface="+mn-ea"/>
                </a:rPr>
                <a:t>Y</a:t>
              </a:r>
            </a:p>
          </p:txBody>
        </p:sp>
        <p:sp>
          <p:nvSpPr>
            <p:cNvPr id="43058" name="Line 78"/>
            <p:cNvSpPr>
              <a:spLocks noChangeShapeType="1"/>
            </p:cNvSpPr>
            <p:nvPr/>
          </p:nvSpPr>
          <p:spPr bwMode="auto">
            <a:xfrm>
              <a:off x="8820" y="13144"/>
              <a:ext cx="0" cy="936"/>
            </a:xfrm>
            <a:prstGeom prst="line">
              <a:avLst/>
            </a:prstGeom>
            <a:noFill/>
            <a:ln w="9525">
              <a:solidFill>
                <a:srgbClr val="000000"/>
              </a:solidFill>
              <a:round/>
              <a:headEnd/>
              <a:tailEnd/>
            </a:ln>
          </p:spPr>
          <p:txBody>
            <a:bodyPr/>
            <a:lstStyle/>
            <a:p>
              <a:endParaRPr lang="zh-CN" altLang="en-US" b="1">
                <a:latin typeface="+mn-ea"/>
                <a:ea typeface="+mn-ea"/>
              </a:endParaRPr>
            </a:p>
          </p:txBody>
        </p:sp>
        <p:sp>
          <p:nvSpPr>
            <p:cNvPr id="43059" name="Line 79"/>
            <p:cNvSpPr>
              <a:spLocks noChangeShapeType="1"/>
            </p:cNvSpPr>
            <p:nvPr/>
          </p:nvSpPr>
          <p:spPr bwMode="auto">
            <a:xfrm>
              <a:off x="8820" y="14080"/>
              <a:ext cx="794" cy="0"/>
            </a:xfrm>
            <a:prstGeom prst="line">
              <a:avLst/>
            </a:prstGeom>
            <a:noFill/>
            <a:ln w="9525">
              <a:solidFill>
                <a:srgbClr val="000000"/>
              </a:solidFill>
              <a:round/>
              <a:headEnd/>
              <a:tailEnd/>
            </a:ln>
          </p:spPr>
          <p:txBody>
            <a:bodyPr/>
            <a:lstStyle/>
            <a:p>
              <a:endParaRPr lang="zh-CN" altLang="en-US" b="1">
                <a:latin typeface="+mn-ea"/>
                <a:ea typeface="+mn-ea"/>
              </a:endParaRPr>
            </a:p>
          </p:txBody>
        </p:sp>
        <p:sp>
          <p:nvSpPr>
            <p:cNvPr id="43060" name="Line 80"/>
            <p:cNvSpPr>
              <a:spLocks noChangeShapeType="1"/>
            </p:cNvSpPr>
            <p:nvPr/>
          </p:nvSpPr>
          <p:spPr bwMode="auto">
            <a:xfrm>
              <a:off x="7095" y="10678"/>
              <a:ext cx="2520" cy="0"/>
            </a:xfrm>
            <a:prstGeom prst="line">
              <a:avLst/>
            </a:prstGeom>
            <a:noFill/>
            <a:ln w="9525">
              <a:solidFill>
                <a:srgbClr val="333333"/>
              </a:solidFill>
              <a:round/>
              <a:headEnd type="triangle" w="med" len="med"/>
              <a:tailEnd/>
            </a:ln>
          </p:spPr>
          <p:txBody>
            <a:bodyPr/>
            <a:lstStyle/>
            <a:p>
              <a:endParaRPr lang="zh-CN" altLang="en-US" b="1">
                <a:latin typeface="+mn-ea"/>
                <a:ea typeface="+mn-ea"/>
              </a:endParaRPr>
            </a:p>
          </p:txBody>
        </p:sp>
        <p:sp>
          <p:nvSpPr>
            <p:cNvPr id="43061" name="Line 81"/>
            <p:cNvSpPr>
              <a:spLocks noChangeShapeType="1"/>
            </p:cNvSpPr>
            <p:nvPr/>
          </p:nvSpPr>
          <p:spPr bwMode="auto">
            <a:xfrm>
              <a:off x="9630" y="10663"/>
              <a:ext cx="0" cy="3432"/>
            </a:xfrm>
            <a:prstGeom prst="line">
              <a:avLst/>
            </a:prstGeom>
            <a:noFill/>
            <a:ln w="9525">
              <a:solidFill>
                <a:srgbClr val="000000"/>
              </a:solidFill>
              <a:round/>
              <a:headEnd/>
              <a:tailEnd/>
            </a:ln>
          </p:spPr>
          <p:txBody>
            <a:bodyPr/>
            <a:lstStyle/>
            <a:p>
              <a:endParaRPr lang="zh-CN" altLang="en-US" b="1">
                <a:latin typeface="+mn-ea"/>
                <a:ea typeface="+mn-ea"/>
              </a:endParaRPr>
            </a:p>
          </p:txBody>
        </p:sp>
        <p:sp>
          <p:nvSpPr>
            <p:cNvPr id="43062" name="Line 83"/>
            <p:cNvSpPr>
              <a:spLocks noChangeShapeType="1"/>
            </p:cNvSpPr>
            <p:nvPr/>
          </p:nvSpPr>
          <p:spPr bwMode="auto">
            <a:xfrm>
              <a:off x="2220" y="10648"/>
              <a:ext cx="2812" cy="0"/>
            </a:xfrm>
            <a:prstGeom prst="line">
              <a:avLst/>
            </a:prstGeom>
            <a:noFill/>
            <a:ln w="9525">
              <a:solidFill>
                <a:srgbClr val="333333"/>
              </a:solidFill>
              <a:round/>
              <a:headEnd/>
              <a:tailEnd type="triangle" w="med" len="med"/>
            </a:ln>
          </p:spPr>
          <p:txBody>
            <a:bodyPr/>
            <a:lstStyle/>
            <a:p>
              <a:endParaRPr lang="zh-CN" altLang="en-US" b="1">
                <a:latin typeface="+mn-ea"/>
                <a:ea typeface="+mn-ea"/>
              </a:endParaRPr>
            </a:p>
          </p:txBody>
        </p:sp>
        <p:sp>
          <p:nvSpPr>
            <p:cNvPr id="43063" name="Line 84"/>
            <p:cNvSpPr>
              <a:spLocks noChangeShapeType="1"/>
            </p:cNvSpPr>
            <p:nvPr/>
          </p:nvSpPr>
          <p:spPr bwMode="auto">
            <a:xfrm>
              <a:off x="2205" y="10648"/>
              <a:ext cx="0" cy="3744"/>
            </a:xfrm>
            <a:prstGeom prst="line">
              <a:avLst/>
            </a:prstGeom>
            <a:noFill/>
            <a:ln w="9525">
              <a:solidFill>
                <a:srgbClr val="000000"/>
              </a:solidFill>
              <a:round/>
              <a:headEnd/>
              <a:tailEnd/>
            </a:ln>
          </p:spPr>
          <p:txBody>
            <a:bodyPr/>
            <a:lstStyle/>
            <a:p>
              <a:endParaRPr lang="zh-CN" altLang="en-US" b="1">
                <a:latin typeface="+mn-ea"/>
                <a:ea typeface="+mn-ea"/>
              </a:endParaRPr>
            </a:p>
          </p:txBody>
        </p:sp>
        <p:sp>
          <p:nvSpPr>
            <p:cNvPr id="43064" name="Line 85"/>
            <p:cNvSpPr>
              <a:spLocks noChangeShapeType="1"/>
            </p:cNvSpPr>
            <p:nvPr/>
          </p:nvSpPr>
          <p:spPr bwMode="auto">
            <a:xfrm>
              <a:off x="2202" y="14392"/>
              <a:ext cx="193" cy="0"/>
            </a:xfrm>
            <a:prstGeom prst="line">
              <a:avLst/>
            </a:prstGeom>
            <a:noFill/>
            <a:ln w="9525">
              <a:solidFill>
                <a:srgbClr val="000000"/>
              </a:solidFill>
              <a:round/>
              <a:headEnd/>
              <a:tailEnd/>
            </a:ln>
          </p:spPr>
          <p:txBody>
            <a:bodyPr/>
            <a:lstStyle/>
            <a:p>
              <a:endParaRPr lang="zh-CN" altLang="en-US" b="1">
                <a:latin typeface="+mn-ea"/>
                <a:ea typeface="+mn-ea"/>
              </a:endParaRPr>
            </a:p>
          </p:txBody>
        </p:sp>
      </p:grpSp>
      <p:sp>
        <p:nvSpPr>
          <p:cNvPr id="43013" name="Line 62"/>
          <p:cNvSpPr>
            <a:spLocks noChangeShapeType="1"/>
          </p:cNvSpPr>
          <p:nvPr/>
        </p:nvSpPr>
        <p:spPr bwMode="auto">
          <a:xfrm>
            <a:off x="1310898" y="4389814"/>
            <a:ext cx="0" cy="1004888"/>
          </a:xfrm>
          <a:prstGeom prst="line">
            <a:avLst/>
          </a:prstGeom>
          <a:noFill/>
          <a:ln w="9525">
            <a:solidFill>
              <a:srgbClr val="333333"/>
            </a:solidFill>
            <a:round/>
            <a:headEnd/>
            <a:tailEnd type="triangle" w="med" len="med"/>
          </a:ln>
        </p:spPr>
        <p:txBody>
          <a:bodyPr/>
          <a:lstStyle/>
          <a:p>
            <a:endParaRPr lang="zh-CN" altLang="en-US" b="1">
              <a:latin typeface="+mn-ea"/>
              <a:ea typeface="+mn-ea"/>
            </a:endParaRPr>
          </a:p>
        </p:txBody>
      </p:sp>
      <p:sp>
        <p:nvSpPr>
          <p:cNvPr id="85" name="Rectangle 21"/>
          <p:cNvSpPr txBox="1">
            <a:spLocks noChangeArrowheads="1"/>
          </p:cNvSpPr>
          <p:nvPr/>
        </p:nvSpPr>
        <p:spPr>
          <a:xfrm>
            <a:off x="457200" y="304800"/>
            <a:ext cx="7086600" cy="5334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800" b="1" i="0" u="none" strike="noStrike" kern="0" cap="none" spc="0" normalizeH="0" baseline="0" noProof="0" dirty="0">
                <a:ln>
                  <a:noFill/>
                </a:ln>
                <a:solidFill>
                  <a:srgbClr val="CC0099"/>
                </a:solidFill>
                <a:effectLst/>
                <a:uLnTx/>
                <a:uFillTx/>
                <a:latin typeface="黑体" pitchFamily="49" charset="-122"/>
                <a:ea typeface="黑体" pitchFamily="49" charset="-122"/>
                <a:cs typeface="+mj-cs"/>
              </a:rPr>
              <a:t>预测分析法</a:t>
            </a:r>
            <a:r>
              <a:rPr lang="zh-CN" altLang="en-US" sz="2800" b="1" kern="0" noProof="0" dirty="0">
                <a:solidFill>
                  <a:srgbClr val="CC0099"/>
                </a:solidFill>
                <a:latin typeface="黑体" pitchFamily="49" charset="-122"/>
                <a:ea typeface="黑体" pitchFamily="49" charset="-122"/>
                <a:cs typeface="+mj-cs"/>
              </a:rPr>
              <a:t>算法流程</a:t>
            </a:r>
            <a:endParaRPr kumimoji="0" lang="zh-CN" altLang="en-US" sz="2800" b="1" i="0" u="none" strike="noStrike" kern="0" cap="none" spc="0" normalizeH="0" baseline="0" noProof="0" dirty="0">
              <a:ln>
                <a:noFill/>
              </a:ln>
              <a:solidFill>
                <a:srgbClr val="CC0099"/>
              </a:solidFill>
              <a:effectLst/>
              <a:uLnTx/>
              <a:uFillTx/>
              <a:latin typeface="黑体" pitchFamily="49" charset="-122"/>
              <a:ea typeface="黑体" pitchFamily="49" charset="-122"/>
              <a:cs typeface="+mj-cs"/>
            </a:endParaRPr>
          </a:p>
        </p:txBody>
      </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1"/>
          <p:cNvSpPr txBox="1">
            <a:spLocks noChangeArrowheads="1"/>
          </p:cNvSpPr>
          <p:nvPr/>
        </p:nvSpPr>
        <p:spPr>
          <a:xfrm>
            <a:off x="-609600" y="304800"/>
            <a:ext cx="5867400" cy="533400"/>
          </a:xfrm>
          <a:prstGeom prst="rect">
            <a:avLst/>
          </a:prstGeom>
        </p:spPr>
        <p:txBody>
          <a:bodyPr/>
          <a:lstStyle/>
          <a:p>
            <a:pPr>
              <a:defRPr/>
            </a:pPr>
            <a:r>
              <a:rPr lang="en-US" altLang="zh-CN" sz="2800" b="1" kern="0" dirty="0">
                <a:solidFill>
                  <a:srgbClr val="0000FF"/>
                </a:solidFill>
                <a:latin typeface="黑体" pitchFamily="49" charset="-122"/>
                <a:ea typeface="黑体" pitchFamily="49" charset="-122"/>
                <a:cs typeface="+mj-cs"/>
              </a:rPr>
              <a:t>4.5</a:t>
            </a:r>
            <a:r>
              <a:rPr lang="zh-CN" altLang="en-US" sz="2800" b="1" kern="0" dirty="0">
                <a:solidFill>
                  <a:srgbClr val="0000FF"/>
                </a:solidFill>
                <a:latin typeface="黑体" pitchFamily="49" charset="-122"/>
                <a:ea typeface="黑体" pitchFamily="49" charset="-122"/>
                <a:cs typeface="+mj-cs"/>
              </a:rPr>
              <a:t>　典型例题及解答</a:t>
            </a:r>
          </a:p>
        </p:txBody>
      </p:sp>
      <p:sp>
        <p:nvSpPr>
          <p:cNvPr id="44036" name="Text Box 5"/>
          <p:cNvSpPr txBox="1">
            <a:spLocks noChangeArrowheads="1"/>
          </p:cNvSpPr>
          <p:nvPr/>
        </p:nvSpPr>
        <p:spPr bwMode="auto">
          <a:xfrm>
            <a:off x="914400" y="1357313"/>
            <a:ext cx="7467600" cy="769441"/>
          </a:xfrm>
          <a:prstGeom prst="rect">
            <a:avLst/>
          </a:prstGeom>
          <a:noFill/>
          <a:ln w="9525">
            <a:noFill/>
            <a:miter lim="800000"/>
            <a:headEnd/>
            <a:tailEnd/>
          </a:ln>
        </p:spPr>
        <p:txBody>
          <a:bodyPr wrap="square">
            <a:spAutoFit/>
          </a:bodyPr>
          <a:lstStyle/>
          <a:p>
            <a:pPr algn="l"/>
            <a:r>
              <a:rPr lang="en-US" altLang="zh-CN" sz="2200" b="1" dirty="0">
                <a:latin typeface="+mn-ea"/>
                <a:ea typeface="+mn-ea"/>
              </a:rPr>
              <a:t>  </a:t>
            </a:r>
            <a:r>
              <a:rPr lang="zh-CN" altLang="en-US" sz="2200" b="1" dirty="0">
                <a:latin typeface="+mn-ea"/>
                <a:ea typeface="+mn-ea"/>
              </a:rPr>
              <a:t>例</a:t>
            </a:r>
            <a:r>
              <a:rPr lang="en-US" altLang="zh-CN" sz="2200" b="1" dirty="0">
                <a:latin typeface="+mn-ea"/>
                <a:ea typeface="+mn-ea"/>
              </a:rPr>
              <a:t>4.11</a:t>
            </a:r>
            <a:r>
              <a:rPr lang="zh-CN" altLang="en-US" sz="2200" b="1" dirty="0">
                <a:latin typeface="+mn-ea"/>
                <a:ea typeface="+mn-ea"/>
              </a:rPr>
              <a:t>：</a:t>
            </a:r>
            <a:r>
              <a:rPr lang="en-US" altLang="zh-CN" sz="2200" b="1" dirty="0">
                <a:latin typeface="+mn-ea"/>
                <a:ea typeface="+mn-ea"/>
              </a:rPr>
              <a:t> </a:t>
            </a:r>
            <a:r>
              <a:rPr lang="zh-CN" altLang="en-US" sz="2200" b="1" dirty="0">
                <a:latin typeface="+mn-ea"/>
                <a:ea typeface="+mn-ea"/>
              </a:rPr>
              <a:t>已知文法</a:t>
            </a:r>
            <a:r>
              <a:rPr lang="en-US" altLang="zh-CN" sz="2200" b="1" dirty="0">
                <a:latin typeface="+mn-ea"/>
                <a:ea typeface="+mn-ea"/>
              </a:rPr>
              <a:t>G[S]     </a:t>
            </a:r>
            <a:r>
              <a:rPr lang="en-US" altLang="zh-CN" sz="2200" b="1" dirty="0" err="1">
                <a:latin typeface="+mn-ea"/>
                <a:ea typeface="+mn-ea"/>
              </a:rPr>
              <a:t>S→Sa</a:t>
            </a:r>
            <a:r>
              <a:rPr lang="en-US" altLang="zh-CN" sz="2200" b="1" dirty="0">
                <a:latin typeface="+mn-ea"/>
                <a:ea typeface="+mn-ea"/>
              </a:rPr>
              <a:t> | A</a:t>
            </a:r>
          </a:p>
          <a:p>
            <a:pPr algn="l"/>
            <a:r>
              <a:rPr lang="en-US" altLang="zh-CN" sz="2200" b="1" dirty="0">
                <a:latin typeface="+mn-ea"/>
                <a:ea typeface="+mn-ea"/>
              </a:rPr>
              <a:t>                            </a:t>
            </a:r>
            <a:r>
              <a:rPr lang="en-US" altLang="zh-CN" sz="2200" b="1" dirty="0" err="1">
                <a:latin typeface="+mn-ea"/>
                <a:ea typeface="+mn-ea"/>
              </a:rPr>
              <a:t>A→bA</a:t>
            </a:r>
            <a:r>
              <a:rPr lang="en-US" altLang="zh-CN" sz="2200" b="1" dirty="0">
                <a:latin typeface="+mn-ea"/>
                <a:ea typeface="+mn-ea"/>
              </a:rPr>
              <a:t> | b</a:t>
            </a:r>
          </a:p>
        </p:txBody>
      </p:sp>
      <p:sp>
        <p:nvSpPr>
          <p:cNvPr id="44037" name="Text Box 5"/>
          <p:cNvSpPr txBox="1">
            <a:spLocks noChangeArrowheads="1"/>
          </p:cNvSpPr>
          <p:nvPr/>
        </p:nvSpPr>
        <p:spPr bwMode="auto">
          <a:xfrm>
            <a:off x="1066800" y="2205038"/>
            <a:ext cx="7315200" cy="1446550"/>
          </a:xfrm>
          <a:prstGeom prst="rect">
            <a:avLst/>
          </a:prstGeom>
          <a:noFill/>
          <a:ln w="9525">
            <a:noFill/>
            <a:miter lim="800000"/>
            <a:headEnd/>
            <a:tailEnd/>
          </a:ln>
        </p:spPr>
        <p:txBody>
          <a:bodyPr>
            <a:spAutoFit/>
          </a:bodyPr>
          <a:lstStyle/>
          <a:p>
            <a:pPr algn="l"/>
            <a:r>
              <a:rPr lang="zh-CN" altLang="en-US" sz="2200" b="1" dirty="0">
                <a:latin typeface="+mn-ea"/>
                <a:ea typeface="+mn-ea"/>
              </a:rPr>
              <a:t>（</a:t>
            </a:r>
            <a:r>
              <a:rPr lang="en-US" altLang="zh-CN" sz="2200" b="1" dirty="0">
                <a:latin typeface="+mn-ea"/>
                <a:ea typeface="+mn-ea"/>
              </a:rPr>
              <a:t>1</a:t>
            </a:r>
            <a:r>
              <a:rPr lang="zh-CN" altLang="en-US" sz="2200" b="1" dirty="0">
                <a:latin typeface="+mn-ea"/>
                <a:ea typeface="+mn-ea"/>
              </a:rPr>
              <a:t>）该文法有左递归，消除后：</a:t>
            </a:r>
            <a:endParaRPr lang="en-US" altLang="zh-CN" sz="2200" b="1" dirty="0">
              <a:latin typeface="+mn-ea"/>
              <a:ea typeface="+mn-ea"/>
            </a:endParaRPr>
          </a:p>
          <a:p>
            <a:pPr algn="l"/>
            <a:r>
              <a:rPr lang="en-US" altLang="zh-CN" sz="2200" b="1" dirty="0">
                <a:latin typeface="+mn-ea"/>
                <a:ea typeface="+mn-ea"/>
              </a:rPr>
              <a:t>                               S →AS’</a:t>
            </a:r>
          </a:p>
          <a:p>
            <a:pPr algn="l"/>
            <a:r>
              <a:rPr lang="en-US" altLang="zh-CN" sz="2200" b="1" dirty="0">
                <a:latin typeface="+mn-ea"/>
                <a:ea typeface="+mn-ea"/>
              </a:rPr>
              <a:t>                               S’→</a:t>
            </a:r>
            <a:r>
              <a:rPr lang="en-US" altLang="zh-CN" sz="2200" b="1" dirty="0" err="1">
                <a:latin typeface="+mn-ea"/>
                <a:ea typeface="+mn-ea"/>
              </a:rPr>
              <a:t>aS</a:t>
            </a:r>
            <a:r>
              <a:rPr lang="en-US" altLang="zh-CN" sz="2200" b="1" dirty="0">
                <a:latin typeface="+mn-ea"/>
                <a:ea typeface="+mn-ea"/>
              </a:rPr>
              <a:t>’|ε</a:t>
            </a:r>
          </a:p>
          <a:p>
            <a:pPr algn="l"/>
            <a:r>
              <a:rPr lang="en-US" altLang="zh-CN" sz="2200" b="1" dirty="0">
                <a:latin typeface="+mn-ea"/>
                <a:ea typeface="+mn-ea"/>
              </a:rPr>
              <a:t>                               A →</a:t>
            </a:r>
            <a:r>
              <a:rPr lang="en-US" altLang="zh-CN" sz="2200" b="1" dirty="0" err="1">
                <a:latin typeface="+mn-ea"/>
                <a:ea typeface="+mn-ea"/>
              </a:rPr>
              <a:t>bA|b</a:t>
            </a:r>
            <a:endParaRPr lang="en-US" altLang="zh-CN" sz="2200" b="1" dirty="0">
              <a:latin typeface="+mn-ea"/>
              <a:ea typeface="+mn-ea"/>
            </a:endParaRPr>
          </a:p>
        </p:txBody>
      </p:sp>
      <p:sp>
        <p:nvSpPr>
          <p:cNvPr id="44038" name="Text Box 5"/>
          <p:cNvSpPr txBox="1">
            <a:spLocks noChangeArrowheads="1"/>
          </p:cNvSpPr>
          <p:nvPr/>
        </p:nvSpPr>
        <p:spPr bwMode="auto">
          <a:xfrm>
            <a:off x="971550" y="3592513"/>
            <a:ext cx="7315200" cy="1785104"/>
          </a:xfrm>
          <a:prstGeom prst="rect">
            <a:avLst/>
          </a:prstGeom>
          <a:noFill/>
          <a:ln w="9525">
            <a:noFill/>
            <a:miter lim="800000"/>
            <a:headEnd/>
            <a:tailEnd/>
          </a:ln>
        </p:spPr>
        <p:txBody>
          <a:bodyPr>
            <a:spAutoFit/>
          </a:bodyPr>
          <a:lstStyle/>
          <a:p>
            <a:pPr algn="l"/>
            <a:r>
              <a:rPr lang="zh-CN" altLang="en-US" sz="2200" b="1" dirty="0">
                <a:latin typeface="+mn-ea"/>
                <a:ea typeface="+mn-ea"/>
              </a:rPr>
              <a:t>（</a:t>
            </a:r>
            <a:r>
              <a:rPr lang="en-US" altLang="zh-CN" sz="2200" b="1" dirty="0">
                <a:latin typeface="+mn-ea"/>
                <a:ea typeface="+mn-ea"/>
              </a:rPr>
              <a:t>2</a:t>
            </a:r>
            <a:r>
              <a:rPr lang="zh-CN" altLang="en-US" sz="2200" b="1" dirty="0">
                <a:latin typeface="+mn-ea"/>
                <a:ea typeface="+mn-ea"/>
              </a:rPr>
              <a:t>）该文法有公共左因子，提取后：</a:t>
            </a:r>
            <a:endParaRPr lang="en-US" altLang="zh-CN" sz="2200" b="1" dirty="0">
              <a:latin typeface="+mn-ea"/>
              <a:ea typeface="+mn-ea"/>
            </a:endParaRPr>
          </a:p>
          <a:p>
            <a:pPr algn="l"/>
            <a:r>
              <a:rPr lang="en-US" altLang="zh-CN" sz="2200" b="1" dirty="0">
                <a:latin typeface="+mn-ea"/>
                <a:ea typeface="+mn-ea"/>
              </a:rPr>
              <a:t>                               S →AS’</a:t>
            </a:r>
          </a:p>
          <a:p>
            <a:pPr algn="l"/>
            <a:r>
              <a:rPr lang="en-US" altLang="zh-CN" sz="2200" b="1" dirty="0">
                <a:latin typeface="+mn-ea"/>
                <a:ea typeface="+mn-ea"/>
              </a:rPr>
              <a:t>                               S’→</a:t>
            </a:r>
            <a:r>
              <a:rPr lang="en-US" altLang="zh-CN" sz="2200" b="1" dirty="0" err="1">
                <a:latin typeface="+mn-ea"/>
                <a:ea typeface="+mn-ea"/>
              </a:rPr>
              <a:t>aS</a:t>
            </a:r>
            <a:r>
              <a:rPr lang="en-US" altLang="zh-CN" sz="2200" b="1" dirty="0">
                <a:latin typeface="+mn-ea"/>
                <a:ea typeface="+mn-ea"/>
              </a:rPr>
              <a:t>’|ε</a:t>
            </a:r>
          </a:p>
          <a:p>
            <a:pPr algn="l"/>
            <a:r>
              <a:rPr lang="en-US" altLang="zh-CN" sz="2200" b="1" dirty="0">
                <a:latin typeface="+mn-ea"/>
                <a:ea typeface="+mn-ea"/>
              </a:rPr>
              <a:t>                               A  →</a:t>
            </a:r>
            <a:r>
              <a:rPr lang="en-US" altLang="zh-CN" sz="2200" b="1" dirty="0" err="1">
                <a:latin typeface="+mn-ea"/>
                <a:ea typeface="+mn-ea"/>
              </a:rPr>
              <a:t>bA</a:t>
            </a:r>
            <a:r>
              <a:rPr lang="en-US" altLang="zh-CN" sz="2200" b="1" dirty="0">
                <a:latin typeface="+mn-ea"/>
                <a:ea typeface="+mn-ea"/>
              </a:rPr>
              <a:t>’</a:t>
            </a:r>
          </a:p>
          <a:p>
            <a:pPr algn="l"/>
            <a:r>
              <a:rPr lang="en-US" altLang="zh-CN" sz="2200" b="1" dirty="0">
                <a:latin typeface="+mn-ea"/>
                <a:ea typeface="+mn-ea"/>
              </a:rPr>
              <a:t>                               A’→</a:t>
            </a:r>
            <a:r>
              <a:rPr lang="en-US" altLang="zh-CN" sz="2200" b="1" dirty="0" err="1">
                <a:latin typeface="+mn-ea"/>
                <a:ea typeface="+mn-ea"/>
              </a:rPr>
              <a:t>A|ε</a:t>
            </a:r>
            <a:endParaRPr lang="en-US" altLang="zh-CN" sz="2200" b="1" dirty="0">
              <a:latin typeface="+mn-ea"/>
              <a:ea typeface="+mn-ea"/>
            </a:endParaRPr>
          </a:p>
        </p:txBody>
      </p:sp>
      <p:sp>
        <p:nvSpPr>
          <p:cNvPr id="44039" name="Text Box 5"/>
          <p:cNvSpPr txBox="1">
            <a:spLocks noChangeArrowheads="1"/>
          </p:cNvSpPr>
          <p:nvPr/>
        </p:nvSpPr>
        <p:spPr bwMode="auto">
          <a:xfrm>
            <a:off x="1123950" y="5241925"/>
            <a:ext cx="7315200" cy="430887"/>
          </a:xfrm>
          <a:prstGeom prst="rect">
            <a:avLst/>
          </a:prstGeom>
          <a:noFill/>
          <a:ln w="9525">
            <a:noFill/>
            <a:miter lim="800000"/>
            <a:headEnd/>
            <a:tailEnd/>
          </a:ln>
        </p:spPr>
        <p:txBody>
          <a:bodyPr>
            <a:spAutoFit/>
          </a:bodyPr>
          <a:lstStyle/>
          <a:p>
            <a:pPr algn="l"/>
            <a:r>
              <a:rPr lang="zh-CN" altLang="en-US" sz="2200" b="1">
                <a:latin typeface="+mn-ea"/>
                <a:ea typeface="+mn-ea"/>
              </a:rPr>
              <a:t>（</a:t>
            </a:r>
            <a:r>
              <a:rPr lang="en-US" altLang="zh-CN" sz="2200" b="1">
                <a:latin typeface="+mn-ea"/>
                <a:ea typeface="+mn-ea"/>
              </a:rPr>
              <a:t>3</a:t>
            </a:r>
            <a:r>
              <a:rPr lang="zh-CN" altLang="en-US" sz="2200" b="1">
                <a:latin typeface="+mn-ea"/>
                <a:ea typeface="+mn-ea"/>
              </a:rPr>
              <a:t>）</a:t>
            </a:r>
            <a:r>
              <a:rPr lang="en-US" altLang="zh-CN" sz="2200" b="1">
                <a:latin typeface="+mn-ea"/>
                <a:ea typeface="+mn-ea"/>
              </a:rPr>
              <a:t>S,A</a:t>
            </a:r>
            <a:r>
              <a:rPr lang="zh-CN" altLang="en-US" sz="2200" b="1">
                <a:latin typeface="+mn-ea"/>
                <a:ea typeface="+mn-ea"/>
              </a:rPr>
              <a:t>不能推导出空，</a:t>
            </a:r>
            <a:r>
              <a:rPr lang="en-US" altLang="zh-CN" sz="2200" b="1">
                <a:latin typeface="+mn-ea"/>
                <a:ea typeface="+mn-ea"/>
              </a:rPr>
              <a:t>S’,A’</a:t>
            </a:r>
            <a:r>
              <a:rPr lang="zh-CN" altLang="en-US" sz="2200" b="1">
                <a:latin typeface="+mn-ea"/>
                <a:ea typeface="+mn-ea"/>
              </a:rPr>
              <a:t>可以推导出空</a:t>
            </a:r>
            <a:endParaRPr lang="en-US" altLang="zh-CN" sz="2200" b="1">
              <a:latin typeface="+mn-ea"/>
              <a:ea typeface="+mn-ea"/>
            </a:endParaRPr>
          </a:p>
        </p:txBody>
      </p:sp>
      <p:sp>
        <p:nvSpPr>
          <p:cNvPr id="8" name="灯片编号占位符 1"/>
          <p:cNvSpPr>
            <a:spLocks noGrp="1"/>
          </p:cNvSpPr>
          <p:nvPr>
            <p:ph type="sldNum" sz="quarter" idx="12"/>
          </p:nvPr>
        </p:nvSpPr>
        <p:spPr>
          <a:xfrm>
            <a:off x="6477000" y="6248400"/>
            <a:ext cx="2133600" cy="244475"/>
          </a:xfrm>
          <a:noFill/>
        </p:spPr>
        <p:txBody>
          <a:bodyPr/>
          <a:lstStyle/>
          <a:p>
            <a:fld id="{839FBB37-DA21-41D7-80D2-273F8EEF57F0}" type="slidenum">
              <a:rPr lang="en-US" altLang="zh-CN" smtClean="0">
                <a:ea typeface="宋体" charset="-122"/>
              </a:rPr>
              <a:pPr/>
              <a:t>38</a:t>
            </a:fld>
            <a:endParaRPr lang="en-US" altLang="zh-CN" dirty="0">
              <a:ea typeface="宋体" charset="-122"/>
            </a:endParaRPr>
          </a:p>
        </p:txBody>
      </p:sp>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灯片编号占位符 1"/>
          <p:cNvSpPr>
            <a:spLocks noGrp="1"/>
          </p:cNvSpPr>
          <p:nvPr>
            <p:ph type="sldNum" sz="quarter" idx="12"/>
          </p:nvPr>
        </p:nvSpPr>
        <p:spPr>
          <a:noFill/>
        </p:spPr>
        <p:txBody>
          <a:bodyPr/>
          <a:lstStyle/>
          <a:p>
            <a:fld id="{34528864-0739-4A6E-BA0F-BFE5BBF0827D}" type="slidenum">
              <a:rPr lang="en-US" altLang="zh-CN" smtClean="0">
                <a:ea typeface="宋体" charset="-122"/>
              </a:rPr>
              <a:pPr/>
              <a:t>39</a:t>
            </a:fld>
            <a:endParaRPr lang="en-US" altLang="zh-CN">
              <a:ea typeface="宋体" charset="-122"/>
            </a:endParaRPr>
          </a:p>
        </p:txBody>
      </p:sp>
      <p:sp>
        <p:nvSpPr>
          <p:cNvPr id="45059" name="Text Box 5"/>
          <p:cNvSpPr txBox="1">
            <a:spLocks noChangeArrowheads="1"/>
          </p:cNvSpPr>
          <p:nvPr/>
        </p:nvSpPr>
        <p:spPr bwMode="auto">
          <a:xfrm>
            <a:off x="-1219200" y="914400"/>
            <a:ext cx="7315200" cy="430887"/>
          </a:xfrm>
          <a:prstGeom prst="rect">
            <a:avLst/>
          </a:prstGeom>
          <a:noFill/>
          <a:ln w="9525">
            <a:noFill/>
            <a:miter lim="800000"/>
            <a:headEnd/>
            <a:tailEnd/>
          </a:ln>
        </p:spPr>
        <p:txBody>
          <a:bodyPr>
            <a:spAutoFit/>
          </a:bodyPr>
          <a:lstStyle/>
          <a:p>
            <a:r>
              <a:rPr lang="zh-CN" altLang="en-US" sz="2200" b="1" dirty="0">
                <a:latin typeface="宋体" pitchFamily="2" charset="-122"/>
                <a:ea typeface="宋体" pitchFamily="2" charset="-122"/>
              </a:rPr>
              <a:t>（</a:t>
            </a:r>
            <a:r>
              <a:rPr lang="en-US" altLang="zh-CN" sz="2200" b="1" dirty="0">
                <a:latin typeface="宋体" pitchFamily="2" charset="-122"/>
                <a:ea typeface="宋体" pitchFamily="2" charset="-122"/>
              </a:rPr>
              <a:t>3</a:t>
            </a:r>
            <a:r>
              <a:rPr lang="zh-CN" altLang="en-US" sz="2200" b="1" dirty="0">
                <a:latin typeface="宋体" pitchFamily="2" charset="-122"/>
                <a:ea typeface="宋体" pitchFamily="2" charset="-122"/>
              </a:rPr>
              <a:t>）分析</a:t>
            </a:r>
            <a:r>
              <a:rPr lang="en-US" altLang="zh-CN" sz="2200" b="1" dirty="0">
                <a:latin typeface="宋体" pitchFamily="2" charset="-122"/>
                <a:ea typeface="宋体" pitchFamily="2" charset="-122"/>
              </a:rPr>
              <a:t>FIRST</a:t>
            </a:r>
            <a:r>
              <a:rPr lang="zh-CN" altLang="en-US" sz="2200" b="1" dirty="0">
                <a:latin typeface="宋体" pitchFamily="2" charset="-122"/>
                <a:ea typeface="宋体" pitchFamily="2" charset="-122"/>
              </a:rPr>
              <a:t>集和</a:t>
            </a:r>
            <a:r>
              <a:rPr lang="en-US" altLang="zh-CN" sz="2200" b="1" dirty="0">
                <a:latin typeface="宋体" pitchFamily="2" charset="-122"/>
                <a:ea typeface="宋体" pitchFamily="2" charset="-122"/>
              </a:rPr>
              <a:t>FOLLOW</a:t>
            </a:r>
            <a:r>
              <a:rPr lang="zh-CN" altLang="en-US" sz="2200" b="1" dirty="0">
                <a:latin typeface="宋体" pitchFamily="2" charset="-122"/>
                <a:ea typeface="宋体" pitchFamily="2" charset="-122"/>
              </a:rPr>
              <a:t>集</a:t>
            </a:r>
          </a:p>
        </p:txBody>
      </p:sp>
      <p:graphicFrame>
        <p:nvGraphicFramePr>
          <p:cNvPr id="5" name="表格 4"/>
          <p:cNvGraphicFramePr>
            <a:graphicFrameLocks noGrp="1"/>
          </p:cNvGraphicFramePr>
          <p:nvPr/>
        </p:nvGraphicFramePr>
        <p:xfrm>
          <a:off x="2797175" y="1447800"/>
          <a:ext cx="5889624" cy="1828800"/>
        </p:xfrm>
        <a:graphic>
          <a:graphicData uri="http://schemas.openxmlformats.org/drawingml/2006/table">
            <a:tbl>
              <a:tblPr firstRow="1" bandRow="1">
                <a:tableStyleId>{5C22544A-7EE6-4342-B048-85BDC9FD1C3A}</a:tableStyleId>
              </a:tblPr>
              <a:tblGrid>
                <a:gridCol w="1963208">
                  <a:extLst>
                    <a:ext uri="{9D8B030D-6E8A-4147-A177-3AD203B41FA5}">
                      <a16:colId xmlns:a16="http://schemas.microsoft.com/office/drawing/2014/main" val="20000"/>
                    </a:ext>
                  </a:extLst>
                </a:gridCol>
                <a:gridCol w="1963208">
                  <a:extLst>
                    <a:ext uri="{9D8B030D-6E8A-4147-A177-3AD203B41FA5}">
                      <a16:colId xmlns:a16="http://schemas.microsoft.com/office/drawing/2014/main" val="20001"/>
                    </a:ext>
                  </a:extLst>
                </a:gridCol>
                <a:gridCol w="1963208">
                  <a:extLst>
                    <a:ext uri="{9D8B030D-6E8A-4147-A177-3AD203B41FA5}">
                      <a16:colId xmlns:a16="http://schemas.microsoft.com/office/drawing/2014/main" val="20002"/>
                    </a:ext>
                  </a:extLst>
                </a:gridCol>
              </a:tblGrid>
              <a:tr h="294005">
                <a:tc>
                  <a:txBody>
                    <a:bodyPr/>
                    <a:lstStyle/>
                    <a:p>
                      <a:pPr algn="ctr"/>
                      <a:r>
                        <a:rPr lang="zh-CN" altLang="en-US" dirty="0"/>
                        <a:t>非终结符</a:t>
                      </a:r>
                    </a:p>
                  </a:txBody>
                  <a:tcPr/>
                </a:tc>
                <a:tc>
                  <a:txBody>
                    <a:bodyPr/>
                    <a:lstStyle/>
                    <a:p>
                      <a:pPr algn="ctr"/>
                      <a:r>
                        <a:rPr lang="en-US" altLang="zh-CN" dirty="0"/>
                        <a:t>FIRST</a:t>
                      </a:r>
                      <a:endParaRPr lang="zh-CN" altLang="en-US" dirty="0"/>
                    </a:p>
                  </a:txBody>
                  <a:tcPr/>
                </a:tc>
                <a:tc>
                  <a:txBody>
                    <a:bodyPr/>
                    <a:lstStyle/>
                    <a:p>
                      <a:pPr algn="ctr"/>
                      <a:r>
                        <a:rPr lang="en-US" altLang="zh-CN" dirty="0"/>
                        <a:t>FOLLOW</a:t>
                      </a:r>
                      <a:endParaRPr lang="zh-CN" altLang="en-US" dirty="0"/>
                    </a:p>
                  </a:txBody>
                  <a:tcPr/>
                </a:tc>
                <a:extLst>
                  <a:ext uri="{0D108BD9-81ED-4DB2-BD59-A6C34878D82A}">
                    <a16:rowId xmlns:a16="http://schemas.microsoft.com/office/drawing/2014/main" val="10000"/>
                  </a:ext>
                </a:extLst>
              </a:tr>
              <a:tr h="294005">
                <a:tc>
                  <a:txBody>
                    <a:bodyPr/>
                    <a:lstStyle/>
                    <a:p>
                      <a:pPr algn="ctr"/>
                      <a:r>
                        <a:rPr lang="en-US" altLang="zh-CN" dirty="0"/>
                        <a:t>S </a:t>
                      </a:r>
                      <a:endParaRPr lang="zh-CN" altLang="en-US" dirty="0"/>
                    </a:p>
                  </a:txBody>
                  <a:tcPr/>
                </a:tc>
                <a:tc>
                  <a:txBody>
                    <a:bodyPr/>
                    <a:lstStyle/>
                    <a:p>
                      <a:pPr algn="ctr"/>
                      <a:r>
                        <a:rPr lang="en-US" altLang="zh-CN" dirty="0"/>
                        <a:t>b</a:t>
                      </a:r>
                      <a:endParaRPr lang="zh-CN" altLang="en-US" dirty="0"/>
                    </a:p>
                  </a:txBody>
                  <a:tcPr/>
                </a:tc>
                <a:tc>
                  <a:txBody>
                    <a:bodyPr/>
                    <a:lstStyle/>
                    <a:p>
                      <a:pPr algn="ctr"/>
                      <a:r>
                        <a:rPr lang="en-US" altLang="zh-CN" dirty="0"/>
                        <a:t>#</a:t>
                      </a:r>
                      <a:endParaRPr lang="zh-CN" altLang="en-US" dirty="0"/>
                    </a:p>
                  </a:txBody>
                  <a:tcPr/>
                </a:tc>
                <a:extLst>
                  <a:ext uri="{0D108BD9-81ED-4DB2-BD59-A6C34878D82A}">
                    <a16:rowId xmlns:a16="http://schemas.microsoft.com/office/drawing/2014/main" val="10001"/>
                  </a:ext>
                </a:extLst>
              </a:tr>
              <a:tr h="294005">
                <a:tc>
                  <a:txBody>
                    <a:bodyPr/>
                    <a:lstStyle/>
                    <a:p>
                      <a:pPr algn="ctr"/>
                      <a:r>
                        <a:rPr lang="en-US" altLang="zh-CN" dirty="0"/>
                        <a:t>S’</a:t>
                      </a:r>
                      <a:endParaRPr lang="zh-CN" altLang="en-US" dirty="0"/>
                    </a:p>
                  </a:txBody>
                  <a:tcPr/>
                </a:tc>
                <a:tc>
                  <a:txBody>
                    <a:bodyPr/>
                    <a:lstStyle/>
                    <a:p>
                      <a:pPr algn="ctr"/>
                      <a:r>
                        <a:rPr lang="en-US" altLang="zh-CN" dirty="0"/>
                        <a:t>a,</a:t>
                      </a:r>
                      <a:r>
                        <a:rPr lang="en-US" altLang="zh-CN" sz="1800" b="1" dirty="0">
                          <a:latin typeface="Times New Roman" charset="0"/>
                        </a:rPr>
                        <a:t> ε</a:t>
                      </a:r>
                      <a:endParaRPr lang="zh-CN" alt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dirty="0"/>
                        <a:t>#</a:t>
                      </a:r>
                      <a:endParaRPr lang="zh-CN" altLang="en-US" dirty="0"/>
                    </a:p>
                  </a:txBody>
                  <a:tcPr/>
                </a:tc>
                <a:extLst>
                  <a:ext uri="{0D108BD9-81ED-4DB2-BD59-A6C34878D82A}">
                    <a16:rowId xmlns:a16="http://schemas.microsoft.com/office/drawing/2014/main" val="10002"/>
                  </a:ext>
                </a:extLst>
              </a:tr>
              <a:tr h="294005">
                <a:tc>
                  <a:txBody>
                    <a:bodyPr/>
                    <a:lstStyle/>
                    <a:p>
                      <a:pPr algn="ctr"/>
                      <a:r>
                        <a:rPr lang="en-US" altLang="zh-CN" dirty="0"/>
                        <a:t>A</a:t>
                      </a:r>
                      <a:endParaRPr lang="zh-CN" altLang="en-US" dirty="0"/>
                    </a:p>
                  </a:txBody>
                  <a:tcPr/>
                </a:tc>
                <a:tc>
                  <a:txBody>
                    <a:bodyPr/>
                    <a:lstStyle/>
                    <a:p>
                      <a:pPr algn="ctr"/>
                      <a:r>
                        <a:rPr lang="en-US" altLang="zh-CN" dirty="0"/>
                        <a:t>b</a:t>
                      </a:r>
                      <a:endParaRPr lang="zh-CN" altLang="en-US" dirty="0"/>
                    </a:p>
                  </a:txBody>
                  <a:tcPr/>
                </a:tc>
                <a:tc>
                  <a:txBody>
                    <a:bodyPr/>
                    <a:lstStyle/>
                    <a:p>
                      <a:pPr algn="ctr"/>
                      <a:r>
                        <a:rPr lang="en-US" altLang="zh-CN" dirty="0"/>
                        <a:t>a,#</a:t>
                      </a:r>
                      <a:endParaRPr lang="zh-CN" altLang="en-US" dirty="0"/>
                    </a:p>
                  </a:txBody>
                  <a:tcPr/>
                </a:tc>
                <a:extLst>
                  <a:ext uri="{0D108BD9-81ED-4DB2-BD59-A6C34878D82A}">
                    <a16:rowId xmlns:a16="http://schemas.microsoft.com/office/drawing/2014/main" val="10003"/>
                  </a:ext>
                </a:extLst>
              </a:tr>
              <a:tr h="294005">
                <a:tc>
                  <a:txBody>
                    <a:bodyPr/>
                    <a:lstStyle/>
                    <a:p>
                      <a:pPr algn="ctr"/>
                      <a:r>
                        <a:rPr lang="en-US" altLang="zh-CN" dirty="0"/>
                        <a:t>A’</a:t>
                      </a:r>
                      <a:endParaRPr lang="zh-CN" altLang="en-US" dirty="0"/>
                    </a:p>
                  </a:txBody>
                  <a:tcPr/>
                </a:tc>
                <a:tc>
                  <a:txBody>
                    <a:bodyPr/>
                    <a:lstStyle/>
                    <a:p>
                      <a:pPr algn="ctr"/>
                      <a:r>
                        <a:rPr lang="en-US" altLang="zh-CN" dirty="0"/>
                        <a:t>b,</a:t>
                      </a:r>
                      <a:r>
                        <a:rPr lang="en-US" altLang="zh-CN" sz="1800" b="1" dirty="0">
                          <a:latin typeface="Times New Roman" charset="0"/>
                        </a:rPr>
                        <a:t> ε</a:t>
                      </a:r>
                      <a:endParaRPr lang="zh-CN" alt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dirty="0"/>
                        <a:t>a,#</a:t>
                      </a:r>
                      <a:endParaRPr lang="zh-CN" altLang="en-US" dirty="0"/>
                    </a:p>
                  </a:txBody>
                  <a:tcPr/>
                </a:tc>
                <a:extLst>
                  <a:ext uri="{0D108BD9-81ED-4DB2-BD59-A6C34878D82A}">
                    <a16:rowId xmlns:a16="http://schemas.microsoft.com/office/drawing/2014/main" val="10004"/>
                  </a:ext>
                </a:extLst>
              </a:tr>
            </a:tbl>
          </a:graphicData>
        </a:graphic>
      </p:graphicFrame>
      <p:sp>
        <p:nvSpPr>
          <p:cNvPr id="6" name="Text Box 5"/>
          <p:cNvSpPr txBox="1">
            <a:spLocks noChangeArrowheads="1"/>
          </p:cNvSpPr>
          <p:nvPr/>
        </p:nvSpPr>
        <p:spPr bwMode="auto">
          <a:xfrm>
            <a:off x="611188" y="1492250"/>
            <a:ext cx="1657350" cy="1323975"/>
          </a:xfrm>
          <a:prstGeom prst="rect">
            <a:avLst/>
          </a:prstGeom>
          <a:noFill/>
          <a:ln w="9525">
            <a:solidFill>
              <a:schemeClr val="bg1">
                <a:lumMod val="95000"/>
              </a:schemeClr>
            </a:solidFill>
            <a:miter lim="800000"/>
            <a:headEnd/>
            <a:tailEnd/>
          </a:ln>
        </p:spPr>
        <p:txBody>
          <a:bodyPr>
            <a:spAutoFit/>
          </a:bodyPr>
          <a:lstStyle/>
          <a:p>
            <a:pPr>
              <a:defRPr/>
            </a:pPr>
            <a:r>
              <a:rPr lang="en-US" altLang="zh-CN" sz="2000" b="1" dirty="0">
                <a:latin typeface="Times New Roman" charset="0"/>
                <a:ea typeface="宋体" pitchFamily="2" charset="-122"/>
              </a:rPr>
              <a:t>S →AS’</a:t>
            </a:r>
          </a:p>
          <a:p>
            <a:pPr>
              <a:defRPr/>
            </a:pPr>
            <a:r>
              <a:rPr lang="en-US" altLang="zh-CN" sz="2000" b="1" dirty="0">
                <a:latin typeface="Times New Roman" charset="0"/>
                <a:ea typeface="宋体" pitchFamily="2" charset="-122"/>
              </a:rPr>
              <a:t>S’ →</a:t>
            </a:r>
            <a:r>
              <a:rPr lang="en-US" altLang="zh-CN" sz="2000" b="1" dirty="0" err="1">
                <a:latin typeface="Times New Roman" charset="0"/>
                <a:ea typeface="宋体" pitchFamily="2" charset="-122"/>
              </a:rPr>
              <a:t>aS</a:t>
            </a:r>
            <a:r>
              <a:rPr lang="en-US" altLang="zh-CN" sz="2000" b="1" dirty="0">
                <a:latin typeface="Times New Roman" charset="0"/>
                <a:ea typeface="宋体" pitchFamily="2" charset="-122"/>
              </a:rPr>
              <a:t>’ | ε</a:t>
            </a:r>
          </a:p>
          <a:p>
            <a:pPr>
              <a:defRPr/>
            </a:pPr>
            <a:r>
              <a:rPr lang="en-US" altLang="zh-CN" sz="2000" b="1" dirty="0">
                <a:latin typeface="Times New Roman" charset="0"/>
                <a:ea typeface="宋体" pitchFamily="2" charset="-122"/>
              </a:rPr>
              <a:t>A  →</a:t>
            </a:r>
            <a:r>
              <a:rPr lang="en-US" altLang="zh-CN" sz="2000" b="1" dirty="0" err="1">
                <a:latin typeface="Times New Roman" charset="0"/>
                <a:ea typeface="宋体" pitchFamily="2" charset="-122"/>
              </a:rPr>
              <a:t>bA</a:t>
            </a:r>
            <a:r>
              <a:rPr lang="en-US" altLang="zh-CN" sz="2000" b="1" dirty="0">
                <a:latin typeface="Times New Roman" charset="0"/>
                <a:ea typeface="宋体" pitchFamily="2" charset="-122"/>
              </a:rPr>
              <a:t>’</a:t>
            </a:r>
          </a:p>
          <a:p>
            <a:pPr>
              <a:defRPr/>
            </a:pPr>
            <a:r>
              <a:rPr lang="en-US" altLang="zh-CN" sz="2000" b="1" dirty="0">
                <a:latin typeface="Times New Roman" charset="0"/>
                <a:ea typeface="宋体" pitchFamily="2" charset="-122"/>
              </a:rPr>
              <a:t>A’ →A | ε</a:t>
            </a:r>
          </a:p>
        </p:txBody>
      </p:sp>
      <p:sp>
        <p:nvSpPr>
          <p:cNvPr id="45087" name="Text Box 5"/>
          <p:cNvSpPr txBox="1">
            <a:spLocks noChangeArrowheads="1"/>
          </p:cNvSpPr>
          <p:nvPr/>
        </p:nvSpPr>
        <p:spPr bwMode="auto">
          <a:xfrm>
            <a:off x="533400" y="3263900"/>
            <a:ext cx="6929437" cy="2800767"/>
          </a:xfrm>
          <a:prstGeom prst="rect">
            <a:avLst/>
          </a:prstGeom>
          <a:noFill/>
          <a:ln w="9525">
            <a:noFill/>
            <a:miter lim="800000"/>
            <a:headEnd/>
            <a:tailEnd/>
          </a:ln>
        </p:spPr>
        <p:txBody>
          <a:bodyPr wrap="square">
            <a:spAutoFit/>
          </a:bodyPr>
          <a:lstStyle/>
          <a:p>
            <a:pPr algn="l"/>
            <a:r>
              <a:rPr lang="zh-CN" altLang="en-US" sz="2200" b="1" dirty="0">
                <a:latin typeface="宋体" pitchFamily="2" charset="-122"/>
                <a:ea typeface="宋体" pitchFamily="2" charset="-122"/>
              </a:rPr>
              <a:t>（</a:t>
            </a:r>
            <a:r>
              <a:rPr lang="en-US" altLang="zh-CN" sz="2200" b="1" dirty="0">
                <a:latin typeface="宋体" pitchFamily="2" charset="-122"/>
                <a:ea typeface="宋体" pitchFamily="2" charset="-122"/>
              </a:rPr>
              <a:t>4</a:t>
            </a:r>
            <a:r>
              <a:rPr lang="zh-CN" altLang="en-US" sz="2200" b="1" dirty="0">
                <a:latin typeface="宋体" pitchFamily="2" charset="-122"/>
                <a:ea typeface="宋体" pitchFamily="2" charset="-122"/>
              </a:rPr>
              <a:t>）分析规则的</a:t>
            </a:r>
            <a:r>
              <a:rPr lang="en-US" altLang="zh-CN" sz="2200" b="1" dirty="0">
                <a:latin typeface="宋体" pitchFamily="2" charset="-122"/>
                <a:ea typeface="宋体" pitchFamily="2" charset="-122"/>
              </a:rPr>
              <a:t>SELECT</a:t>
            </a:r>
            <a:r>
              <a:rPr lang="zh-CN" altLang="en-US" sz="2200" b="1" dirty="0">
                <a:latin typeface="宋体" pitchFamily="2" charset="-122"/>
                <a:ea typeface="宋体" pitchFamily="2" charset="-122"/>
              </a:rPr>
              <a:t>集</a:t>
            </a:r>
            <a:endParaRPr lang="en-US" altLang="zh-CN" sz="2200" b="1" dirty="0">
              <a:latin typeface="宋体" pitchFamily="2" charset="-122"/>
              <a:ea typeface="宋体" pitchFamily="2" charset="-122"/>
            </a:endParaRPr>
          </a:p>
          <a:p>
            <a:pPr algn="l"/>
            <a:r>
              <a:rPr lang="en-US" altLang="zh-CN" sz="2200" b="1" dirty="0">
                <a:latin typeface="宋体" pitchFamily="2" charset="-122"/>
                <a:ea typeface="宋体" pitchFamily="2" charset="-122"/>
              </a:rPr>
              <a:t>     SELECT(S →AS’)={b}</a:t>
            </a:r>
          </a:p>
          <a:p>
            <a:pPr algn="l"/>
            <a:r>
              <a:rPr lang="en-US" altLang="zh-CN" sz="2200" b="1" dirty="0">
                <a:solidFill>
                  <a:srgbClr val="0000CE"/>
                </a:solidFill>
                <a:latin typeface="宋体" pitchFamily="2" charset="-122"/>
                <a:ea typeface="宋体" pitchFamily="2" charset="-122"/>
              </a:rPr>
              <a:t>     SELECT(S’→</a:t>
            </a:r>
            <a:r>
              <a:rPr lang="en-US" altLang="zh-CN" sz="2200" b="1" dirty="0" err="1">
                <a:solidFill>
                  <a:srgbClr val="0000CE"/>
                </a:solidFill>
                <a:latin typeface="宋体" pitchFamily="2" charset="-122"/>
                <a:ea typeface="宋体" pitchFamily="2" charset="-122"/>
              </a:rPr>
              <a:t>aS</a:t>
            </a:r>
            <a:r>
              <a:rPr lang="en-US" altLang="zh-CN" sz="2200" b="1" dirty="0">
                <a:solidFill>
                  <a:srgbClr val="0000CE"/>
                </a:solidFill>
                <a:latin typeface="宋体" pitchFamily="2" charset="-122"/>
                <a:ea typeface="宋体" pitchFamily="2" charset="-122"/>
              </a:rPr>
              <a:t>’)={a}</a:t>
            </a:r>
          </a:p>
          <a:p>
            <a:pPr algn="l"/>
            <a:r>
              <a:rPr lang="en-US" altLang="zh-CN" sz="2200" b="1" dirty="0">
                <a:solidFill>
                  <a:srgbClr val="0000CE"/>
                </a:solidFill>
                <a:latin typeface="宋体" pitchFamily="2" charset="-122"/>
                <a:ea typeface="宋体" pitchFamily="2" charset="-122"/>
              </a:rPr>
              <a:t>     SELECT(</a:t>
            </a:r>
            <a:r>
              <a:rPr lang="en-US" altLang="zh-CN" sz="2200" b="1" dirty="0" err="1">
                <a:solidFill>
                  <a:srgbClr val="0000CE"/>
                </a:solidFill>
                <a:latin typeface="宋体" pitchFamily="2" charset="-122"/>
                <a:ea typeface="宋体" pitchFamily="2" charset="-122"/>
              </a:rPr>
              <a:t>S’→ε</a:t>
            </a:r>
            <a:r>
              <a:rPr lang="en-US" altLang="zh-CN" sz="2200" b="1" dirty="0">
                <a:solidFill>
                  <a:srgbClr val="0000CE"/>
                </a:solidFill>
                <a:latin typeface="宋体" pitchFamily="2" charset="-122"/>
                <a:ea typeface="宋体" pitchFamily="2" charset="-122"/>
              </a:rPr>
              <a:t>)={#}</a:t>
            </a:r>
          </a:p>
          <a:p>
            <a:pPr algn="l"/>
            <a:r>
              <a:rPr lang="en-US" altLang="zh-CN" sz="2200" b="1" dirty="0">
                <a:latin typeface="宋体" pitchFamily="2" charset="-122"/>
                <a:ea typeface="宋体" pitchFamily="2" charset="-122"/>
              </a:rPr>
              <a:t>     SELECT(A  →</a:t>
            </a:r>
            <a:r>
              <a:rPr lang="en-US" altLang="zh-CN" sz="2200" b="1" dirty="0" err="1">
                <a:latin typeface="宋体" pitchFamily="2" charset="-122"/>
                <a:ea typeface="宋体" pitchFamily="2" charset="-122"/>
              </a:rPr>
              <a:t>bA</a:t>
            </a:r>
            <a:r>
              <a:rPr lang="en-US" altLang="zh-CN" sz="2200" b="1" dirty="0">
                <a:latin typeface="宋体" pitchFamily="2" charset="-122"/>
                <a:ea typeface="宋体" pitchFamily="2" charset="-122"/>
              </a:rPr>
              <a:t>’)={b}</a:t>
            </a:r>
          </a:p>
          <a:p>
            <a:pPr algn="l"/>
            <a:r>
              <a:rPr lang="en-US" altLang="zh-CN" sz="2200" b="1" dirty="0">
                <a:solidFill>
                  <a:srgbClr val="FF6600"/>
                </a:solidFill>
                <a:latin typeface="宋体" pitchFamily="2" charset="-122"/>
                <a:ea typeface="宋体" pitchFamily="2" charset="-122"/>
              </a:rPr>
              <a:t>     SELECT(A’→A)={b}</a:t>
            </a:r>
          </a:p>
          <a:p>
            <a:pPr algn="l"/>
            <a:r>
              <a:rPr lang="en-US" altLang="zh-CN" sz="2200" b="1" dirty="0">
                <a:solidFill>
                  <a:srgbClr val="FF6600"/>
                </a:solidFill>
                <a:latin typeface="宋体" pitchFamily="2" charset="-122"/>
                <a:ea typeface="宋体" pitchFamily="2" charset="-122"/>
              </a:rPr>
              <a:t>     SELECT(</a:t>
            </a:r>
            <a:r>
              <a:rPr lang="en-US" altLang="zh-CN" sz="2200" b="1" dirty="0" err="1">
                <a:solidFill>
                  <a:srgbClr val="FF6600"/>
                </a:solidFill>
                <a:latin typeface="宋体" pitchFamily="2" charset="-122"/>
                <a:ea typeface="宋体" pitchFamily="2" charset="-122"/>
              </a:rPr>
              <a:t>A’→ε</a:t>
            </a:r>
            <a:r>
              <a:rPr lang="en-US" altLang="zh-CN" sz="2200" b="1" dirty="0">
                <a:solidFill>
                  <a:srgbClr val="FF6600"/>
                </a:solidFill>
                <a:latin typeface="宋体" pitchFamily="2" charset="-122"/>
                <a:ea typeface="宋体" pitchFamily="2" charset="-122"/>
              </a:rPr>
              <a:t>)={a,#}</a:t>
            </a:r>
          </a:p>
          <a:p>
            <a:pPr algn="l"/>
            <a:r>
              <a:rPr lang="en-US" altLang="zh-CN" sz="2200" b="1" dirty="0">
                <a:solidFill>
                  <a:srgbClr val="FF6600"/>
                </a:solidFill>
                <a:latin typeface="宋体" pitchFamily="2" charset="-122"/>
                <a:ea typeface="宋体" pitchFamily="2" charset="-122"/>
              </a:rPr>
              <a:t>  </a:t>
            </a:r>
            <a:r>
              <a:rPr lang="zh-CN" altLang="en-US" sz="2200" b="1" dirty="0">
                <a:latin typeface="宋体" pitchFamily="2" charset="-122"/>
                <a:ea typeface="宋体" pitchFamily="2" charset="-122"/>
              </a:rPr>
              <a:t>   改写后成为</a:t>
            </a:r>
            <a:r>
              <a:rPr lang="en-US" altLang="zh-CN" sz="2200" b="1" dirty="0">
                <a:latin typeface="宋体" pitchFamily="2" charset="-122"/>
                <a:ea typeface="宋体" pitchFamily="2" charset="-122"/>
              </a:rPr>
              <a:t>LL</a:t>
            </a:r>
            <a:r>
              <a:rPr lang="zh-CN" altLang="en-US" sz="2200" b="1" dirty="0">
                <a:latin typeface="宋体" pitchFamily="2" charset="-122"/>
                <a:ea typeface="宋体" pitchFamily="2" charset="-122"/>
              </a:rPr>
              <a:t>（</a:t>
            </a:r>
            <a:r>
              <a:rPr lang="en-US" altLang="zh-CN" sz="2200" b="1" dirty="0">
                <a:latin typeface="宋体" pitchFamily="2" charset="-122"/>
                <a:ea typeface="宋体" pitchFamily="2" charset="-122"/>
              </a:rPr>
              <a:t>1</a:t>
            </a:r>
            <a:r>
              <a:rPr lang="zh-CN" altLang="en-US" sz="2200" b="1" dirty="0">
                <a:latin typeface="宋体" pitchFamily="2" charset="-122"/>
                <a:ea typeface="宋体" pitchFamily="2" charset="-122"/>
              </a:rPr>
              <a:t>）文法。</a:t>
            </a:r>
            <a:endParaRPr lang="en-US" altLang="zh-CN" sz="2200" b="1" dirty="0">
              <a:latin typeface="宋体" pitchFamily="2" charset="-122"/>
              <a:ea typeface="宋体" pitchFamily="2" charset="-122"/>
            </a:endParaRPr>
          </a:p>
        </p:txBody>
      </p:sp>
      <p:sp>
        <p:nvSpPr>
          <p:cNvPr id="7" name="Rectangle 21"/>
          <p:cNvSpPr txBox="1">
            <a:spLocks noChangeArrowheads="1"/>
          </p:cNvSpPr>
          <p:nvPr/>
        </p:nvSpPr>
        <p:spPr>
          <a:xfrm>
            <a:off x="-609600" y="304800"/>
            <a:ext cx="5867400" cy="533400"/>
          </a:xfrm>
          <a:prstGeom prst="rect">
            <a:avLst/>
          </a:prstGeom>
        </p:spPr>
        <p:txBody>
          <a:bodyPr/>
          <a:lstStyle/>
          <a:p>
            <a:pPr>
              <a:defRPr/>
            </a:pPr>
            <a:r>
              <a:rPr lang="en-US" altLang="zh-CN" sz="2800" b="1" kern="0" dirty="0">
                <a:solidFill>
                  <a:srgbClr val="0000FF"/>
                </a:solidFill>
                <a:latin typeface="黑体" pitchFamily="49" charset="-122"/>
                <a:ea typeface="黑体" pitchFamily="49" charset="-122"/>
                <a:cs typeface="+mj-cs"/>
              </a:rPr>
              <a:t>4.5</a:t>
            </a:r>
            <a:r>
              <a:rPr lang="zh-CN" altLang="en-US" sz="2800" b="1" kern="0" dirty="0">
                <a:solidFill>
                  <a:srgbClr val="0000FF"/>
                </a:solidFill>
                <a:latin typeface="黑体" pitchFamily="49" charset="-122"/>
                <a:ea typeface="黑体" pitchFamily="49" charset="-122"/>
                <a:cs typeface="+mj-cs"/>
              </a:rPr>
              <a:t>　典型例题及解答</a:t>
            </a: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9" name="Rectangle 21"/>
          <p:cNvSpPr>
            <a:spLocks noGrp="1" noChangeArrowheads="1"/>
          </p:cNvSpPr>
          <p:nvPr>
            <p:ph type="title"/>
          </p:nvPr>
        </p:nvSpPr>
        <p:spPr>
          <a:xfrm>
            <a:off x="609600" y="304800"/>
            <a:ext cx="5867400" cy="533400"/>
          </a:xfrm>
        </p:spPr>
        <p:txBody>
          <a:bodyPr/>
          <a:lstStyle/>
          <a:p>
            <a:pPr eaLnBrk="1" hangingPunct="1"/>
            <a:r>
              <a:rPr lang="en-US" altLang="zh-CN" sz="2800" b="1" dirty="0">
                <a:solidFill>
                  <a:srgbClr val="0000FF"/>
                </a:solidFill>
                <a:latin typeface="Times New Roman" pitchFamily="18" charset="0"/>
                <a:ea typeface="黑体" pitchFamily="2" charset="-122"/>
              </a:rPr>
              <a:t>4.1</a:t>
            </a:r>
            <a:r>
              <a:rPr lang="zh-CN" altLang="en-US" sz="2800" b="1" dirty="0">
                <a:solidFill>
                  <a:srgbClr val="0000FF"/>
                </a:solidFill>
                <a:latin typeface="Times New Roman" pitchFamily="18" charset="0"/>
                <a:ea typeface="黑体" pitchFamily="2" charset="-122"/>
              </a:rPr>
              <a:t>　确定的自顶向下语法分析思想</a:t>
            </a:r>
          </a:p>
        </p:txBody>
      </p:sp>
      <p:sp>
        <p:nvSpPr>
          <p:cNvPr id="6150" name="Text Box 24"/>
          <p:cNvSpPr txBox="1">
            <a:spLocks noChangeArrowheads="1"/>
          </p:cNvSpPr>
          <p:nvPr/>
        </p:nvSpPr>
        <p:spPr bwMode="auto">
          <a:xfrm>
            <a:off x="381000" y="990600"/>
            <a:ext cx="8001000" cy="4877938"/>
          </a:xfrm>
          <a:prstGeom prst="rect">
            <a:avLst/>
          </a:prstGeom>
          <a:solidFill>
            <a:schemeClr val="bg1"/>
          </a:solidFill>
          <a:ln w="9525">
            <a:noFill/>
            <a:miter lim="800000"/>
            <a:headEnd/>
            <a:tailEnd/>
          </a:ln>
        </p:spPr>
        <p:txBody>
          <a:bodyPr wrap="square">
            <a:spAutoFit/>
          </a:bodyPr>
          <a:lstStyle/>
          <a:p>
            <a:pPr indent="625475" algn="l">
              <a:lnSpc>
                <a:spcPct val="114000"/>
              </a:lnSpc>
              <a:spcBef>
                <a:spcPct val="20000"/>
              </a:spcBef>
            </a:pPr>
            <a:r>
              <a:rPr lang="zh-CN" altLang="en-US" sz="2200" b="1" dirty="0">
                <a:latin typeface="+mn-ea"/>
                <a:ea typeface="+mn-ea"/>
              </a:rPr>
              <a:t>自顶向下语法分析方法</a:t>
            </a:r>
            <a:r>
              <a:rPr lang="en-US" altLang="zh-CN" sz="2200" b="1" dirty="0">
                <a:latin typeface="+mn-ea"/>
                <a:ea typeface="+mn-ea"/>
              </a:rPr>
              <a:t>(</a:t>
            </a:r>
            <a:r>
              <a:rPr lang="zh-CN" altLang="en-US" sz="2200" b="1" dirty="0">
                <a:latin typeface="+mn-ea"/>
                <a:ea typeface="+mn-ea"/>
              </a:rPr>
              <a:t>即推导法</a:t>
            </a:r>
            <a:r>
              <a:rPr lang="en-US" altLang="zh-CN" sz="2200" b="1" dirty="0">
                <a:latin typeface="+mn-ea"/>
                <a:ea typeface="+mn-ea"/>
              </a:rPr>
              <a:t>)</a:t>
            </a:r>
            <a:r>
              <a:rPr lang="zh-CN" altLang="en-US" sz="2200" b="1" dirty="0">
                <a:latin typeface="+mn-ea"/>
                <a:ea typeface="+mn-ea"/>
              </a:rPr>
              <a:t>是从文法开始符</a:t>
            </a:r>
            <a:r>
              <a:rPr lang="en-US" altLang="zh-CN" sz="2200" b="1" dirty="0">
                <a:latin typeface="+mn-ea"/>
                <a:ea typeface="+mn-ea"/>
              </a:rPr>
              <a:t>S</a:t>
            </a:r>
            <a:r>
              <a:rPr lang="zh-CN" altLang="en-US" sz="2200" b="1" dirty="0">
                <a:latin typeface="+mn-ea"/>
                <a:ea typeface="+mn-ea"/>
              </a:rPr>
              <a:t>出发，逐步进行推导，以证实</a:t>
            </a:r>
            <a:r>
              <a:rPr lang="en-US" altLang="zh-CN" sz="2200" b="1" dirty="0" err="1">
                <a:latin typeface="+mn-ea"/>
                <a:ea typeface="+mn-ea"/>
              </a:rPr>
              <a:t>S</a:t>
            </a:r>
            <a:r>
              <a:rPr lang="en-US" altLang="zh-CN" sz="2200" b="1" dirty="0" err="1">
                <a:latin typeface="+mn-ea"/>
                <a:ea typeface="+mn-ea"/>
                <a:sym typeface="Symbol" pitchFamily="18" charset="2"/>
              </a:rPr>
              <a:t></a:t>
            </a:r>
            <a:r>
              <a:rPr lang="en-US" altLang="zh-CN" sz="2200" b="1" dirty="0" err="1">
                <a:latin typeface="+mn-ea"/>
                <a:ea typeface="+mn-ea"/>
              </a:rPr>
              <a:t>α</a:t>
            </a:r>
            <a:r>
              <a:rPr lang="zh-CN" altLang="en-US" sz="2200" b="1" dirty="0">
                <a:latin typeface="+mn-ea"/>
                <a:ea typeface="+mn-ea"/>
              </a:rPr>
              <a:t>的推导过程是否存在的方法。 </a:t>
            </a:r>
          </a:p>
          <a:p>
            <a:pPr indent="625475" algn="l">
              <a:lnSpc>
                <a:spcPct val="114000"/>
              </a:lnSpc>
              <a:spcBef>
                <a:spcPts val="0"/>
              </a:spcBef>
            </a:pPr>
            <a:r>
              <a:rPr lang="zh-CN" altLang="en-US" sz="2200" b="1" dirty="0">
                <a:latin typeface="+mn-ea"/>
                <a:ea typeface="+mn-ea"/>
              </a:rPr>
              <a:t>问题是每步推导会面临两次多种可能选择：</a:t>
            </a:r>
          </a:p>
          <a:p>
            <a:pPr indent="625475" algn="l">
              <a:lnSpc>
                <a:spcPct val="114000"/>
              </a:lnSpc>
              <a:spcBef>
                <a:spcPct val="20000"/>
              </a:spcBef>
            </a:pPr>
            <a:r>
              <a:rPr lang="zh-CN" altLang="en-US" sz="2200" b="1" dirty="0">
                <a:latin typeface="+mn-ea"/>
                <a:ea typeface="+mn-ea"/>
              </a:rPr>
              <a:t>        </a:t>
            </a:r>
            <a:r>
              <a:rPr lang="zh-CN" altLang="en-US" sz="2200" b="1" dirty="0">
                <a:solidFill>
                  <a:srgbClr val="CC6600"/>
                </a:solidFill>
                <a:latin typeface="+mn-ea"/>
                <a:ea typeface="+mn-ea"/>
              </a:rPr>
              <a:t>⑴ 选择句型中哪一个非终结符进行推导</a:t>
            </a:r>
          </a:p>
          <a:p>
            <a:pPr indent="625475" algn="l">
              <a:lnSpc>
                <a:spcPct val="114000"/>
              </a:lnSpc>
              <a:spcBef>
                <a:spcPct val="20000"/>
              </a:spcBef>
            </a:pPr>
            <a:r>
              <a:rPr lang="zh-CN" altLang="en-US" sz="2200" b="1" dirty="0">
                <a:solidFill>
                  <a:srgbClr val="CC6600"/>
                </a:solidFill>
                <a:latin typeface="+mn-ea"/>
                <a:ea typeface="+mn-ea"/>
              </a:rPr>
              <a:t>        ⑵ 选择非终结符的哪一个规则进行推导</a:t>
            </a:r>
          </a:p>
          <a:p>
            <a:pPr indent="625475" algn="l">
              <a:lnSpc>
                <a:spcPct val="114000"/>
              </a:lnSpc>
              <a:spcBef>
                <a:spcPct val="20000"/>
              </a:spcBef>
            </a:pPr>
            <a:r>
              <a:rPr lang="zh-CN" altLang="en-US" sz="2200" b="1" dirty="0">
                <a:latin typeface="+mn-ea"/>
                <a:ea typeface="+mn-ea"/>
              </a:rPr>
              <a:t>问题⑴可以采用最左推导解决。问题⑵通常需要穷举每一个规则的可能推导，即</a:t>
            </a:r>
            <a:r>
              <a:rPr lang="zh-CN" altLang="en-US" sz="2200" b="1" dirty="0">
                <a:solidFill>
                  <a:srgbClr val="CC6600"/>
                </a:solidFill>
                <a:latin typeface="+mn-ea"/>
                <a:ea typeface="+mn-ea"/>
              </a:rPr>
              <a:t>不确定的自顶向下语法分析</a:t>
            </a:r>
            <a:r>
              <a:rPr lang="zh-CN" altLang="en-US" sz="2200" b="1" dirty="0">
                <a:latin typeface="+mn-ea"/>
                <a:ea typeface="+mn-ea"/>
              </a:rPr>
              <a:t>。具体思想是：</a:t>
            </a:r>
          </a:p>
          <a:p>
            <a:pPr indent="625475" algn="l">
              <a:lnSpc>
                <a:spcPct val="114000"/>
              </a:lnSpc>
              <a:spcBef>
                <a:spcPts val="0"/>
              </a:spcBef>
            </a:pPr>
            <a:r>
              <a:rPr lang="zh-CN" altLang="en-US" sz="2200" b="1" dirty="0">
                <a:latin typeface="+mn-ea"/>
                <a:ea typeface="+mn-ea"/>
              </a:rPr>
              <a:t>一旦寻找到一个符号串</a:t>
            </a:r>
            <a:r>
              <a:rPr lang="en-US" altLang="zh-CN" sz="2200" b="1" dirty="0">
                <a:latin typeface="+mn-ea"/>
                <a:ea typeface="+mn-ea"/>
              </a:rPr>
              <a:t>α</a:t>
            </a:r>
            <a:r>
              <a:rPr lang="zh-CN" altLang="en-US" sz="2200" b="1" dirty="0">
                <a:latin typeface="+mn-ea"/>
                <a:ea typeface="+mn-ea"/>
              </a:rPr>
              <a:t>之推导过程，便结束穷举过程，断定符号串</a:t>
            </a:r>
            <a:r>
              <a:rPr lang="en-US" altLang="zh-CN" sz="2200" b="1" dirty="0">
                <a:latin typeface="+mn-ea"/>
                <a:ea typeface="+mn-ea"/>
              </a:rPr>
              <a:t>α</a:t>
            </a:r>
            <a:r>
              <a:rPr lang="zh-CN" altLang="en-US" sz="2200" b="1" dirty="0">
                <a:latin typeface="+mn-ea"/>
                <a:ea typeface="+mn-ea"/>
              </a:rPr>
              <a:t>是句子。</a:t>
            </a:r>
          </a:p>
          <a:p>
            <a:pPr indent="625475" algn="l">
              <a:lnSpc>
                <a:spcPct val="114000"/>
              </a:lnSpc>
              <a:spcBef>
                <a:spcPts val="0"/>
              </a:spcBef>
            </a:pPr>
            <a:r>
              <a:rPr lang="zh-CN" altLang="en-US" sz="2200" b="1" dirty="0">
                <a:latin typeface="+mn-ea"/>
                <a:ea typeface="+mn-ea"/>
              </a:rPr>
              <a:t>只有当穷举全部可能的推导，而没有一个符号串</a:t>
            </a:r>
            <a:r>
              <a:rPr lang="en-US" altLang="zh-CN" sz="2200" b="1" dirty="0">
                <a:latin typeface="+mn-ea"/>
                <a:ea typeface="+mn-ea"/>
              </a:rPr>
              <a:t>α</a:t>
            </a:r>
            <a:r>
              <a:rPr lang="zh-CN" altLang="en-US" sz="2200" b="1" dirty="0">
                <a:latin typeface="+mn-ea"/>
                <a:ea typeface="+mn-ea"/>
              </a:rPr>
              <a:t>之推导过程的时候，才可以断定符号串</a:t>
            </a:r>
            <a:r>
              <a:rPr lang="en-US" altLang="zh-CN" sz="2200" b="1" dirty="0">
                <a:latin typeface="+mn-ea"/>
                <a:ea typeface="+mn-ea"/>
              </a:rPr>
              <a:t>α</a:t>
            </a:r>
            <a:r>
              <a:rPr lang="zh-CN" altLang="en-US" sz="2200" b="1" dirty="0">
                <a:latin typeface="+mn-ea"/>
                <a:ea typeface="+mn-ea"/>
              </a:rPr>
              <a:t>不是句子。</a:t>
            </a:r>
          </a:p>
        </p:txBody>
      </p:sp>
      <p:sp>
        <p:nvSpPr>
          <p:cNvPr id="6151" name="Text Box 25"/>
          <p:cNvSpPr txBox="1">
            <a:spLocks noChangeArrowheads="1"/>
          </p:cNvSpPr>
          <p:nvPr/>
        </p:nvSpPr>
        <p:spPr bwMode="auto">
          <a:xfrm>
            <a:off x="2800350" y="1733550"/>
            <a:ext cx="457200" cy="457200"/>
          </a:xfrm>
          <a:prstGeom prst="rect">
            <a:avLst/>
          </a:prstGeom>
          <a:noFill/>
          <a:ln w="9525">
            <a:noFill/>
            <a:miter lim="800000"/>
            <a:headEnd/>
            <a:tailEnd/>
          </a:ln>
        </p:spPr>
        <p:txBody>
          <a:bodyPr>
            <a:spAutoFit/>
          </a:bodyPr>
          <a:lstStyle/>
          <a:p>
            <a:pPr>
              <a:spcBef>
                <a:spcPct val="50000"/>
              </a:spcBef>
            </a:pPr>
            <a:r>
              <a:rPr lang="en-US" altLang="zh-CN"/>
              <a:t>*</a:t>
            </a:r>
          </a:p>
        </p:txBody>
      </p:sp>
      <p:sp>
        <p:nvSpPr>
          <p:cNvPr id="7" name="灯片编号占位符 1"/>
          <p:cNvSpPr>
            <a:spLocks noGrp="1"/>
          </p:cNvSpPr>
          <p:nvPr>
            <p:ph type="sldNum" sz="quarter" idx="12"/>
          </p:nvPr>
        </p:nvSpPr>
        <p:spPr>
          <a:xfrm>
            <a:off x="6477000" y="6248400"/>
            <a:ext cx="2133600" cy="244475"/>
          </a:xfrm>
          <a:noFill/>
        </p:spPr>
        <p:txBody>
          <a:bodyPr/>
          <a:lstStyle/>
          <a:p>
            <a:fld id="{839FBB37-DA21-41D7-80D2-273F8EEF57F0}" type="slidenum">
              <a:rPr lang="en-US" altLang="zh-CN" smtClean="0">
                <a:ea typeface="宋体" charset="-122"/>
              </a:rPr>
              <a:pPr/>
              <a:t>4</a:t>
            </a:fld>
            <a:endParaRPr lang="en-US" altLang="zh-CN" dirty="0">
              <a:ea typeface="宋体" charset="-122"/>
            </a:endParaRPr>
          </a:p>
        </p:txBody>
      </p:sp>
    </p:spTree>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灯片编号占位符 1"/>
          <p:cNvSpPr>
            <a:spLocks noGrp="1"/>
          </p:cNvSpPr>
          <p:nvPr>
            <p:ph type="sldNum" sz="quarter" idx="12"/>
          </p:nvPr>
        </p:nvSpPr>
        <p:spPr>
          <a:noFill/>
        </p:spPr>
        <p:txBody>
          <a:bodyPr/>
          <a:lstStyle/>
          <a:p>
            <a:fld id="{F0675F77-11FC-4309-BCF9-98509DF08351}" type="slidenum">
              <a:rPr lang="en-US" altLang="zh-CN" smtClean="0">
                <a:ea typeface="宋体" charset="-122"/>
              </a:rPr>
              <a:pPr/>
              <a:t>40</a:t>
            </a:fld>
            <a:endParaRPr lang="en-US" altLang="zh-CN">
              <a:ea typeface="宋体" charset="-122"/>
            </a:endParaRPr>
          </a:p>
        </p:txBody>
      </p:sp>
      <p:sp>
        <p:nvSpPr>
          <p:cNvPr id="46083" name="Text Box 5"/>
          <p:cNvSpPr txBox="1">
            <a:spLocks noChangeArrowheads="1"/>
          </p:cNvSpPr>
          <p:nvPr/>
        </p:nvSpPr>
        <p:spPr bwMode="auto">
          <a:xfrm>
            <a:off x="152400" y="1120914"/>
            <a:ext cx="2514600" cy="707886"/>
          </a:xfrm>
          <a:prstGeom prst="rect">
            <a:avLst/>
          </a:prstGeom>
          <a:noFill/>
          <a:ln w="9525">
            <a:noFill/>
            <a:miter lim="800000"/>
            <a:headEnd/>
            <a:tailEnd/>
          </a:ln>
        </p:spPr>
        <p:txBody>
          <a:bodyPr wrap="square">
            <a:spAutoFit/>
          </a:bodyPr>
          <a:lstStyle/>
          <a:p>
            <a:pPr algn="l"/>
            <a:r>
              <a:rPr lang="zh-CN" altLang="en-US" sz="2000" b="1" dirty="0">
                <a:latin typeface="Times New Roman" pitchFamily="18" charset="0"/>
              </a:rPr>
              <a:t>（</a:t>
            </a:r>
            <a:r>
              <a:rPr lang="en-US" altLang="zh-CN" sz="2000" b="1" dirty="0">
                <a:latin typeface="Times New Roman" pitchFamily="18" charset="0"/>
              </a:rPr>
              <a:t>5</a:t>
            </a:r>
            <a:r>
              <a:rPr lang="zh-CN" altLang="en-US" sz="2000" b="1" dirty="0">
                <a:latin typeface="Times New Roman" pitchFamily="18" charset="0"/>
              </a:rPr>
              <a:t>）构造</a:t>
            </a:r>
            <a:r>
              <a:rPr lang="en-US" altLang="zh-CN" sz="2000" b="1" dirty="0">
                <a:latin typeface="Times New Roman" pitchFamily="18" charset="0"/>
              </a:rPr>
              <a:t>LL</a:t>
            </a:r>
            <a:r>
              <a:rPr lang="zh-CN" altLang="en-US" sz="2000" b="1" dirty="0">
                <a:latin typeface="Times New Roman" pitchFamily="18" charset="0"/>
              </a:rPr>
              <a:t>（</a:t>
            </a:r>
            <a:r>
              <a:rPr lang="en-US" altLang="zh-CN" sz="2000" b="1" dirty="0">
                <a:latin typeface="Times New Roman" pitchFamily="18" charset="0"/>
              </a:rPr>
              <a:t>1</a:t>
            </a:r>
            <a:r>
              <a:rPr lang="zh-CN" altLang="en-US" sz="2000" b="1" dirty="0">
                <a:latin typeface="Times New Roman" pitchFamily="18" charset="0"/>
              </a:rPr>
              <a:t>）</a:t>
            </a:r>
            <a:endParaRPr lang="en-US" altLang="zh-CN" sz="2000" b="1" dirty="0">
              <a:latin typeface="Times New Roman" pitchFamily="18" charset="0"/>
            </a:endParaRPr>
          </a:p>
          <a:p>
            <a:pPr algn="l"/>
            <a:r>
              <a:rPr lang="en-US" altLang="zh-CN" sz="2000" b="1" dirty="0">
                <a:latin typeface="Times New Roman" pitchFamily="18" charset="0"/>
              </a:rPr>
              <a:t>          </a:t>
            </a:r>
            <a:r>
              <a:rPr lang="zh-CN" altLang="en-US" sz="2000" b="1" dirty="0">
                <a:latin typeface="Times New Roman" pitchFamily="18" charset="0"/>
              </a:rPr>
              <a:t>分析表</a:t>
            </a:r>
          </a:p>
        </p:txBody>
      </p:sp>
      <p:graphicFrame>
        <p:nvGraphicFramePr>
          <p:cNvPr id="4" name="表格 3"/>
          <p:cNvGraphicFramePr>
            <a:graphicFrameLocks noGrp="1"/>
          </p:cNvGraphicFramePr>
          <p:nvPr/>
        </p:nvGraphicFramePr>
        <p:xfrm>
          <a:off x="2930448" y="928608"/>
          <a:ext cx="5486400" cy="1676400"/>
        </p:xfrm>
        <a:graphic>
          <a:graphicData uri="http://schemas.openxmlformats.org/drawingml/2006/table">
            <a:tbl>
              <a:tblPr firstRow="1" bandRow="1">
                <a:tableStyleId>{5C22544A-7EE6-4342-B048-85BDC9FD1C3A}</a:tableStyleId>
              </a:tblPr>
              <a:tblGrid>
                <a:gridCol w="1371600">
                  <a:extLst>
                    <a:ext uri="{9D8B030D-6E8A-4147-A177-3AD203B41FA5}">
                      <a16:colId xmlns:a16="http://schemas.microsoft.com/office/drawing/2014/main" val="20000"/>
                    </a:ext>
                  </a:extLst>
                </a:gridCol>
                <a:gridCol w="1371600">
                  <a:extLst>
                    <a:ext uri="{9D8B030D-6E8A-4147-A177-3AD203B41FA5}">
                      <a16:colId xmlns:a16="http://schemas.microsoft.com/office/drawing/2014/main" val="20001"/>
                    </a:ext>
                  </a:extLst>
                </a:gridCol>
                <a:gridCol w="1371600">
                  <a:extLst>
                    <a:ext uri="{9D8B030D-6E8A-4147-A177-3AD203B41FA5}">
                      <a16:colId xmlns:a16="http://schemas.microsoft.com/office/drawing/2014/main" val="20002"/>
                    </a:ext>
                  </a:extLst>
                </a:gridCol>
                <a:gridCol w="1371600">
                  <a:extLst>
                    <a:ext uri="{9D8B030D-6E8A-4147-A177-3AD203B41FA5}">
                      <a16:colId xmlns:a16="http://schemas.microsoft.com/office/drawing/2014/main" val="20003"/>
                    </a:ext>
                  </a:extLst>
                </a:gridCol>
              </a:tblGrid>
              <a:tr h="274320">
                <a:tc>
                  <a:txBody>
                    <a:bodyPr/>
                    <a:lstStyle/>
                    <a:p>
                      <a:pPr algn="ctr"/>
                      <a:r>
                        <a:rPr lang="zh-CN" altLang="en-US" sz="1600" dirty="0"/>
                        <a:t>非终结符</a:t>
                      </a:r>
                    </a:p>
                  </a:txBody>
                  <a:tcPr/>
                </a:tc>
                <a:tc>
                  <a:txBody>
                    <a:bodyPr/>
                    <a:lstStyle/>
                    <a:p>
                      <a:pPr algn="ctr"/>
                      <a:r>
                        <a:rPr lang="en-US" altLang="zh-CN" sz="1600" dirty="0"/>
                        <a:t>a</a:t>
                      </a:r>
                      <a:endParaRPr lang="zh-CN" altLang="en-US" sz="1600" dirty="0"/>
                    </a:p>
                  </a:txBody>
                  <a:tcPr/>
                </a:tc>
                <a:tc>
                  <a:txBody>
                    <a:bodyPr/>
                    <a:lstStyle/>
                    <a:p>
                      <a:pPr algn="ctr"/>
                      <a:r>
                        <a:rPr lang="en-US" altLang="zh-CN" sz="1600" dirty="0"/>
                        <a:t>b</a:t>
                      </a:r>
                      <a:endParaRPr lang="zh-CN" altLang="en-US" sz="1600" dirty="0"/>
                    </a:p>
                  </a:txBody>
                  <a:tcPr/>
                </a:tc>
                <a:tc>
                  <a:txBody>
                    <a:bodyPr/>
                    <a:lstStyle/>
                    <a:p>
                      <a:pPr algn="ctr"/>
                      <a:r>
                        <a:rPr lang="en-US" altLang="zh-CN" sz="1600" dirty="0"/>
                        <a:t>#</a:t>
                      </a:r>
                      <a:endParaRPr lang="zh-CN" altLang="en-US" sz="1600" dirty="0"/>
                    </a:p>
                  </a:txBody>
                  <a:tcPr/>
                </a:tc>
                <a:extLst>
                  <a:ext uri="{0D108BD9-81ED-4DB2-BD59-A6C34878D82A}">
                    <a16:rowId xmlns:a16="http://schemas.microsoft.com/office/drawing/2014/main" val="10000"/>
                  </a:ext>
                </a:extLst>
              </a:tr>
              <a:tr h="274320">
                <a:tc>
                  <a:txBody>
                    <a:bodyPr/>
                    <a:lstStyle/>
                    <a:p>
                      <a:pPr algn="ctr"/>
                      <a:r>
                        <a:rPr lang="en-US" altLang="zh-CN" sz="1600" dirty="0">
                          <a:solidFill>
                            <a:schemeClr val="tx1"/>
                          </a:solidFill>
                        </a:rPr>
                        <a:t>S </a:t>
                      </a:r>
                      <a:endParaRPr lang="zh-CN" altLang="en-US" sz="1600" dirty="0">
                        <a:solidFill>
                          <a:schemeClr val="tx1"/>
                        </a:solidFill>
                      </a:endParaRPr>
                    </a:p>
                  </a:txBody>
                  <a:tcPr/>
                </a:tc>
                <a:tc>
                  <a:txBody>
                    <a:bodyPr/>
                    <a:lstStyle/>
                    <a:p>
                      <a:pPr algn="ctr"/>
                      <a:endParaRPr lang="zh-CN" altLang="en-US" sz="1600" dirty="0">
                        <a:solidFill>
                          <a:schemeClr val="tx1"/>
                        </a:solidFill>
                      </a:endParaRPr>
                    </a:p>
                  </a:txBody>
                  <a:tcPr/>
                </a:tc>
                <a:tc>
                  <a:txBody>
                    <a:bodyPr/>
                    <a:lstStyle/>
                    <a:p>
                      <a:pPr algn="ctr"/>
                      <a:r>
                        <a:rPr lang="en-US" altLang="zh-CN" sz="1600" b="1" dirty="0">
                          <a:solidFill>
                            <a:schemeClr val="tx1"/>
                          </a:solidFill>
                          <a:latin typeface="Times New Roman" charset="0"/>
                        </a:rPr>
                        <a:t>→AS’</a:t>
                      </a:r>
                      <a:endParaRPr lang="zh-CN" altLang="en-US" sz="1600" dirty="0">
                        <a:solidFill>
                          <a:schemeClr val="tx1"/>
                        </a:solidFill>
                      </a:endParaRPr>
                    </a:p>
                  </a:txBody>
                  <a:tcPr/>
                </a:tc>
                <a:tc>
                  <a:txBody>
                    <a:bodyPr/>
                    <a:lstStyle/>
                    <a:p>
                      <a:pPr algn="ctr"/>
                      <a:endParaRPr lang="zh-CN" altLang="en-US" sz="1600" dirty="0">
                        <a:solidFill>
                          <a:schemeClr val="tx1"/>
                        </a:solidFill>
                      </a:endParaRPr>
                    </a:p>
                  </a:txBody>
                  <a:tcPr/>
                </a:tc>
                <a:extLst>
                  <a:ext uri="{0D108BD9-81ED-4DB2-BD59-A6C34878D82A}">
                    <a16:rowId xmlns:a16="http://schemas.microsoft.com/office/drawing/2014/main" val="10001"/>
                  </a:ext>
                </a:extLst>
              </a:tr>
              <a:tr h="274320">
                <a:tc>
                  <a:txBody>
                    <a:bodyPr/>
                    <a:lstStyle/>
                    <a:p>
                      <a:pPr algn="ctr"/>
                      <a:r>
                        <a:rPr lang="en-US" altLang="zh-CN" sz="1600" dirty="0">
                          <a:solidFill>
                            <a:schemeClr val="tx1"/>
                          </a:solidFill>
                        </a:rPr>
                        <a:t>S’</a:t>
                      </a:r>
                      <a:endParaRPr lang="zh-CN" altLang="en-US" sz="1600" dirty="0">
                        <a:solidFill>
                          <a:schemeClr val="tx1"/>
                        </a:solidFill>
                      </a:endParaRPr>
                    </a:p>
                  </a:txBody>
                  <a:tcPr/>
                </a:tc>
                <a:tc>
                  <a:txBody>
                    <a:bodyPr/>
                    <a:lstStyle/>
                    <a:p>
                      <a:pPr algn="ctr"/>
                      <a:r>
                        <a:rPr lang="en-US" altLang="zh-CN" sz="1600" b="1" dirty="0">
                          <a:solidFill>
                            <a:schemeClr val="tx1"/>
                          </a:solidFill>
                          <a:latin typeface="Times New Roman" charset="0"/>
                        </a:rPr>
                        <a:t>S’ →</a:t>
                      </a:r>
                      <a:r>
                        <a:rPr lang="en-US" altLang="zh-CN" sz="1600" b="1" dirty="0" err="1">
                          <a:solidFill>
                            <a:schemeClr val="tx1"/>
                          </a:solidFill>
                          <a:latin typeface="Times New Roman" charset="0"/>
                        </a:rPr>
                        <a:t>aS</a:t>
                      </a:r>
                      <a:r>
                        <a:rPr lang="en-US" altLang="zh-CN" sz="1600" b="1" dirty="0">
                          <a:solidFill>
                            <a:schemeClr val="tx1"/>
                          </a:solidFill>
                          <a:latin typeface="Times New Roman" charset="0"/>
                        </a:rPr>
                        <a:t>’</a:t>
                      </a:r>
                      <a:endParaRPr lang="zh-CN" altLang="en-US" sz="1600" dirty="0">
                        <a:solidFill>
                          <a:schemeClr val="tx1"/>
                        </a:solidFill>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zh-CN" altLang="en-US" sz="1600" dirty="0">
                        <a:solidFill>
                          <a:schemeClr val="tx1"/>
                        </a:solidFill>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1600" b="1" dirty="0">
                          <a:solidFill>
                            <a:schemeClr val="tx1"/>
                          </a:solidFill>
                          <a:latin typeface="Times New Roman" charset="0"/>
                        </a:rPr>
                        <a:t>→ε</a:t>
                      </a:r>
                      <a:endParaRPr lang="zh-CN" altLang="en-US" sz="1600" dirty="0">
                        <a:solidFill>
                          <a:schemeClr val="tx1"/>
                        </a:solidFill>
                      </a:endParaRPr>
                    </a:p>
                  </a:txBody>
                  <a:tcPr/>
                </a:tc>
                <a:extLst>
                  <a:ext uri="{0D108BD9-81ED-4DB2-BD59-A6C34878D82A}">
                    <a16:rowId xmlns:a16="http://schemas.microsoft.com/office/drawing/2014/main" val="10002"/>
                  </a:ext>
                </a:extLst>
              </a:tr>
              <a:tr h="274320">
                <a:tc>
                  <a:txBody>
                    <a:bodyPr/>
                    <a:lstStyle/>
                    <a:p>
                      <a:pPr algn="ctr"/>
                      <a:r>
                        <a:rPr lang="en-US" altLang="zh-CN" sz="1600" dirty="0">
                          <a:solidFill>
                            <a:schemeClr val="tx1"/>
                          </a:solidFill>
                        </a:rPr>
                        <a:t>A</a:t>
                      </a:r>
                      <a:endParaRPr lang="zh-CN" altLang="en-US" sz="1600" dirty="0">
                        <a:solidFill>
                          <a:schemeClr val="tx1"/>
                        </a:solidFill>
                      </a:endParaRPr>
                    </a:p>
                  </a:txBody>
                  <a:tcPr/>
                </a:tc>
                <a:tc>
                  <a:txBody>
                    <a:bodyPr/>
                    <a:lstStyle/>
                    <a:p>
                      <a:pPr algn="ctr"/>
                      <a:endParaRPr lang="zh-CN" altLang="en-US" sz="1600" dirty="0">
                        <a:solidFill>
                          <a:schemeClr val="tx1"/>
                        </a:solidFill>
                      </a:endParaRPr>
                    </a:p>
                  </a:txBody>
                  <a:tcPr/>
                </a:tc>
                <a:tc>
                  <a:txBody>
                    <a:bodyPr/>
                    <a:lstStyle/>
                    <a:p>
                      <a:pPr algn="ctr"/>
                      <a:r>
                        <a:rPr lang="en-US" altLang="zh-CN" sz="1600" b="1" dirty="0">
                          <a:solidFill>
                            <a:schemeClr val="tx1"/>
                          </a:solidFill>
                          <a:latin typeface="Times New Roman" charset="0"/>
                        </a:rPr>
                        <a:t>→</a:t>
                      </a:r>
                      <a:r>
                        <a:rPr lang="en-US" altLang="zh-CN" sz="1600" b="1" dirty="0" err="1">
                          <a:solidFill>
                            <a:schemeClr val="tx1"/>
                          </a:solidFill>
                          <a:latin typeface="Times New Roman" charset="0"/>
                        </a:rPr>
                        <a:t>bA</a:t>
                      </a:r>
                      <a:r>
                        <a:rPr lang="en-US" altLang="zh-CN" sz="1600" b="1" dirty="0">
                          <a:solidFill>
                            <a:schemeClr val="tx1"/>
                          </a:solidFill>
                          <a:latin typeface="Times New Roman" charset="0"/>
                        </a:rPr>
                        <a:t>’</a:t>
                      </a:r>
                      <a:endParaRPr lang="zh-CN" altLang="en-US" sz="1600" dirty="0">
                        <a:solidFill>
                          <a:schemeClr val="tx1"/>
                        </a:solidFill>
                      </a:endParaRPr>
                    </a:p>
                  </a:txBody>
                  <a:tcPr/>
                </a:tc>
                <a:tc>
                  <a:txBody>
                    <a:bodyPr/>
                    <a:lstStyle/>
                    <a:p>
                      <a:pPr algn="ctr"/>
                      <a:endParaRPr lang="zh-CN" altLang="en-US" sz="1600" dirty="0">
                        <a:solidFill>
                          <a:schemeClr val="tx1"/>
                        </a:solidFill>
                      </a:endParaRPr>
                    </a:p>
                  </a:txBody>
                  <a:tcPr/>
                </a:tc>
                <a:extLst>
                  <a:ext uri="{0D108BD9-81ED-4DB2-BD59-A6C34878D82A}">
                    <a16:rowId xmlns:a16="http://schemas.microsoft.com/office/drawing/2014/main" val="10003"/>
                  </a:ext>
                </a:extLst>
              </a:tr>
              <a:tr h="274320">
                <a:tc>
                  <a:txBody>
                    <a:bodyPr/>
                    <a:lstStyle/>
                    <a:p>
                      <a:pPr algn="ctr"/>
                      <a:r>
                        <a:rPr lang="en-US" altLang="zh-CN" sz="1600" dirty="0">
                          <a:solidFill>
                            <a:schemeClr val="tx1"/>
                          </a:solidFill>
                        </a:rPr>
                        <a:t>A’</a:t>
                      </a:r>
                      <a:endParaRPr lang="zh-CN" altLang="en-US" sz="1600" dirty="0">
                        <a:solidFill>
                          <a:schemeClr val="tx1"/>
                        </a:solidFill>
                      </a:endParaRPr>
                    </a:p>
                  </a:txBody>
                  <a:tcPr/>
                </a:tc>
                <a:tc>
                  <a:txBody>
                    <a:bodyPr/>
                    <a:lstStyle/>
                    <a:p>
                      <a:pPr algn="ctr"/>
                      <a:r>
                        <a:rPr lang="en-US" altLang="zh-CN" sz="1600" b="1" dirty="0">
                          <a:solidFill>
                            <a:schemeClr val="tx1"/>
                          </a:solidFill>
                          <a:latin typeface="Times New Roman" charset="0"/>
                        </a:rPr>
                        <a:t>→ε</a:t>
                      </a:r>
                      <a:endParaRPr lang="zh-CN" altLang="en-US" sz="1600" dirty="0">
                        <a:solidFill>
                          <a:schemeClr val="tx1"/>
                        </a:solidFill>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1600" b="1" dirty="0">
                          <a:solidFill>
                            <a:schemeClr val="tx1"/>
                          </a:solidFill>
                          <a:latin typeface="Times New Roman" charset="0"/>
                        </a:rPr>
                        <a:t>→A</a:t>
                      </a:r>
                      <a:endParaRPr lang="zh-CN" altLang="en-US" sz="1600" dirty="0">
                        <a:solidFill>
                          <a:schemeClr val="tx1"/>
                        </a:solidFill>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1600" b="1" dirty="0">
                          <a:solidFill>
                            <a:schemeClr val="tx1"/>
                          </a:solidFill>
                          <a:latin typeface="Times New Roman" charset="0"/>
                        </a:rPr>
                        <a:t>→ε</a:t>
                      </a:r>
                      <a:endParaRPr lang="zh-CN" altLang="en-US" sz="1600" dirty="0">
                        <a:solidFill>
                          <a:schemeClr val="tx1"/>
                        </a:solidFill>
                      </a:endParaRPr>
                    </a:p>
                  </a:txBody>
                  <a:tcPr/>
                </a:tc>
                <a:extLst>
                  <a:ext uri="{0D108BD9-81ED-4DB2-BD59-A6C34878D82A}">
                    <a16:rowId xmlns:a16="http://schemas.microsoft.com/office/drawing/2014/main" val="10004"/>
                  </a:ext>
                </a:extLst>
              </a:tr>
            </a:tbl>
          </a:graphicData>
        </a:graphic>
      </p:graphicFrame>
      <p:graphicFrame>
        <p:nvGraphicFramePr>
          <p:cNvPr id="17" name="Group 465"/>
          <p:cNvGraphicFramePr>
            <a:graphicFrameLocks noGrp="1"/>
          </p:cNvGraphicFramePr>
          <p:nvPr/>
        </p:nvGraphicFramePr>
        <p:xfrm>
          <a:off x="1325106" y="2743200"/>
          <a:ext cx="7075363" cy="3291840"/>
        </p:xfrm>
        <a:graphic>
          <a:graphicData uri="http://schemas.openxmlformats.org/drawingml/2006/table">
            <a:tbl>
              <a:tblPr/>
              <a:tblGrid>
                <a:gridCol w="768692">
                  <a:extLst>
                    <a:ext uri="{9D8B030D-6E8A-4147-A177-3AD203B41FA5}">
                      <a16:colId xmlns:a16="http://schemas.microsoft.com/office/drawing/2014/main" val="20000"/>
                    </a:ext>
                  </a:extLst>
                </a:gridCol>
                <a:gridCol w="1437256">
                  <a:extLst>
                    <a:ext uri="{9D8B030D-6E8A-4147-A177-3AD203B41FA5}">
                      <a16:colId xmlns:a16="http://schemas.microsoft.com/office/drawing/2014/main" val="20001"/>
                    </a:ext>
                  </a:extLst>
                </a:gridCol>
                <a:gridCol w="2275269">
                  <a:extLst>
                    <a:ext uri="{9D8B030D-6E8A-4147-A177-3AD203B41FA5}">
                      <a16:colId xmlns:a16="http://schemas.microsoft.com/office/drawing/2014/main" val="20002"/>
                    </a:ext>
                  </a:extLst>
                </a:gridCol>
                <a:gridCol w="2594146">
                  <a:extLst>
                    <a:ext uri="{9D8B030D-6E8A-4147-A177-3AD203B41FA5}">
                      <a16:colId xmlns:a16="http://schemas.microsoft.com/office/drawing/2014/main" val="20003"/>
                    </a:ext>
                  </a:extLst>
                </a:gridCol>
              </a:tblGrid>
              <a:tr h="3440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zh-CN" altLang="en-US" sz="1800" b="1" i="0" u="none" strike="noStrike" cap="none" normalizeH="0" baseline="0" dirty="0">
                          <a:ln>
                            <a:noFill/>
                          </a:ln>
                          <a:solidFill>
                            <a:schemeClr val="tx1"/>
                          </a:solidFill>
                          <a:effectLst/>
                          <a:latin typeface="宋体" pitchFamily="2" charset="-122"/>
                          <a:ea typeface="宋体" pitchFamily="2" charset="-122"/>
                        </a:rPr>
                        <a:t>步骤</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zh-CN" altLang="en-US" sz="1800" b="1" i="0" u="none" strike="noStrike" cap="none" normalizeH="0" baseline="0" dirty="0">
                          <a:ln>
                            <a:noFill/>
                          </a:ln>
                          <a:solidFill>
                            <a:schemeClr val="tx1"/>
                          </a:solidFill>
                          <a:effectLst/>
                          <a:latin typeface="宋体" pitchFamily="2" charset="-122"/>
                          <a:ea typeface="宋体" pitchFamily="2" charset="-122"/>
                        </a:rPr>
                        <a:t>符号栈</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zh-CN" altLang="en-US" sz="1800" b="1" i="0" u="none" strike="noStrike" cap="none" normalizeH="0" baseline="0" dirty="0">
                          <a:ln>
                            <a:noFill/>
                          </a:ln>
                          <a:solidFill>
                            <a:schemeClr val="tx1"/>
                          </a:solidFill>
                          <a:effectLst/>
                          <a:latin typeface="宋体" pitchFamily="2" charset="-122"/>
                          <a:ea typeface="宋体" pitchFamily="2" charset="-122"/>
                        </a:rPr>
                        <a:t>剩余输入串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zh-CN" altLang="en-US" sz="1800" b="1" i="0" u="none" strike="noStrike" cap="none" normalizeH="0" baseline="0">
                          <a:ln>
                            <a:noFill/>
                          </a:ln>
                          <a:solidFill>
                            <a:schemeClr val="tx1"/>
                          </a:solidFill>
                          <a:effectLst/>
                          <a:latin typeface="宋体" pitchFamily="2" charset="-122"/>
                          <a:ea typeface="宋体" pitchFamily="2" charset="-122"/>
                        </a:rPr>
                        <a:t>动 作</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440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en-US" altLang="zh-CN" sz="1800" b="1" i="0" u="none" strike="noStrike" cap="none" normalizeH="0" baseline="0" dirty="0">
                          <a:ln>
                            <a:noFill/>
                          </a:ln>
                          <a:solidFill>
                            <a:schemeClr val="tx1"/>
                          </a:solidFill>
                          <a:effectLst/>
                          <a:latin typeface="宋体" pitchFamily="2" charset="-122"/>
                          <a:ea typeface="宋体" pitchFamily="2" charset="-122"/>
                        </a:rPr>
                        <a:t>1</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en-US" altLang="zh-CN" sz="1800" b="1" i="0" u="none" strike="noStrike" cap="none" normalizeH="0" baseline="0" dirty="0">
                          <a:ln>
                            <a:noFill/>
                          </a:ln>
                          <a:solidFill>
                            <a:schemeClr val="tx1"/>
                          </a:solidFill>
                          <a:effectLst/>
                          <a:latin typeface="宋体" pitchFamily="2" charset="-122"/>
                          <a:ea typeface="宋体" pitchFamily="2" charset="-122"/>
                        </a:rPr>
                        <a:t>#S</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en-US" altLang="zh-CN" sz="1800" b="1" i="0" u="none" strike="noStrike" cap="none" normalizeH="0" baseline="0" dirty="0" err="1">
                          <a:ln>
                            <a:noFill/>
                          </a:ln>
                          <a:solidFill>
                            <a:schemeClr val="tx1"/>
                          </a:solidFill>
                          <a:effectLst/>
                          <a:latin typeface="宋体" pitchFamily="2" charset="-122"/>
                          <a:ea typeface="宋体" pitchFamily="2" charset="-122"/>
                        </a:rPr>
                        <a:t>ba</a:t>
                      </a:r>
                      <a:r>
                        <a:rPr kumimoji="1" lang="en-US" altLang="zh-CN" sz="1800" b="1" i="0" u="none" strike="noStrike" cap="none" normalizeH="0" baseline="0" dirty="0">
                          <a:ln>
                            <a:noFill/>
                          </a:ln>
                          <a:solidFill>
                            <a:schemeClr val="tx1"/>
                          </a:solidFill>
                          <a:effectLst/>
                          <a:latin typeface="宋体" pitchFamily="2" charset="-122"/>
                          <a:ea typeface="宋体" pitchFamily="2" charset="-122"/>
                        </a:rPr>
                        <a:t>#</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defRPr/>
                      </a:pPr>
                      <a:r>
                        <a:rPr lang="en-US" altLang="zh-CN" sz="1800" b="1" dirty="0">
                          <a:solidFill>
                            <a:schemeClr val="tx1"/>
                          </a:solidFill>
                          <a:latin typeface="Times New Roman" charset="0"/>
                        </a:rPr>
                        <a:t>→AS’</a:t>
                      </a:r>
                      <a:endParaRPr lang="zh-CN" altLang="en-US" sz="1800" b="1" dirty="0">
                        <a:solidFill>
                          <a:schemeClr val="tx1"/>
                        </a:solidFill>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440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en-US" altLang="zh-CN" sz="1800" b="1" i="0" u="none" strike="noStrike" cap="none" normalizeH="0" baseline="0" dirty="0">
                          <a:ln>
                            <a:noFill/>
                          </a:ln>
                          <a:solidFill>
                            <a:schemeClr val="tx1"/>
                          </a:solidFill>
                          <a:effectLst/>
                          <a:latin typeface="宋体" pitchFamily="2" charset="-122"/>
                          <a:ea typeface="宋体" pitchFamily="2" charset="-122"/>
                        </a:rPr>
                        <a:t>2</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en-US" altLang="zh-CN" sz="1800" b="1" i="0" u="none" strike="noStrike" cap="none" normalizeH="0" baseline="0" dirty="0">
                          <a:ln>
                            <a:noFill/>
                          </a:ln>
                          <a:solidFill>
                            <a:schemeClr val="tx1"/>
                          </a:solidFill>
                          <a:effectLst/>
                          <a:latin typeface="宋体" pitchFamily="2" charset="-122"/>
                          <a:ea typeface="宋体" pitchFamily="2" charset="-122"/>
                        </a:rPr>
                        <a:t>#S’A</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defRPr/>
                      </a:pPr>
                      <a:r>
                        <a:rPr kumimoji="1" lang="en-US" altLang="zh-CN" sz="1800" b="1" i="0" u="none" strike="noStrike" cap="none" normalizeH="0" baseline="0" dirty="0" err="1">
                          <a:ln>
                            <a:noFill/>
                          </a:ln>
                          <a:solidFill>
                            <a:schemeClr val="tx1"/>
                          </a:solidFill>
                          <a:effectLst/>
                          <a:latin typeface="宋体" pitchFamily="2" charset="-122"/>
                          <a:ea typeface="宋体" pitchFamily="2" charset="-122"/>
                        </a:rPr>
                        <a:t>ba</a:t>
                      </a:r>
                      <a:r>
                        <a:rPr kumimoji="1" lang="en-US" altLang="zh-CN" sz="1800" b="1" i="0" u="none" strike="noStrike" cap="none" normalizeH="0" baseline="0" dirty="0">
                          <a:ln>
                            <a:noFill/>
                          </a:ln>
                          <a:solidFill>
                            <a:schemeClr val="tx1"/>
                          </a:solidFill>
                          <a:effectLst/>
                          <a:latin typeface="宋体" pitchFamily="2" charset="-122"/>
                          <a:ea typeface="宋体" pitchFamily="2" charset="-122"/>
                        </a:rPr>
                        <a:t>#</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defRPr/>
                      </a:pPr>
                      <a:r>
                        <a:rPr lang="en-US" altLang="zh-CN" sz="1800" b="1" dirty="0">
                          <a:solidFill>
                            <a:schemeClr val="tx1"/>
                          </a:solidFill>
                          <a:latin typeface="Times New Roman" charset="0"/>
                        </a:rPr>
                        <a:t>→</a:t>
                      </a:r>
                      <a:r>
                        <a:rPr lang="en-US" altLang="zh-CN" sz="1800" b="1" dirty="0" err="1">
                          <a:solidFill>
                            <a:schemeClr val="tx1"/>
                          </a:solidFill>
                          <a:latin typeface="Times New Roman" charset="0"/>
                        </a:rPr>
                        <a:t>bA</a:t>
                      </a:r>
                      <a:r>
                        <a:rPr lang="en-US" altLang="zh-CN" sz="1800" b="1" dirty="0">
                          <a:solidFill>
                            <a:schemeClr val="tx1"/>
                          </a:solidFill>
                          <a:latin typeface="Times New Roman" charset="0"/>
                        </a:rPr>
                        <a:t>’</a:t>
                      </a:r>
                      <a:endParaRPr lang="zh-CN" altLang="en-US" sz="1800" b="1" dirty="0">
                        <a:solidFill>
                          <a:schemeClr val="tx1"/>
                        </a:solidFill>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440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en-US" altLang="zh-CN" sz="1800" b="1" i="0" u="none" strike="noStrike" cap="none" normalizeH="0" baseline="0" dirty="0">
                          <a:ln>
                            <a:noFill/>
                          </a:ln>
                          <a:solidFill>
                            <a:schemeClr val="tx1"/>
                          </a:solidFill>
                          <a:effectLst/>
                          <a:latin typeface="宋体" pitchFamily="2" charset="-122"/>
                          <a:ea typeface="宋体" pitchFamily="2" charset="-122"/>
                        </a:rPr>
                        <a:t>3</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en-US" altLang="zh-CN" sz="1800" b="1" i="0" u="none" strike="noStrike" cap="none" normalizeH="0" baseline="0" dirty="0">
                          <a:ln>
                            <a:noFill/>
                          </a:ln>
                          <a:solidFill>
                            <a:schemeClr val="tx1"/>
                          </a:solidFill>
                          <a:effectLst/>
                          <a:latin typeface="宋体" pitchFamily="2" charset="-122"/>
                          <a:ea typeface="宋体" pitchFamily="2" charset="-122"/>
                        </a:rPr>
                        <a:t>#</a:t>
                      </a:r>
                      <a:r>
                        <a:rPr kumimoji="1" lang="en-US" altLang="zh-CN" sz="1800" b="1" i="0" u="none" strike="noStrike" cap="none" normalizeH="0" baseline="0" dirty="0" err="1">
                          <a:ln>
                            <a:noFill/>
                          </a:ln>
                          <a:solidFill>
                            <a:schemeClr val="tx1"/>
                          </a:solidFill>
                          <a:effectLst/>
                          <a:latin typeface="宋体" pitchFamily="2" charset="-122"/>
                          <a:ea typeface="宋体" pitchFamily="2" charset="-122"/>
                        </a:rPr>
                        <a:t>S’A’b</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defRPr/>
                      </a:pPr>
                      <a:r>
                        <a:rPr kumimoji="1" lang="en-US" altLang="zh-CN" sz="1800" b="1" i="0" u="none" strike="noStrike" cap="none" normalizeH="0" baseline="0" dirty="0" err="1">
                          <a:ln>
                            <a:noFill/>
                          </a:ln>
                          <a:solidFill>
                            <a:schemeClr val="tx1"/>
                          </a:solidFill>
                          <a:effectLst/>
                          <a:latin typeface="宋体" pitchFamily="2" charset="-122"/>
                          <a:ea typeface="宋体" pitchFamily="2" charset="-122"/>
                        </a:rPr>
                        <a:t>ba</a:t>
                      </a:r>
                      <a:r>
                        <a:rPr kumimoji="1" lang="en-US" altLang="zh-CN" sz="1800" b="1" i="0" u="none" strike="noStrike" cap="none" normalizeH="0" baseline="0" dirty="0">
                          <a:ln>
                            <a:noFill/>
                          </a:ln>
                          <a:solidFill>
                            <a:schemeClr val="tx1"/>
                          </a:solidFill>
                          <a:effectLst/>
                          <a:latin typeface="宋体" pitchFamily="2" charset="-122"/>
                          <a:ea typeface="宋体" pitchFamily="2" charset="-122"/>
                        </a:rPr>
                        <a:t>#</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en-US" altLang="zh-CN" sz="1800" b="1" i="0" u="none" strike="noStrike" cap="none" normalizeH="0" baseline="0" dirty="0">
                          <a:ln>
                            <a:noFill/>
                          </a:ln>
                          <a:solidFill>
                            <a:schemeClr val="tx1"/>
                          </a:solidFill>
                          <a:effectLst/>
                          <a:latin typeface="宋体" pitchFamily="2" charset="-122"/>
                          <a:ea typeface="宋体" pitchFamily="2" charset="-122"/>
                        </a:rPr>
                        <a:t>b</a:t>
                      </a:r>
                      <a:r>
                        <a:rPr kumimoji="1" lang="zh-CN" altLang="en-US" sz="1800" b="1" i="0" u="none" strike="noStrike" cap="none" normalizeH="0" baseline="0" dirty="0">
                          <a:ln>
                            <a:noFill/>
                          </a:ln>
                          <a:solidFill>
                            <a:schemeClr val="tx1"/>
                          </a:solidFill>
                          <a:effectLst/>
                          <a:latin typeface="宋体" pitchFamily="2" charset="-122"/>
                          <a:ea typeface="宋体" pitchFamily="2" charset="-122"/>
                        </a:rPr>
                        <a:t>匹配</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440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en-US" altLang="zh-CN" sz="1800" b="1" i="0" u="none" strike="noStrike" cap="none" normalizeH="0" baseline="0" dirty="0">
                          <a:ln>
                            <a:noFill/>
                          </a:ln>
                          <a:solidFill>
                            <a:schemeClr val="tx1"/>
                          </a:solidFill>
                          <a:effectLst/>
                          <a:latin typeface="宋体" pitchFamily="2" charset="-122"/>
                          <a:ea typeface="宋体" pitchFamily="2" charset="-122"/>
                        </a:rPr>
                        <a:t>4</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en-US" altLang="zh-CN" sz="1800" b="1" i="0" u="none" strike="noStrike" cap="none" normalizeH="0" baseline="0" dirty="0">
                          <a:ln>
                            <a:noFill/>
                          </a:ln>
                          <a:solidFill>
                            <a:schemeClr val="tx1"/>
                          </a:solidFill>
                          <a:effectLst/>
                          <a:latin typeface="宋体" pitchFamily="2" charset="-122"/>
                          <a:ea typeface="宋体" pitchFamily="2" charset="-122"/>
                        </a:rPr>
                        <a:t>#S’A’</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en-US" altLang="zh-CN" sz="1800" b="1" i="0" u="none" strike="noStrike" cap="none" normalizeH="0" baseline="0" dirty="0">
                          <a:ln>
                            <a:noFill/>
                          </a:ln>
                          <a:solidFill>
                            <a:schemeClr val="tx1"/>
                          </a:solidFill>
                          <a:effectLst/>
                          <a:latin typeface="宋体" pitchFamily="2" charset="-122"/>
                          <a:ea typeface="宋体" pitchFamily="2" charset="-122"/>
                        </a:rPr>
                        <a:t>a#</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defRPr/>
                      </a:pPr>
                      <a:r>
                        <a:rPr lang="en-US" altLang="zh-CN" sz="1800" b="1" dirty="0">
                          <a:solidFill>
                            <a:schemeClr val="tx1"/>
                          </a:solidFill>
                          <a:latin typeface="Times New Roman" charset="0"/>
                        </a:rPr>
                        <a:t>→ε</a:t>
                      </a:r>
                      <a:endParaRPr lang="zh-CN" altLang="en-US" sz="1800" b="1" dirty="0">
                        <a:solidFill>
                          <a:schemeClr val="tx1"/>
                        </a:solidFill>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3440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en-US" altLang="zh-CN" sz="1800" b="1" i="0" u="none" strike="noStrike" cap="none" normalizeH="0" baseline="0" dirty="0">
                          <a:ln>
                            <a:noFill/>
                          </a:ln>
                          <a:solidFill>
                            <a:schemeClr val="tx1"/>
                          </a:solidFill>
                          <a:effectLst/>
                          <a:latin typeface="宋体" pitchFamily="2" charset="-122"/>
                          <a:ea typeface="宋体" pitchFamily="2" charset="-122"/>
                        </a:rPr>
                        <a:t>5</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en-US" altLang="zh-CN" sz="1800" b="1" i="0" u="none" strike="noStrike" cap="none" normalizeH="0" baseline="0" dirty="0">
                          <a:ln>
                            <a:noFill/>
                          </a:ln>
                          <a:solidFill>
                            <a:schemeClr val="tx1"/>
                          </a:solidFill>
                          <a:effectLst/>
                          <a:latin typeface="宋体" pitchFamily="2" charset="-122"/>
                          <a:ea typeface="宋体" pitchFamily="2" charset="-122"/>
                        </a:rPr>
                        <a:t>#S’</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defRPr/>
                      </a:pPr>
                      <a:r>
                        <a:rPr kumimoji="1" lang="en-US" altLang="zh-CN" sz="1800" b="1" i="0" u="none" strike="noStrike" cap="none" normalizeH="0" baseline="0" dirty="0">
                          <a:ln>
                            <a:noFill/>
                          </a:ln>
                          <a:solidFill>
                            <a:schemeClr val="tx1"/>
                          </a:solidFill>
                          <a:effectLst/>
                          <a:latin typeface="宋体" pitchFamily="2" charset="-122"/>
                          <a:ea typeface="宋体" pitchFamily="2" charset="-122"/>
                        </a:rPr>
                        <a:t>a#</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defRPr/>
                      </a:pPr>
                      <a:r>
                        <a:rPr lang="en-US" altLang="zh-CN" sz="1800" b="1" dirty="0">
                          <a:solidFill>
                            <a:schemeClr val="tx1"/>
                          </a:solidFill>
                          <a:latin typeface="Times New Roman" charset="0"/>
                        </a:rPr>
                        <a:t>S’ →</a:t>
                      </a:r>
                      <a:r>
                        <a:rPr lang="en-US" altLang="zh-CN" sz="1800" b="1" dirty="0" err="1">
                          <a:solidFill>
                            <a:schemeClr val="tx1"/>
                          </a:solidFill>
                          <a:latin typeface="Times New Roman" charset="0"/>
                        </a:rPr>
                        <a:t>aS</a:t>
                      </a:r>
                      <a:r>
                        <a:rPr lang="en-US" altLang="zh-CN" sz="1800" b="1" dirty="0">
                          <a:solidFill>
                            <a:schemeClr val="tx1"/>
                          </a:solidFill>
                          <a:latin typeface="Times New Roman" charset="0"/>
                        </a:rPr>
                        <a:t>’</a:t>
                      </a:r>
                      <a:endParaRPr lang="zh-CN" altLang="en-US" sz="1800" b="1" dirty="0">
                        <a:solidFill>
                          <a:schemeClr val="tx1"/>
                        </a:solidFill>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3440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en-US" altLang="zh-CN" sz="1800" b="1" i="0" u="none" strike="noStrike" cap="none" normalizeH="0" baseline="0" dirty="0">
                          <a:ln>
                            <a:noFill/>
                          </a:ln>
                          <a:solidFill>
                            <a:schemeClr val="tx1"/>
                          </a:solidFill>
                          <a:effectLst/>
                          <a:latin typeface="宋体" pitchFamily="2" charset="-122"/>
                          <a:ea typeface="宋体" pitchFamily="2" charset="-122"/>
                        </a:rPr>
                        <a:t>6</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defRPr/>
                      </a:pPr>
                      <a:r>
                        <a:rPr kumimoji="1" lang="en-US" altLang="zh-CN" sz="1800" b="1" i="0" u="none" strike="noStrike" cap="none" normalizeH="0" baseline="0" dirty="0">
                          <a:ln>
                            <a:noFill/>
                          </a:ln>
                          <a:solidFill>
                            <a:schemeClr val="tx1"/>
                          </a:solidFill>
                          <a:effectLst/>
                          <a:latin typeface="宋体" pitchFamily="2" charset="-122"/>
                          <a:ea typeface="宋体" pitchFamily="2" charset="-122"/>
                        </a:rPr>
                        <a:t>#</a:t>
                      </a:r>
                      <a:r>
                        <a:rPr kumimoji="1" lang="en-US" altLang="zh-CN" sz="1800" b="1" i="0" u="none" strike="noStrike" cap="none" normalizeH="0" baseline="0" dirty="0" err="1">
                          <a:ln>
                            <a:noFill/>
                          </a:ln>
                          <a:solidFill>
                            <a:schemeClr val="tx1"/>
                          </a:solidFill>
                          <a:effectLst/>
                          <a:latin typeface="宋体" pitchFamily="2" charset="-122"/>
                          <a:ea typeface="宋体" pitchFamily="2" charset="-122"/>
                        </a:rPr>
                        <a:t>S’a</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en-US" altLang="zh-CN" sz="1800" b="1" i="0" u="none" strike="noStrike" cap="none" normalizeH="0" baseline="0" dirty="0">
                          <a:ln>
                            <a:noFill/>
                          </a:ln>
                          <a:solidFill>
                            <a:schemeClr val="tx1"/>
                          </a:solidFill>
                          <a:effectLst/>
                          <a:latin typeface="宋体" pitchFamily="2" charset="-122"/>
                          <a:ea typeface="宋体" pitchFamily="2" charset="-122"/>
                        </a:rPr>
                        <a:t>a#</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en-US" altLang="zh-CN" sz="1800" b="1" i="0" u="none" strike="noStrike" cap="none" normalizeH="0" baseline="0" dirty="0">
                          <a:ln>
                            <a:noFill/>
                          </a:ln>
                          <a:solidFill>
                            <a:schemeClr val="tx1"/>
                          </a:solidFill>
                          <a:effectLst/>
                          <a:latin typeface="宋体" pitchFamily="2" charset="-122"/>
                          <a:ea typeface="宋体" pitchFamily="2" charset="-122"/>
                        </a:rPr>
                        <a:t>a</a:t>
                      </a:r>
                      <a:r>
                        <a:rPr kumimoji="1" lang="zh-CN" altLang="en-US" sz="1800" b="1" i="0" u="none" strike="noStrike" cap="none" normalizeH="0" baseline="0" dirty="0">
                          <a:ln>
                            <a:noFill/>
                          </a:ln>
                          <a:solidFill>
                            <a:schemeClr val="tx1"/>
                          </a:solidFill>
                          <a:effectLst/>
                          <a:latin typeface="宋体" pitchFamily="2" charset="-122"/>
                          <a:ea typeface="宋体" pitchFamily="2" charset="-122"/>
                        </a:rPr>
                        <a:t>匹配</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3440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en-US" altLang="zh-CN" sz="1800" b="1" i="0" u="none" strike="noStrike" cap="none" normalizeH="0" baseline="0" dirty="0">
                          <a:ln>
                            <a:noFill/>
                          </a:ln>
                          <a:solidFill>
                            <a:schemeClr val="tx1"/>
                          </a:solidFill>
                          <a:effectLst/>
                          <a:latin typeface="宋体" pitchFamily="2" charset="-122"/>
                          <a:ea typeface="宋体" pitchFamily="2" charset="-122"/>
                        </a:rPr>
                        <a:t>7</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en-US" altLang="zh-CN" sz="1800" b="1" i="0" u="none" strike="noStrike" cap="none" normalizeH="0" baseline="0" dirty="0">
                          <a:ln>
                            <a:noFill/>
                          </a:ln>
                          <a:solidFill>
                            <a:schemeClr val="tx1"/>
                          </a:solidFill>
                          <a:effectLst/>
                          <a:latin typeface="宋体" pitchFamily="2" charset="-122"/>
                          <a:ea typeface="宋体" pitchFamily="2" charset="-122"/>
                        </a:rPr>
                        <a:t>#S’</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en-US" altLang="zh-CN" sz="1800" b="1" i="0" u="none" strike="noStrike" cap="none" normalizeH="0" baseline="0" dirty="0">
                          <a:ln>
                            <a:noFill/>
                          </a:ln>
                          <a:solidFill>
                            <a:schemeClr val="tx1"/>
                          </a:solidFill>
                          <a:effectLst/>
                          <a:latin typeface="宋体" pitchFamily="2" charset="-122"/>
                          <a:ea typeface="宋体" pitchFamily="2" charset="-122"/>
                        </a:rPr>
                        <a:t>#</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defRPr/>
                      </a:pPr>
                      <a:r>
                        <a:rPr lang="en-US" altLang="zh-CN" sz="1800" b="1" dirty="0">
                          <a:solidFill>
                            <a:schemeClr val="tx1"/>
                          </a:solidFill>
                          <a:latin typeface="Times New Roman" charset="0"/>
                        </a:rPr>
                        <a:t>→ε</a:t>
                      </a:r>
                      <a:endParaRPr lang="zh-CN" altLang="en-US" sz="1800" b="1" dirty="0">
                        <a:solidFill>
                          <a:schemeClr val="tx1"/>
                        </a:solidFill>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344038">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en-US" altLang="zh-CN" sz="1800" b="1" i="0" u="none" strike="noStrike" cap="none" normalizeH="0" baseline="0" dirty="0">
                          <a:ln>
                            <a:noFill/>
                          </a:ln>
                          <a:solidFill>
                            <a:schemeClr val="tx1"/>
                          </a:solidFill>
                          <a:effectLst/>
                          <a:latin typeface="宋体" pitchFamily="2" charset="-122"/>
                          <a:ea typeface="宋体" pitchFamily="2" charset="-122"/>
                        </a:rPr>
                        <a:t>8 </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en-US" altLang="zh-CN" sz="1800" b="1" i="0" u="none" strike="noStrike" cap="none" normalizeH="0" baseline="0" dirty="0">
                          <a:ln>
                            <a:noFill/>
                          </a:ln>
                          <a:solidFill>
                            <a:schemeClr val="tx1"/>
                          </a:solidFill>
                          <a:effectLst/>
                          <a:latin typeface="宋体" pitchFamily="2" charset="-122"/>
                          <a:ea typeface="宋体" pitchFamily="2" charset="-122"/>
                        </a:rPr>
                        <a:t>#</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1" lang="en-US" altLang="zh-CN" sz="1800" b="1" i="0" u="none" strike="noStrike" cap="none" normalizeH="0" baseline="0" dirty="0">
                          <a:ln>
                            <a:noFill/>
                          </a:ln>
                          <a:solidFill>
                            <a:schemeClr val="tx1"/>
                          </a:solidFill>
                          <a:effectLst/>
                          <a:latin typeface="宋体" pitchFamily="2" charset="-122"/>
                          <a:ea typeface="宋体" pitchFamily="2" charset="-122"/>
                        </a:rPr>
                        <a:t># </a:t>
                      </a:r>
                      <a:endParaRPr kumimoji="1" lang="zh-CN" altLang="zh-CN" sz="1800" b="1" i="0" u="none" strike="noStrike" cap="none" normalizeH="0" baseline="0" dirty="0">
                        <a:ln>
                          <a:noFill/>
                        </a:ln>
                        <a:solidFill>
                          <a:schemeClr val="tx1"/>
                        </a:solidFill>
                        <a:effectLst/>
                        <a:latin typeface="宋体" pitchFamily="2" charset="-122"/>
                        <a:ea typeface="宋体"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defRPr/>
                      </a:pPr>
                      <a:r>
                        <a:rPr lang="zh-CN" altLang="en-US" sz="1800" b="1" dirty="0">
                          <a:solidFill>
                            <a:schemeClr val="tx1"/>
                          </a:solidFill>
                        </a:rPr>
                        <a:t>分析成功</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bl>
          </a:graphicData>
        </a:graphic>
      </p:graphicFrame>
      <p:sp>
        <p:nvSpPr>
          <p:cNvPr id="6" name="Rectangle 21"/>
          <p:cNvSpPr txBox="1">
            <a:spLocks noChangeArrowheads="1"/>
          </p:cNvSpPr>
          <p:nvPr/>
        </p:nvSpPr>
        <p:spPr>
          <a:xfrm>
            <a:off x="-609600" y="304800"/>
            <a:ext cx="5867400" cy="533400"/>
          </a:xfrm>
          <a:prstGeom prst="rect">
            <a:avLst/>
          </a:prstGeom>
        </p:spPr>
        <p:txBody>
          <a:bodyPr/>
          <a:lstStyle/>
          <a:p>
            <a:pPr>
              <a:defRPr/>
            </a:pPr>
            <a:r>
              <a:rPr lang="en-US" altLang="zh-CN" sz="2800" b="1" kern="0" dirty="0">
                <a:solidFill>
                  <a:srgbClr val="0000FF"/>
                </a:solidFill>
                <a:latin typeface="黑体" pitchFamily="49" charset="-122"/>
                <a:ea typeface="黑体" pitchFamily="49" charset="-122"/>
                <a:cs typeface="+mj-cs"/>
              </a:rPr>
              <a:t>4.5</a:t>
            </a:r>
            <a:r>
              <a:rPr lang="zh-CN" altLang="en-US" sz="2800" b="1" kern="0" dirty="0">
                <a:solidFill>
                  <a:srgbClr val="0000FF"/>
                </a:solidFill>
                <a:latin typeface="黑体" pitchFamily="49" charset="-122"/>
                <a:ea typeface="黑体" pitchFamily="49" charset="-122"/>
                <a:cs typeface="+mj-cs"/>
              </a:rPr>
              <a:t>　典型例题及解答</a:t>
            </a:r>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1"/>
          <p:cNvSpPr txBox="1">
            <a:spLocks noChangeArrowheads="1"/>
          </p:cNvSpPr>
          <p:nvPr/>
        </p:nvSpPr>
        <p:spPr>
          <a:xfrm>
            <a:off x="152400" y="304800"/>
            <a:ext cx="5867400" cy="533400"/>
          </a:xfrm>
          <a:prstGeom prst="rect">
            <a:avLst/>
          </a:prstGeom>
        </p:spPr>
        <p:txBody>
          <a:bodyPr/>
          <a:lstStyle/>
          <a:p>
            <a:pPr>
              <a:defRPr/>
            </a:pPr>
            <a:r>
              <a:rPr lang="en-US" altLang="zh-CN" sz="2800" b="1" kern="0" dirty="0">
                <a:solidFill>
                  <a:srgbClr val="0000FF"/>
                </a:solidFill>
                <a:latin typeface="Times New Roman" charset="0"/>
                <a:ea typeface="黑体" pitchFamily="2" charset="-122"/>
                <a:cs typeface="+mj-cs"/>
              </a:rPr>
              <a:t>4.6</a:t>
            </a:r>
            <a:r>
              <a:rPr lang="zh-CN" altLang="en-US" sz="2800" b="1" kern="0" dirty="0">
                <a:solidFill>
                  <a:srgbClr val="0000FF"/>
                </a:solidFill>
                <a:latin typeface="Times New Roman" charset="0"/>
                <a:ea typeface="黑体" pitchFamily="2" charset="-122"/>
                <a:cs typeface="+mj-cs"/>
              </a:rPr>
              <a:t>　</a:t>
            </a:r>
            <a:r>
              <a:rPr lang="en-US" altLang="zh-CN" sz="2800" b="1" kern="0" dirty="0">
                <a:solidFill>
                  <a:srgbClr val="0000FF"/>
                </a:solidFill>
                <a:latin typeface="Times New Roman" charset="0"/>
                <a:ea typeface="黑体" pitchFamily="2" charset="-122"/>
                <a:cs typeface="+mj-cs"/>
              </a:rPr>
              <a:t>LL(1)</a:t>
            </a:r>
            <a:r>
              <a:rPr lang="zh-CN" altLang="en-US" sz="2800" b="1" kern="0" dirty="0">
                <a:solidFill>
                  <a:srgbClr val="0000FF"/>
                </a:solidFill>
                <a:latin typeface="Times New Roman" charset="0"/>
                <a:ea typeface="黑体" pitchFamily="2" charset="-122"/>
                <a:cs typeface="+mj-cs"/>
              </a:rPr>
              <a:t>分析中的出错处理</a:t>
            </a:r>
          </a:p>
        </p:txBody>
      </p:sp>
      <p:sp>
        <p:nvSpPr>
          <p:cNvPr id="47108" name="Text Box 5"/>
          <p:cNvSpPr txBox="1">
            <a:spLocks noChangeArrowheads="1"/>
          </p:cNvSpPr>
          <p:nvPr/>
        </p:nvSpPr>
        <p:spPr bwMode="auto">
          <a:xfrm>
            <a:off x="914400" y="940713"/>
            <a:ext cx="7315200" cy="430887"/>
          </a:xfrm>
          <a:prstGeom prst="rect">
            <a:avLst/>
          </a:prstGeom>
          <a:noFill/>
          <a:ln w="9525">
            <a:noFill/>
            <a:miter lim="800000"/>
            <a:headEnd/>
            <a:tailEnd/>
          </a:ln>
        </p:spPr>
        <p:txBody>
          <a:bodyPr>
            <a:spAutoFit/>
          </a:bodyPr>
          <a:lstStyle/>
          <a:p>
            <a:pPr algn="l"/>
            <a:r>
              <a:rPr lang="zh-CN" altLang="en-US" sz="2200" b="1" dirty="0">
                <a:latin typeface="+mn-ea"/>
                <a:ea typeface="+mn-ea"/>
              </a:rPr>
              <a:t>错误处理的两个任务：</a:t>
            </a:r>
            <a:endParaRPr lang="en-US" altLang="zh-CN" sz="2200" b="1" dirty="0">
              <a:latin typeface="+mn-ea"/>
              <a:ea typeface="+mn-ea"/>
            </a:endParaRPr>
          </a:p>
        </p:txBody>
      </p:sp>
      <p:sp>
        <p:nvSpPr>
          <p:cNvPr id="47109" name="Text Box 5"/>
          <p:cNvSpPr txBox="1">
            <a:spLocks noChangeArrowheads="1"/>
          </p:cNvSpPr>
          <p:nvPr/>
        </p:nvSpPr>
        <p:spPr bwMode="auto">
          <a:xfrm>
            <a:off x="838200" y="1295400"/>
            <a:ext cx="7543800" cy="2200602"/>
          </a:xfrm>
          <a:prstGeom prst="rect">
            <a:avLst/>
          </a:prstGeom>
          <a:noFill/>
          <a:ln w="9525">
            <a:noFill/>
            <a:miter lim="800000"/>
            <a:headEnd/>
            <a:tailEnd/>
          </a:ln>
        </p:spPr>
        <p:txBody>
          <a:bodyPr wrap="square">
            <a:spAutoFit/>
          </a:bodyPr>
          <a:lstStyle/>
          <a:p>
            <a:pPr algn="l">
              <a:lnSpc>
                <a:spcPct val="150000"/>
              </a:lnSpc>
              <a:spcBef>
                <a:spcPts val="600"/>
              </a:spcBef>
            </a:pPr>
            <a:r>
              <a:rPr lang="zh-CN" altLang="en-US" sz="2200" b="1" dirty="0">
                <a:latin typeface="+mn-ea"/>
                <a:ea typeface="+mn-ea"/>
              </a:rPr>
              <a:t>（</a:t>
            </a:r>
            <a:r>
              <a:rPr lang="en-US" altLang="zh-CN" sz="2200" b="1" dirty="0">
                <a:latin typeface="+mn-ea"/>
                <a:ea typeface="+mn-ea"/>
              </a:rPr>
              <a:t>1</a:t>
            </a:r>
            <a:r>
              <a:rPr lang="zh-CN" altLang="en-US" sz="2200" b="1" dirty="0">
                <a:latin typeface="+mn-ea"/>
                <a:ea typeface="+mn-ea"/>
              </a:rPr>
              <a:t>）报错，发现错误时应尽可能准确指出错误位置与错误属性；</a:t>
            </a:r>
            <a:endParaRPr lang="en-US" altLang="zh-CN" sz="2200" b="1" dirty="0">
              <a:latin typeface="+mn-ea"/>
              <a:ea typeface="+mn-ea"/>
            </a:endParaRPr>
          </a:p>
          <a:p>
            <a:pPr algn="l">
              <a:lnSpc>
                <a:spcPct val="150000"/>
              </a:lnSpc>
              <a:spcBef>
                <a:spcPts val="0"/>
              </a:spcBef>
            </a:pPr>
            <a:r>
              <a:rPr lang="zh-CN" altLang="en-US" sz="2200" b="1" dirty="0">
                <a:latin typeface="+mn-ea"/>
                <a:ea typeface="+mn-ea"/>
              </a:rPr>
              <a:t>（</a:t>
            </a:r>
            <a:r>
              <a:rPr lang="en-US" altLang="zh-CN" sz="2200" b="1" dirty="0">
                <a:latin typeface="+mn-ea"/>
                <a:ea typeface="+mn-ea"/>
              </a:rPr>
              <a:t>2</a:t>
            </a:r>
            <a:r>
              <a:rPr lang="zh-CN" altLang="en-US" sz="2200" b="1" dirty="0">
                <a:latin typeface="+mn-ea"/>
                <a:ea typeface="+mn-ea"/>
              </a:rPr>
              <a:t>）错误回复，尽可能进行校正，使编译工作能继续下去，提高程序调试效率。</a:t>
            </a:r>
            <a:endParaRPr lang="en-US" altLang="zh-CN" sz="2200" b="1" dirty="0">
              <a:latin typeface="+mn-ea"/>
              <a:ea typeface="+mn-ea"/>
            </a:endParaRPr>
          </a:p>
        </p:txBody>
      </p:sp>
      <p:sp>
        <p:nvSpPr>
          <p:cNvPr id="47110" name="Text Box 5"/>
          <p:cNvSpPr txBox="1">
            <a:spLocks noChangeArrowheads="1"/>
          </p:cNvSpPr>
          <p:nvPr/>
        </p:nvSpPr>
        <p:spPr bwMode="auto">
          <a:xfrm>
            <a:off x="990600" y="3898514"/>
            <a:ext cx="7315200" cy="2121286"/>
          </a:xfrm>
          <a:prstGeom prst="rect">
            <a:avLst/>
          </a:prstGeom>
          <a:noFill/>
          <a:ln w="9525">
            <a:noFill/>
            <a:miter lim="800000"/>
            <a:headEnd/>
            <a:tailEnd/>
          </a:ln>
        </p:spPr>
        <p:txBody>
          <a:bodyPr>
            <a:spAutoFit/>
          </a:bodyPr>
          <a:lstStyle/>
          <a:p>
            <a:pPr algn="l">
              <a:lnSpc>
                <a:spcPct val="150000"/>
              </a:lnSpc>
              <a:spcBef>
                <a:spcPts val="600"/>
              </a:spcBef>
            </a:pPr>
            <a:r>
              <a:rPr lang="zh-CN" altLang="en-US" sz="2200" b="1" dirty="0">
                <a:latin typeface="+mn-ea"/>
                <a:ea typeface="+mn-ea"/>
              </a:rPr>
              <a:t>在预测分析法中，有两类需要报错：</a:t>
            </a:r>
            <a:endParaRPr lang="en-US" altLang="zh-CN" sz="2200" b="1" dirty="0">
              <a:latin typeface="+mn-ea"/>
              <a:ea typeface="+mn-ea"/>
            </a:endParaRPr>
          </a:p>
          <a:p>
            <a:pPr algn="l">
              <a:lnSpc>
                <a:spcPct val="150000"/>
              </a:lnSpc>
              <a:spcBef>
                <a:spcPts val="0"/>
              </a:spcBef>
            </a:pPr>
            <a:r>
              <a:rPr lang="zh-CN" altLang="en-US" sz="2200" b="1" dirty="0">
                <a:latin typeface="+mn-ea"/>
                <a:ea typeface="+mn-ea"/>
              </a:rPr>
              <a:t>（</a:t>
            </a:r>
            <a:r>
              <a:rPr lang="en-US" altLang="zh-CN" sz="2200" b="1" dirty="0">
                <a:latin typeface="+mn-ea"/>
                <a:ea typeface="+mn-ea"/>
              </a:rPr>
              <a:t>1</a:t>
            </a:r>
            <a:r>
              <a:rPr lang="zh-CN" altLang="en-US" sz="2200" b="1" dirty="0">
                <a:latin typeface="+mn-ea"/>
                <a:ea typeface="+mn-ea"/>
              </a:rPr>
              <a:t>）栈顶的终结符与输入符号不匹配；</a:t>
            </a:r>
            <a:endParaRPr lang="en-US" altLang="zh-CN" sz="2200" b="1" dirty="0">
              <a:latin typeface="+mn-ea"/>
              <a:ea typeface="+mn-ea"/>
            </a:endParaRPr>
          </a:p>
          <a:p>
            <a:pPr algn="l">
              <a:lnSpc>
                <a:spcPct val="150000"/>
              </a:lnSpc>
              <a:spcBef>
                <a:spcPts val="600"/>
              </a:spcBef>
            </a:pPr>
            <a:r>
              <a:rPr lang="zh-CN" altLang="en-US" sz="2200" b="1" dirty="0">
                <a:latin typeface="+mn-ea"/>
                <a:ea typeface="+mn-ea"/>
              </a:rPr>
              <a:t>（</a:t>
            </a:r>
            <a:r>
              <a:rPr lang="en-US" altLang="zh-CN" sz="2200" b="1" dirty="0">
                <a:latin typeface="+mn-ea"/>
                <a:ea typeface="+mn-ea"/>
              </a:rPr>
              <a:t>2</a:t>
            </a:r>
            <a:r>
              <a:rPr lang="zh-CN" altLang="en-US" sz="2200" b="1" dirty="0">
                <a:latin typeface="+mn-ea"/>
                <a:ea typeface="+mn-ea"/>
              </a:rPr>
              <a:t>）非终结符</a:t>
            </a:r>
            <a:r>
              <a:rPr lang="en-US" altLang="zh-CN" sz="2200" b="1" dirty="0">
                <a:latin typeface="+mn-ea"/>
                <a:ea typeface="+mn-ea"/>
              </a:rPr>
              <a:t>A</a:t>
            </a:r>
            <a:r>
              <a:rPr lang="zh-CN" altLang="en-US" sz="2200" b="1" dirty="0">
                <a:latin typeface="+mn-ea"/>
                <a:ea typeface="+mn-ea"/>
              </a:rPr>
              <a:t>位于栈顶，面临的输入符号位</a:t>
            </a:r>
            <a:r>
              <a:rPr lang="en-US" altLang="zh-CN" sz="2200" b="1" dirty="0">
                <a:latin typeface="+mn-ea"/>
                <a:ea typeface="+mn-ea"/>
              </a:rPr>
              <a:t>a</a:t>
            </a:r>
            <a:r>
              <a:rPr lang="zh-CN" altLang="en-US" sz="2200" b="1" dirty="0">
                <a:latin typeface="+mn-ea"/>
                <a:ea typeface="+mn-ea"/>
              </a:rPr>
              <a:t>，但分析表的表项</a:t>
            </a:r>
            <a:r>
              <a:rPr lang="en-US" altLang="zh-CN" sz="2200" b="1" dirty="0">
                <a:latin typeface="+mn-ea"/>
                <a:ea typeface="+mn-ea"/>
              </a:rPr>
              <a:t>M[A, a]</a:t>
            </a:r>
            <a:r>
              <a:rPr lang="zh-CN" altLang="en-US" sz="2200" b="1" dirty="0">
                <a:latin typeface="+mn-ea"/>
                <a:ea typeface="+mn-ea"/>
              </a:rPr>
              <a:t>为空。</a:t>
            </a:r>
            <a:endParaRPr lang="en-US" altLang="zh-CN" sz="2200" b="1" dirty="0">
              <a:latin typeface="+mn-ea"/>
              <a:ea typeface="+mn-ea"/>
            </a:endParaRPr>
          </a:p>
        </p:txBody>
      </p:sp>
      <p:sp>
        <p:nvSpPr>
          <p:cNvPr id="8" name="Rectangle 21"/>
          <p:cNvSpPr txBox="1">
            <a:spLocks noChangeArrowheads="1"/>
          </p:cNvSpPr>
          <p:nvPr/>
        </p:nvSpPr>
        <p:spPr>
          <a:xfrm>
            <a:off x="762000" y="3429000"/>
            <a:ext cx="3048000" cy="533400"/>
          </a:xfrm>
          <a:prstGeom prst="rect">
            <a:avLst/>
          </a:prstGeom>
        </p:spPr>
        <p:txBody>
          <a:bodyPr/>
          <a:lstStyle/>
          <a:p>
            <a:pPr algn="l">
              <a:defRPr/>
            </a:pPr>
            <a:r>
              <a:rPr lang="en-US" altLang="zh-CN" sz="2400" b="1" kern="0" dirty="0">
                <a:solidFill>
                  <a:srgbClr val="CC0099"/>
                </a:solidFill>
                <a:latin typeface="黑体" pitchFamily="49" charset="-122"/>
                <a:ea typeface="黑体" pitchFamily="49" charset="-122"/>
                <a:cs typeface="+mj-cs"/>
              </a:rPr>
              <a:t>4.6.1</a:t>
            </a:r>
            <a:r>
              <a:rPr lang="zh-CN" altLang="en-US" sz="2400" b="1" kern="0" dirty="0">
                <a:solidFill>
                  <a:srgbClr val="CC0099"/>
                </a:solidFill>
                <a:latin typeface="黑体" pitchFamily="49" charset="-122"/>
                <a:ea typeface="黑体" pitchFamily="49" charset="-122"/>
                <a:cs typeface="+mj-cs"/>
              </a:rPr>
              <a:t>　应急恢复</a:t>
            </a:r>
          </a:p>
        </p:txBody>
      </p:sp>
      <p:sp>
        <p:nvSpPr>
          <p:cNvPr id="9" name="灯片编号占位符 1"/>
          <p:cNvSpPr>
            <a:spLocks noGrp="1"/>
          </p:cNvSpPr>
          <p:nvPr>
            <p:ph type="sldNum" sz="quarter" idx="12"/>
          </p:nvPr>
        </p:nvSpPr>
        <p:spPr>
          <a:xfrm>
            <a:off x="6477000" y="6248400"/>
            <a:ext cx="2133600" cy="244475"/>
          </a:xfrm>
          <a:noFill/>
        </p:spPr>
        <p:txBody>
          <a:bodyPr/>
          <a:lstStyle/>
          <a:p>
            <a:fld id="{839FBB37-DA21-41D7-80D2-273F8EEF57F0}" type="slidenum">
              <a:rPr lang="en-US" altLang="zh-CN" smtClean="0">
                <a:ea typeface="宋体" charset="-122"/>
              </a:rPr>
              <a:pPr/>
              <a:t>41</a:t>
            </a:fld>
            <a:endParaRPr lang="en-US" altLang="zh-CN" dirty="0">
              <a:ea typeface="宋体" charset="-122"/>
            </a:endParaRPr>
          </a:p>
        </p:txBody>
      </p:sp>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Text Box 5"/>
          <p:cNvSpPr txBox="1">
            <a:spLocks noChangeArrowheads="1"/>
          </p:cNvSpPr>
          <p:nvPr/>
        </p:nvSpPr>
        <p:spPr bwMode="auto">
          <a:xfrm>
            <a:off x="609600" y="1176784"/>
            <a:ext cx="7620000" cy="4385816"/>
          </a:xfrm>
          <a:prstGeom prst="rect">
            <a:avLst/>
          </a:prstGeom>
          <a:noFill/>
          <a:ln w="9525">
            <a:noFill/>
            <a:miter lim="800000"/>
            <a:headEnd/>
            <a:tailEnd/>
          </a:ln>
        </p:spPr>
        <p:txBody>
          <a:bodyPr wrap="square">
            <a:spAutoFit/>
          </a:bodyPr>
          <a:lstStyle/>
          <a:p>
            <a:pPr algn="l">
              <a:lnSpc>
                <a:spcPct val="150000"/>
              </a:lnSpc>
              <a:spcBef>
                <a:spcPts val="600"/>
              </a:spcBef>
            </a:pPr>
            <a:r>
              <a:rPr lang="zh-CN" altLang="en-US" sz="2200" b="1" dirty="0">
                <a:latin typeface="+mn-ea"/>
                <a:ea typeface="+mn-ea"/>
              </a:rPr>
              <a:t>处理方法：在空的</a:t>
            </a:r>
            <a:r>
              <a:rPr lang="en-US" altLang="zh-CN" sz="2200" b="1" dirty="0">
                <a:latin typeface="+mn-ea"/>
                <a:ea typeface="+mn-ea"/>
              </a:rPr>
              <a:t>M[</a:t>
            </a:r>
            <a:r>
              <a:rPr lang="en-US" altLang="zh-CN" sz="2200" b="1" dirty="0" err="1">
                <a:latin typeface="+mn-ea"/>
                <a:ea typeface="+mn-ea"/>
              </a:rPr>
              <a:t>A,a</a:t>
            </a:r>
            <a:r>
              <a:rPr lang="en-US" altLang="zh-CN" sz="2200" b="1" dirty="0">
                <a:latin typeface="+mn-ea"/>
                <a:ea typeface="+mn-ea"/>
              </a:rPr>
              <a:t>]</a:t>
            </a:r>
            <a:r>
              <a:rPr lang="zh-CN" altLang="en-US" sz="2200" b="1" dirty="0">
                <a:latin typeface="+mn-ea"/>
                <a:ea typeface="+mn-ea"/>
              </a:rPr>
              <a:t>指定同步符号，一旦遇到这种错误，就跳过输入符号，直到遇到同步符号为止。</a:t>
            </a:r>
            <a:endParaRPr lang="en-US" altLang="zh-CN" sz="2200" b="1" dirty="0">
              <a:latin typeface="+mn-ea"/>
              <a:ea typeface="+mn-ea"/>
            </a:endParaRPr>
          </a:p>
          <a:p>
            <a:pPr algn="l">
              <a:lnSpc>
                <a:spcPct val="150000"/>
              </a:lnSpc>
              <a:spcBef>
                <a:spcPts val="600"/>
              </a:spcBef>
            </a:pPr>
            <a:r>
              <a:rPr lang="zh-CN" altLang="en-US" sz="2200" b="1" dirty="0">
                <a:latin typeface="+mn-ea"/>
                <a:ea typeface="+mn-ea"/>
              </a:rPr>
              <a:t>当分析栈顶为</a:t>
            </a:r>
            <a:r>
              <a:rPr lang="en-US" altLang="zh-CN" sz="2200" b="1" dirty="0">
                <a:latin typeface="+mn-ea"/>
                <a:ea typeface="+mn-ea"/>
              </a:rPr>
              <a:t>A</a:t>
            </a:r>
            <a:r>
              <a:rPr lang="zh-CN" altLang="en-US" sz="2200" b="1" dirty="0">
                <a:latin typeface="+mn-ea"/>
                <a:ea typeface="+mn-ea"/>
              </a:rPr>
              <a:t>，一旦错误发生：</a:t>
            </a:r>
            <a:endParaRPr lang="en-US" altLang="zh-CN" sz="2200" b="1" dirty="0">
              <a:latin typeface="+mn-ea"/>
              <a:ea typeface="+mn-ea"/>
            </a:endParaRPr>
          </a:p>
          <a:p>
            <a:pPr algn="l">
              <a:lnSpc>
                <a:spcPct val="150000"/>
              </a:lnSpc>
              <a:spcBef>
                <a:spcPts val="600"/>
              </a:spcBef>
            </a:pPr>
            <a:r>
              <a:rPr lang="zh-CN" altLang="en-US" sz="2200" b="1" dirty="0">
                <a:latin typeface="+mn-ea"/>
                <a:ea typeface="+mn-ea"/>
              </a:rPr>
              <a:t>（</a:t>
            </a:r>
            <a:r>
              <a:rPr lang="en-US" altLang="zh-CN" sz="2200" b="1" dirty="0">
                <a:latin typeface="+mn-ea"/>
                <a:ea typeface="+mn-ea"/>
              </a:rPr>
              <a:t>1</a:t>
            </a:r>
            <a:r>
              <a:rPr lang="zh-CN" altLang="en-US" sz="2200" b="1" dirty="0">
                <a:latin typeface="+mn-ea"/>
                <a:ea typeface="+mn-ea"/>
              </a:rPr>
              <a:t>）跳过输入串中的一些符号，直到遇到</a:t>
            </a:r>
            <a:r>
              <a:rPr lang="en-US" altLang="zh-CN" sz="2200" b="1" dirty="0">
                <a:latin typeface="+mn-ea"/>
                <a:ea typeface="+mn-ea"/>
              </a:rPr>
              <a:t>FOLLOW</a:t>
            </a:r>
            <a:r>
              <a:rPr lang="zh-CN" altLang="en-US" sz="2200" b="1" dirty="0">
                <a:latin typeface="+mn-ea"/>
                <a:ea typeface="+mn-ea"/>
              </a:rPr>
              <a:t>（</a:t>
            </a:r>
            <a:r>
              <a:rPr lang="en-US" altLang="zh-CN" sz="2200" b="1" dirty="0">
                <a:latin typeface="+mn-ea"/>
                <a:ea typeface="+mn-ea"/>
              </a:rPr>
              <a:t>A</a:t>
            </a:r>
            <a:r>
              <a:rPr lang="zh-CN" altLang="en-US" sz="2200" b="1" dirty="0">
                <a:latin typeface="+mn-ea"/>
                <a:ea typeface="+mn-ea"/>
              </a:rPr>
              <a:t>）中的符号，然后</a:t>
            </a:r>
            <a:r>
              <a:rPr lang="en-US" altLang="zh-CN" sz="2200" b="1" dirty="0">
                <a:latin typeface="+mn-ea"/>
                <a:ea typeface="+mn-ea"/>
              </a:rPr>
              <a:t>A</a:t>
            </a:r>
            <a:r>
              <a:rPr lang="zh-CN" altLang="en-US" sz="2200" b="1" dirty="0">
                <a:latin typeface="+mn-ea"/>
                <a:ea typeface="+mn-ea"/>
              </a:rPr>
              <a:t>退栈。  相当于跳过</a:t>
            </a:r>
            <a:r>
              <a:rPr lang="en-US" altLang="zh-CN" sz="2200" b="1" dirty="0">
                <a:latin typeface="+mn-ea"/>
                <a:ea typeface="+mn-ea"/>
              </a:rPr>
              <a:t>A</a:t>
            </a:r>
            <a:r>
              <a:rPr lang="zh-CN" altLang="en-US" sz="2200" b="1" dirty="0">
                <a:latin typeface="+mn-ea"/>
                <a:ea typeface="+mn-ea"/>
              </a:rPr>
              <a:t>能推导出的所有符号，</a:t>
            </a:r>
            <a:r>
              <a:rPr lang="en-US" altLang="zh-CN" sz="2200" b="1" dirty="0">
                <a:latin typeface="+mn-ea"/>
                <a:ea typeface="+mn-ea"/>
              </a:rPr>
              <a:t>A</a:t>
            </a:r>
            <a:r>
              <a:rPr lang="zh-CN" altLang="en-US" sz="2200" b="1" dirty="0">
                <a:latin typeface="+mn-ea"/>
                <a:ea typeface="+mn-ea"/>
              </a:rPr>
              <a:t>的推导完成。</a:t>
            </a:r>
            <a:endParaRPr lang="en-US" altLang="zh-CN" sz="2200" b="1" dirty="0">
              <a:latin typeface="+mn-ea"/>
              <a:ea typeface="+mn-ea"/>
            </a:endParaRPr>
          </a:p>
          <a:p>
            <a:pPr algn="l">
              <a:lnSpc>
                <a:spcPct val="150000"/>
              </a:lnSpc>
              <a:spcBef>
                <a:spcPts val="600"/>
              </a:spcBef>
            </a:pPr>
            <a:r>
              <a:rPr lang="zh-CN" altLang="en-US" sz="2200" b="1" dirty="0">
                <a:latin typeface="+mn-ea"/>
                <a:ea typeface="+mn-ea"/>
              </a:rPr>
              <a:t>（</a:t>
            </a:r>
            <a:r>
              <a:rPr lang="en-US" altLang="zh-CN" sz="2200" b="1" dirty="0">
                <a:latin typeface="+mn-ea"/>
                <a:ea typeface="+mn-ea"/>
              </a:rPr>
              <a:t>2</a:t>
            </a:r>
            <a:r>
              <a:rPr lang="zh-CN" altLang="en-US" sz="2200" b="1" dirty="0">
                <a:latin typeface="+mn-ea"/>
                <a:ea typeface="+mn-ea"/>
              </a:rPr>
              <a:t>）跳过输入串中的一些符号，直到遇到</a:t>
            </a:r>
            <a:r>
              <a:rPr lang="en-US" altLang="zh-CN" sz="2200" b="1" dirty="0">
                <a:latin typeface="+mn-ea"/>
                <a:ea typeface="+mn-ea"/>
              </a:rPr>
              <a:t>FIRST</a:t>
            </a:r>
            <a:r>
              <a:rPr lang="zh-CN" altLang="en-US" sz="2200" b="1" dirty="0">
                <a:latin typeface="+mn-ea"/>
                <a:ea typeface="+mn-ea"/>
              </a:rPr>
              <a:t>（</a:t>
            </a:r>
            <a:r>
              <a:rPr lang="en-US" altLang="zh-CN" sz="2200" b="1" dirty="0">
                <a:latin typeface="+mn-ea"/>
                <a:ea typeface="+mn-ea"/>
              </a:rPr>
              <a:t>A</a:t>
            </a:r>
            <a:r>
              <a:rPr lang="zh-CN" altLang="en-US" sz="2200" b="1" dirty="0">
                <a:latin typeface="+mn-ea"/>
                <a:ea typeface="+mn-ea"/>
              </a:rPr>
              <a:t>）中的符号。相当于从</a:t>
            </a:r>
            <a:r>
              <a:rPr lang="en-US" altLang="zh-CN" sz="2200" b="1" dirty="0">
                <a:latin typeface="+mn-ea"/>
                <a:ea typeface="+mn-ea"/>
              </a:rPr>
              <a:t>A</a:t>
            </a:r>
            <a:r>
              <a:rPr lang="zh-CN" altLang="en-US" sz="2200" b="1" dirty="0">
                <a:latin typeface="+mn-ea"/>
                <a:ea typeface="+mn-ea"/>
              </a:rPr>
              <a:t>开始推导。</a:t>
            </a:r>
            <a:endParaRPr lang="en-US" altLang="zh-CN" sz="2200" b="1" dirty="0">
              <a:latin typeface="+mn-ea"/>
              <a:ea typeface="+mn-ea"/>
            </a:endParaRPr>
          </a:p>
        </p:txBody>
      </p:sp>
      <p:sp>
        <p:nvSpPr>
          <p:cNvPr id="4" name="Rectangle 21"/>
          <p:cNvSpPr txBox="1">
            <a:spLocks noChangeArrowheads="1"/>
          </p:cNvSpPr>
          <p:nvPr/>
        </p:nvSpPr>
        <p:spPr>
          <a:xfrm>
            <a:off x="685800" y="304800"/>
            <a:ext cx="3048000" cy="533400"/>
          </a:xfrm>
          <a:prstGeom prst="rect">
            <a:avLst/>
          </a:prstGeom>
        </p:spPr>
        <p:txBody>
          <a:bodyPr/>
          <a:lstStyle/>
          <a:p>
            <a:pPr algn="l">
              <a:defRPr/>
            </a:pPr>
            <a:r>
              <a:rPr lang="en-US" altLang="zh-CN" sz="2800" b="1" kern="0" dirty="0">
                <a:solidFill>
                  <a:srgbClr val="CC0099"/>
                </a:solidFill>
                <a:latin typeface="黑体" pitchFamily="49" charset="-122"/>
                <a:ea typeface="黑体" pitchFamily="49" charset="-122"/>
                <a:cs typeface="+mj-cs"/>
              </a:rPr>
              <a:t>4.6.1</a:t>
            </a:r>
            <a:r>
              <a:rPr lang="zh-CN" altLang="en-US" sz="2800" b="1" kern="0" dirty="0">
                <a:solidFill>
                  <a:srgbClr val="CC0099"/>
                </a:solidFill>
                <a:latin typeface="黑体" pitchFamily="49" charset="-122"/>
                <a:ea typeface="黑体" pitchFamily="49" charset="-122"/>
                <a:cs typeface="+mj-cs"/>
              </a:rPr>
              <a:t>　应急恢复</a:t>
            </a:r>
          </a:p>
        </p:txBody>
      </p:sp>
      <p:sp>
        <p:nvSpPr>
          <p:cNvPr id="5" name="灯片编号占位符 1"/>
          <p:cNvSpPr>
            <a:spLocks noGrp="1"/>
          </p:cNvSpPr>
          <p:nvPr>
            <p:ph type="sldNum" sz="quarter" idx="12"/>
          </p:nvPr>
        </p:nvSpPr>
        <p:spPr>
          <a:xfrm>
            <a:off x="6477000" y="6248400"/>
            <a:ext cx="2133600" cy="244475"/>
          </a:xfrm>
          <a:noFill/>
        </p:spPr>
        <p:txBody>
          <a:bodyPr/>
          <a:lstStyle/>
          <a:p>
            <a:fld id="{839FBB37-DA21-41D7-80D2-273F8EEF57F0}" type="slidenum">
              <a:rPr lang="en-US" altLang="zh-CN" smtClean="0">
                <a:ea typeface="宋体" charset="-122"/>
              </a:rPr>
              <a:pPr/>
              <a:t>42</a:t>
            </a:fld>
            <a:endParaRPr lang="en-US" altLang="zh-CN" dirty="0">
              <a:ea typeface="宋体" charset="-122"/>
            </a:endParaRPr>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5" name="Text Box 5"/>
          <p:cNvSpPr txBox="1">
            <a:spLocks noChangeArrowheads="1"/>
          </p:cNvSpPr>
          <p:nvPr/>
        </p:nvSpPr>
        <p:spPr bwMode="auto">
          <a:xfrm>
            <a:off x="560387" y="903545"/>
            <a:ext cx="7669213" cy="1047979"/>
          </a:xfrm>
          <a:prstGeom prst="rect">
            <a:avLst/>
          </a:prstGeom>
          <a:noFill/>
          <a:ln w="9525">
            <a:noFill/>
            <a:miter lim="800000"/>
            <a:headEnd/>
            <a:tailEnd/>
          </a:ln>
        </p:spPr>
        <p:txBody>
          <a:bodyPr wrap="square">
            <a:spAutoFit/>
          </a:bodyPr>
          <a:lstStyle/>
          <a:p>
            <a:pPr algn="l">
              <a:lnSpc>
                <a:spcPct val="150000"/>
              </a:lnSpc>
              <a:spcBef>
                <a:spcPts val="600"/>
              </a:spcBef>
            </a:pPr>
            <a:r>
              <a:rPr lang="zh-CN" altLang="en-US" sz="2200" b="1" dirty="0">
                <a:latin typeface="+mn-ea"/>
                <a:ea typeface="+mn-ea"/>
              </a:rPr>
              <a:t>每个非终结符，开始分析时，使用一个符号集合</a:t>
            </a:r>
            <a:r>
              <a:rPr lang="en-US" altLang="zh-CN" sz="2200" b="1" dirty="0" err="1">
                <a:latin typeface="+mn-ea"/>
                <a:ea typeface="+mn-ea"/>
              </a:rPr>
              <a:t>BeginSym</a:t>
            </a:r>
            <a:r>
              <a:rPr lang="zh-CN" altLang="en-US" sz="2200" b="1" dirty="0">
                <a:latin typeface="+mn-ea"/>
                <a:ea typeface="+mn-ea"/>
              </a:rPr>
              <a:t>；分析结束时，使用一个符号集合</a:t>
            </a:r>
            <a:r>
              <a:rPr lang="en-US" altLang="zh-CN" sz="2200" b="1" dirty="0" err="1">
                <a:latin typeface="+mn-ea"/>
                <a:ea typeface="+mn-ea"/>
              </a:rPr>
              <a:t>EndSym</a:t>
            </a:r>
            <a:r>
              <a:rPr lang="zh-CN" altLang="en-US" sz="2200" b="1" dirty="0">
                <a:latin typeface="+mn-ea"/>
                <a:ea typeface="+mn-ea"/>
              </a:rPr>
              <a:t>。</a:t>
            </a:r>
            <a:endParaRPr lang="en-US" altLang="zh-CN" sz="2200" b="1" dirty="0">
              <a:latin typeface="+mn-ea"/>
              <a:ea typeface="+mn-ea"/>
            </a:endParaRPr>
          </a:p>
        </p:txBody>
      </p:sp>
      <p:sp>
        <p:nvSpPr>
          <p:cNvPr id="8" name="Rectangle 21"/>
          <p:cNvSpPr txBox="1">
            <a:spLocks noChangeArrowheads="1"/>
          </p:cNvSpPr>
          <p:nvPr/>
        </p:nvSpPr>
        <p:spPr>
          <a:xfrm>
            <a:off x="228600" y="304800"/>
            <a:ext cx="3048000" cy="533400"/>
          </a:xfrm>
          <a:prstGeom prst="rect">
            <a:avLst/>
          </a:prstGeom>
        </p:spPr>
        <p:txBody>
          <a:bodyPr/>
          <a:lstStyle/>
          <a:p>
            <a:pPr>
              <a:defRPr/>
            </a:pPr>
            <a:r>
              <a:rPr lang="en-US" altLang="zh-CN" sz="2800" b="1" kern="0" dirty="0">
                <a:solidFill>
                  <a:srgbClr val="CC0099"/>
                </a:solidFill>
                <a:latin typeface="黑体" pitchFamily="49" charset="-122"/>
                <a:ea typeface="黑体" pitchFamily="49" charset="-122"/>
                <a:cs typeface="+mj-cs"/>
              </a:rPr>
              <a:t>4.6.2</a:t>
            </a:r>
            <a:r>
              <a:rPr lang="zh-CN" altLang="en-US" sz="2800" b="1" kern="0" dirty="0">
                <a:solidFill>
                  <a:srgbClr val="CC0099"/>
                </a:solidFill>
                <a:latin typeface="黑体" pitchFamily="49" charset="-122"/>
                <a:ea typeface="黑体" pitchFamily="49" charset="-122"/>
                <a:cs typeface="+mj-cs"/>
              </a:rPr>
              <a:t>　短语恢复</a:t>
            </a:r>
          </a:p>
        </p:txBody>
      </p:sp>
      <p:pic>
        <p:nvPicPr>
          <p:cNvPr id="49157" name="Picture 2"/>
          <p:cNvPicPr>
            <a:picLocks noChangeAspect="1" noChangeArrowheads="1"/>
          </p:cNvPicPr>
          <p:nvPr/>
        </p:nvPicPr>
        <p:blipFill>
          <a:blip r:embed="rId2" cstate="print"/>
          <a:srcRect/>
          <a:stretch>
            <a:fillRect/>
          </a:stretch>
        </p:blipFill>
        <p:spPr bwMode="auto">
          <a:xfrm>
            <a:off x="1752600" y="1981200"/>
            <a:ext cx="5507037" cy="3962399"/>
          </a:xfrm>
          <a:prstGeom prst="rect">
            <a:avLst/>
          </a:prstGeom>
          <a:noFill/>
          <a:ln w="9525">
            <a:noFill/>
            <a:miter lim="800000"/>
            <a:headEnd/>
            <a:tailEnd/>
          </a:ln>
        </p:spPr>
      </p:pic>
      <p:sp>
        <p:nvSpPr>
          <p:cNvPr id="6" name="灯片编号占位符 1"/>
          <p:cNvSpPr>
            <a:spLocks noGrp="1"/>
          </p:cNvSpPr>
          <p:nvPr>
            <p:ph type="sldNum" sz="quarter" idx="12"/>
          </p:nvPr>
        </p:nvSpPr>
        <p:spPr>
          <a:xfrm>
            <a:off x="6477000" y="6248400"/>
            <a:ext cx="2133600" cy="244475"/>
          </a:xfrm>
          <a:noFill/>
        </p:spPr>
        <p:txBody>
          <a:bodyPr/>
          <a:lstStyle/>
          <a:p>
            <a:fld id="{839FBB37-DA21-41D7-80D2-273F8EEF57F0}" type="slidenum">
              <a:rPr lang="en-US" altLang="zh-CN" smtClean="0">
                <a:ea typeface="宋体" charset="-122"/>
              </a:rPr>
              <a:pPr/>
              <a:t>43</a:t>
            </a:fld>
            <a:endParaRPr lang="en-US" altLang="zh-CN" dirty="0">
              <a:ea typeface="宋体" charset="-122"/>
            </a:endParaRPr>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灯片编号占位符 1"/>
          <p:cNvSpPr>
            <a:spLocks noGrp="1"/>
          </p:cNvSpPr>
          <p:nvPr>
            <p:ph type="sldNum" sz="quarter" idx="12"/>
          </p:nvPr>
        </p:nvSpPr>
        <p:spPr>
          <a:noFill/>
        </p:spPr>
        <p:txBody>
          <a:bodyPr/>
          <a:lstStyle/>
          <a:p>
            <a:fld id="{F1C68850-E21E-4737-97A6-DDE348882C77}" type="slidenum">
              <a:rPr lang="en-US" altLang="zh-CN" smtClean="0">
                <a:ea typeface="宋体" charset="-122"/>
              </a:rPr>
              <a:pPr/>
              <a:t>44</a:t>
            </a:fld>
            <a:endParaRPr lang="en-US" altLang="zh-CN">
              <a:ea typeface="宋体" charset="-122"/>
            </a:endParaRPr>
          </a:p>
        </p:txBody>
      </p:sp>
      <p:sp>
        <p:nvSpPr>
          <p:cNvPr id="50179" name="Text Box 2"/>
          <p:cNvSpPr txBox="1">
            <a:spLocks noChangeArrowheads="1"/>
          </p:cNvSpPr>
          <p:nvPr/>
        </p:nvSpPr>
        <p:spPr bwMode="auto">
          <a:xfrm>
            <a:off x="304800" y="990600"/>
            <a:ext cx="8229600" cy="4832092"/>
          </a:xfrm>
          <a:prstGeom prst="rect">
            <a:avLst/>
          </a:prstGeom>
          <a:noFill/>
          <a:ln w="9525">
            <a:noFill/>
            <a:miter lim="800000"/>
            <a:headEnd/>
            <a:tailEnd/>
          </a:ln>
        </p:spPr>
        <p:txBody>
          <a:bodyPr wrap="square">
            <a:spAutoFit/>
          </a:bodyPr>
          <a:lstStyle/>
          <a:p>
            <a:pPr algn="just">
              <a:lnSpc>
                <a:spcPct val="120000"/>
              </a:lnSpc>
              <a:spcBef>
                <a:spcPct val="20000"/>
              </a:spcBef>
            </a:pPr>
            <a:r>
              <a:rPr lang="zh-CN" altLang="en-US" sz="2200" b="1" dirty="0">
                <a:latin typeface="+mn-ea"/>
                <a:ea typeface="+mn-ea"/>
              </a:rPr>
              <a:t>        本章主要介绍确定的自顶向下语法分析方法，重点讨论这类分析方法应满足“文法是</a:t>
            </a:r>
            <a:r>
              <a:rPr lang="en-US" altLang="zh-CN" sz="2200" b="1" dirty="0">
                <a:latin typeface="+mn-ea"/>
                <a:ea typeface="+mn-ea"/>
              </a:rPr>
              <a:t>LL(1)</a:t>
            </a:r>
            <a:r>
              <a:rPr lang="zh-CN" altLang="en-US" sz="2200" b="1" dirty="0">
                <a:latin typeface="+mn-ea"/>
                <a:ea typeface="+mn-ea"/>
              </a:rPr>
              <a:t>文法”的这个适用条件、</a:t>
            </a:r>
            <a:r>
              <a:rPr lang="en-US" altLang="zh-CN" sz="2200" b="1" dirty="0">
                <a:latin typeface="+mn-ea"/>
                <a:ea typeface="+mn-ea"/>
              </a:rPr>
              <a:t>LL(1)</a:t>
            </a:r>
            <a:r>
              <a:rPr lang="zh-CN" altLang="en-US" sz="2200" b="1" dirty="0">
                <a:latin typeface="+mn-ea"/>
                <a:ea typeface="+mn-ea"/>
              </a:rPr>
              <a:t>文法判别和构造方法以及这类分析方法的两种实现技术：递归子程序法和</a:t>
            </a:r>
            <a:r>
              <a:rPr lang="en-US" altLang="zh-CN" sz="2200" b="1" dirty="0">
                <a:latin typeface="+mn-ea"/>
                <a:ea typeface="+mn-ea"/>
              </a:rPr>
              <a:t>LL(1)</a:t>
            </a:r>
            <a:r>
              <a:rPr lang="zh-CN" altLang="en-US" sz="2200" b="1" dirty="0">
                <a:latin typeface="+mn-ea"/>
                <a:ea typeface="+mn-ea"/>
              </a:rPr>
              <a:t>预测法。</a:t>
            </a:r>
          </a:p>
          <a:p>
            <a:pPr algn="just">
              <a:lnSpc>
                <a:spcPct val="120000"/>
              </a:lnSpc>
              <a:spcBef>
                <a:spcPct val="20000"/>
              </a:spcBef>
            </a:pPr>
            <a:r>
              <a:rPr lang="zh-CN" altLang="en-US" sz="2200" b="1" dirty="0">
                <a:latin typeface="+mn-ea"/>
                <a:ea typeface="+mn-ea"/>
              </a:rPr>
              <a:t>        采用</a:t>
            </a:r>
            <a:r>
              <a:rPr lang="en-US" altLang="zh-CN" sz="2200" b="1" dirty="0">
                <a:latin typeface="+mn-ea"/>
                <a:ea typeface="+mn-ea"/>
              </a:rPr>
              <a:t>LL(1)</a:t>
            </a:r>
            <a:r>
              <a:rPr lang="zh-CN" altLang="en-US" sz="2200" b="1" dirty="0">
                <a:latin typeface="+mn-ea"/>
                <a:ea typeface="+mn-ea"/>
              </a:rPr>
              <a:t>预测法构造语法分析程序时，其语法分析算法是通用的。其技术线路是：</a:t>
            </a:r>
          </a:p>
          <a:p>
            <a:pPr algn="just">
              <a:lnSpc>
                <a:spcPct val="120000"/>
              </a:lnSpc>
              <a:spcBef>
                <a:spcPct val="20000"/>
              </a:spcBef>
            </a:pPr>
            <a:r>
              <a:rPr lang="zh-CN" altLang="en-US" sz="2200" b="1" dirty="0">
                <a:latin typeface="+mn-ea"/>
                <a:ea typeface="+mn-ea"/>
              </a:rPr>
              <a:t>        ① 依据给定的源语言，设计其上下文无关文法，并计算选择集</a:t>
            </a:r>
            <a:r>
              <a:rPr lang="en-US" altLang="zh-CN" sz="2200" b="1" dirty="0">
                <a:latin typeface="+mn-ea"/>
                <a:ea typeface="+mn-ea"/>
              </a:rPr>
              <a:t>SELECT()</a:t>
            </a:r>
            <a:r>
              <a:rPr lang="zh-CN" altLang="en-US" sz="2200" b="1" dirty="0">
                <a:latin typeface="+mn-ea"/>
                <a:ea typeface="+mn-ea"/>
              </a:rPr>
              <a:t>判定文法是否是</a:t>
            </a:r>
            <a:r>
              <a:rPr lang="en-US" altLang="zh-CN" sz="2200" b="1" dirty="0">
                <a:latin typeface="+mn-ea"/>
                <a:ea typeface="+mn-ea"/>
              </a:rPr>
              <a:t>LL(1)</a:t>
            </a:r>
            <a:r>
              <a:rPr lang="zh-CN" altLang="en-US" sz="2200" b="1" dirty="0">
                <a:latin typeface="+mn-ea"/>
                <a:ea typeface="+mn-ea"/>
              </a:rPr>
              <a:t>文法；</a:t>
            </a:r>
          </a:p>
          <a:p>
            <a:pPr algn="just">
              <a:lnSpc>
                <a:spcPct val="120000"/>
              </a:lnSpc>
              <a:spcBef>
                <a:spcPct val="20000"/>
              </a:spcBef>
            </a:pPr>
            <a:r>
              <a:rPr lang="zh-CN" altLang="en-US" sz="2200" b="1" dirty="0">
                <a:latin typeface="+mn-ea"/>
                <a:ea typeface="+mn-ea"/>
              </a:rPr>
              <a:t>        ② 如果不是</a:t>
            </a:r>
            <a:r>
              <a:rPr lang="en-US" altLang="zh-CN" sz="2200" b="1" dirty="0">
                <a:latin typeface="+mn-ea"/>
                <a:ea typeface="+mn-ea"/>
              </a:rPr>
              <a:t>LL(1)</a:t>
            </a:r>
            <a:r>
              <a:rPr lang="zh-CN" altLang="en-US" sz="2200" b="1" dirty="0">
                <a:latin typeface="+mn-ea"/>
                <a:ea typeface="+mn-ea"/>
              </a:rPr>
              <a:t>文法，则可以提取左公共因子法和消除左递归法进行等价转换，或重新设计文法，直到是</a:t>
            </a:r>
            <a:r>
              <a:rPr lang="en-US" altLang="zh-CN" sz="2200" b="1" dirty="0">
                <a:latin typeface="+mn-ea"/>
                <a:ea typeface="+mn-ea"/>
              </a:rPr>
              <a:t>LL(1)</a:t>
            </a:r>
            <a:r>
              <a:rPr lang="zh-CN" altLang="en-US" sz="2200" b="1" dirty="0">
                <a:latin typeface="+mn-ea"/>
                <a:ea typeface="+mn-ea"/>
              </a:rPr>
              <a:t>文法；</a:t>
            </a:r>
          </a:p>
          <a:p>
            <a:pPr algn="just">
              <a:lnSpc>
                <a:spcPct val="120000"/>
              </a:lnSpc>
              <a:spcBef>
                <a:spcPct val="20000"/>
              </a:spcBef>
            </a:pPr>
            <a:r>
              <a:rPr lang="zh-CN" altLang="en-US" sz="2200" b="1" dirty="0">
                <a:latin typeface="+mn-ea"/>
                <a:ea typeface="+mn-ea"/>
              </a:rPr>
              <a:t>        ③ 之后，根据选择集</a:t>
            </a:r>
            <a:r>
              <a:rPr lang="en-US" altLang="zh-CN" sz="2200" b="1" dirty="0">
                <a:latin typeface="+mn-ea"/>
                <a:ea typeface="+mn-ea"/>
              </a:rPr>
              <a:t>SELECT()</a:t>
            </a:r>
            <a:r>
              <a:rPr lang="zh-CN" altLang="en-US" sz="2200" b="1" dirty="0">
                <a:latin typeface="+mn-ea"/>
                <a:ea typeface="+mn-ea"/>
              </a:rPr>
              <a:t>，构造</a:t>
            </a:r>
            <a:r>
              <a:rPr lang="en-US" altLang="zh-CN" sz="2200" b="1" dirty="0">
                <a:latin typeface="+mn-ea"/>
                <a:ea typeface="+mn-ea"/>
              </a:rPr>
              <a:t>LL(1)</a:t>
            </a:r>
            <a:r>
              <a:rPr lang="zh-CN" altLang="en-US" sz="2200" b="1" dirty="0">
                <a:latin typeface="+mn-ea"/>
                <a:ea typeface="+mn-ea"/>
              </a:rPr>
              <a:t>分析表。</a:t>
            </a:r>
          </a:p>
        </p:txBody>
      </p:sp>
      <p:sp>
        <p:nvSpPr>
          <p:cNvPr id="4" name="Rectangle 21"/>
          <p:cNvSpPr txBox="1">
            <a:spLocks noChangeArrowheads="1"/>
          </p:cNvSpPr>
          <p:nvPr/>
        </p:nvSpPr>
        <p:spPr>
          <a:xfrm>
            <a:off x="2209800" y="304800"/>
            <a:ext cx="3962400" cy="533400"/>
          </a:xfrm>
          <a:prstGeom prst="rect">
            <a:avLst/>
          </a:prstGeom>
        </p:spPr>
        <p:txBody>
          <a:bodyPr/>
          <a:lstStyle/>
          <a:p>
            <a:pPr>
              <a:defRPr/>
            </a:pPr>
            <a:r>
              <a:rPr lang="zh-CN" altLang="en-US" sz="2800" b="1" kern="0" dirty="0">
                <a:solidFill>
                  <a:srgbClr val="0000FF"/>
                </a:solidFill>
                <a:latin typeface="黑体" pitchFamily="49" charset="-122"/>
                <a:ea typeface="黑体" pitchFamily="49" charset="-122"/>
                <a:cs typeface="+mj-cs"/>
              </a:rPr>
              <a:t>本 章 小 结</a:t>
            </a:r>
          </a:p>
        </p:txBody>
      </p:sp>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灯片编号占位符 1"/>
          <p:cNvSpPr>
            <a:spLocks noGrp="1"/>
          </p:cNvSpPr>
          <p:nvPr>
            <p:ph type="sldNum" sz="quarter" idx="12"/>
          </p:nvPr>
        </p:nvSpPr>
        <p:spPr>
          <a:noFill/>
        </p:spPr>
        <p:txBody>
          <a:bodyPr/>
          <a:lstStyle/>
          <a:p>
            <a:fld id="{236E1380-54F9-4378-BE80-62C61FAF954B}" type="slidenum">
              <a:rPr lang="en-US" altLang="zh-CN" smtClean="0">
                <a:ea typeface="宋体" charset="-122"/>
              </a:rPr>
              <a:pPr/>
              <a:t>45</a:t>
            </a:fld>
            <a:endParaRPr lang="en-US" altLang="zh-CN">
              <a:ea typeface="宋体" charset="-122"/>
            </a:endParaRPr>
          </a:p>
        </p:txBody>
      </p:sp>
      <p:sp>
        <p:nvSpPr>
          <p:cNvPr id="51203" name="Text Box 57"/>
          <p:cNvSpPr txBox="1">
            <a:spLocks noChangeArrowheads="1"/>
          </p:cNvSpPr>
          <p:nvPr/>
        </p:nvSpPr>
        <p:spPr bwMode="auto">
          <a:xfrm>
            <a:off x="685800" y="1219200"/>
            <a:ext cx="7696200" cy="4501232"/>
          </a:xfrm>
          <a:prstGeom prst="rect">
            <a:avLst/>
          </a:prstGeom>
          <a:noFill/>
          <a:ln w="9525">
            <a:noFill/>
            <a:miter lim="800000"/>
            <a:headEnd/>
            <a:tailEnd/>
          </a:ln>
        </p:spPr>
        <p:txBody>
          <a:bodyPr>
            <a:spAutoFit/>
          </a:bodyPr>
          <a:lstStyle/>
          <a:p>
            <a:pPr indent="584200" algn="l">
              <a:lnSpc>
                <a:spcPct val="150000"/>
              </a:lnSpc>
              <a:spcBef>
                <a:spcPct val="40000"/>
              </a:spcBef>
            </a:pPr>
            <a:r>
              <a:rPr lang="zh-CN" altLang="en-US" sz="2200" b="1" dirty="0">
                <a:latin typeface="+mn-ea"/>
                <a:ea typeface="+mn-ea"/>
              </a:rPr>
              <a:t>采用递归子程序法构造语法分析程序的技术线路是：</a:t>
            </a:r>
          </a:p>
          <a:p>
            <a:pPr indent="584200" algn="l">
              <a:lnSpc>
                <a:spcPct val="150000"/>
              </a:lnSpc>
              <a:spcBef>
                <a:spcPct val="40000"/>
              </a:spcBef>
            </a:pPr>
            <a:r>
              <a:rPr lang="zh-CN" altLang="en-US" sz="2200" b="1" dirty="0">
                <a:latin typeface="+mn-ea"/>
                <a:ea typeface="+mn-ea"/>
              </a:rPr>
              <a:t>① 依据给定的源语言，设计其上下文无关文法，并计算选择集</a:t>
            </a:r>
            <a:r>
              <a:rPr lang="en-US" altLang="zh-CN" sz="2200" b="1" dirty="0">
                <a:latin typeface="+mn-ea"/>
                <a:ea typeface="+mn-ea"/>
              </a:rPr>
              <a:t>SELECT()</a:t>
            </a:r>
            <a:r>
              <a:rPr lang="zh-CN" altLang="en-US" sz="2200" b="1" dirty="0">
                <a:latin typeface="+mn-ea"/>
                <a:ea typeface="+mn-ea"/>
              </a:rPr>
              <a:t>判定文法是否是</a:t>
            </a:r>
            <a:r>
              <a:rPr lang="en-US" altLang="zh-CN" sz="2200" b="1" dirty="0">
                <a:latin typeface="+mn-ea"/>
                <a:ea typeface="+mn-ea"/>
              </a:rPr>
              <a:t>LL(1)</a:t>
            </a:r>
            <a:r>
              <a:rPr lang="zh-CN" altLang="en-US" sz="2200" b="1" dirty="0">
                <a:latin typeface="+mn-ea"/>
                <a:ea typeface="+mn-ea"/>
              </a:rPr>
              <a:t>文法；</a:t>
            </a:r>
          </a:p>
          <a:p>
            <a:pPr indent="584200" algn="l">
              <a:lnSpc>
                <a:spcPct val="150000"/>
              </a:lnSpc>
              <a:spcBef>
                <a:spcPct val="40000"/>
              </a:spcBef>
            </a:pPr>
            <a:r>
              <a:rPr lang="zh-CN" altLang="en-US" sz="2200" b="1" dirty="0">
                <a:latin typeface="+mn-ea"/>
                <a:ea typeface="+mn-ea"/>
              </a:rPr>
              <a:t>② 如果不是</a:t>
            </a:r>
            <a:r>
              <a:rPr lang="en-US" altLang="zh-CN" sz="2200" b="1" dirty="0">
                <a:latin typeface="+mn-ea"/>
                <a:ea typeface="+mn-ea"/>
              </a:rPr>
              <a:t>LL(1)</a:t>
            </a:r>
            <a:r>
              <a:rPr lang="zh-CN" altLang="en-US" sz="2200" b="1" dirty="0">
                <a:latin typeface="+mn-ea"/>
                <a:ea typeface="+mn-ea"/>
              </a:rPr>
              <a:t>文法，则可以提取左公共因子法和消除左递归法进行等价转换，或重新设计文法，直到是</a:t>
            </a:r>
            <a:r>
              <a:rPr lang="en-US" altLang="zh-CN" sz="2200" b="1" dirty="0">
                <a:latin typeface="+mn-ea"/>
                <a:ea typeface="+mn-ea"/>
              </a:rPr>
              <a:t>LL(1)</a:t>
            </a:r>
            <a:r>
              <a:rPr lang="zh-CN" altLang="en-US" sz="2200" b="1" dirty="0">
                <a:latin typeface="+mn-ea"/>
                <a:ea typeface="+mn-ea"/>
              </a:rPr>
              <a:t>文法；</a:t>
            </a:r>
          </a:p>
          <a:p>
            <a:pPr indent="584200" algn="l">
              <a:lnSpc>
                <a:spcPct val="150000"/>
              </a:lnSpc>
              <a:spcBef>
                <a:spcPct val="40000"/>
              </a:spcBef>
            </a:pPr>
            <a:r>
              <a:rPr lang="zh-CN" altLang="en-US" sz="2200" b="1" dirty="0">
                <a:latin typeface="+mn-ea"/>
                <a:ea typeface="+mn-ea"/>
              </a:rPr>
              <a:t>③ 之后，根据选择集</a:t>
            </a:r>
            <a:r>
              <a:rPr lang="en-US" altLang="zh-CN" sz="2200" b="1" dirty="0">
                <a:latin typeface="+mn-ea"/>
                <a:ea typeface="+mn-ea"/>
              </a:rPr>
              <a:t>SELECT()</a:t>
            </a:r>
            <a:r>
              <a:rPr lang="zh-CN" altLang="en-US" sz="2200" b="1" dirty="0">
                <a:latin typeface="+mn-ea"/>
                <a:ea typeface="+mn-ea"/>
              </a:rPr>
              <a:t>，对于每个非终结符，设计一个相应的语法分析递归子程序。</a:t>
            </a:r>
          </a:p>
        </p:txBody>
      </p:sp>
      <p:sp>
        <p:nvSpPr>
          <p:cNvPr id="5" name="Rectangle 21"/>
          <p:cNvSpPr txBox="1">
            <a:spLocks noChangeArrowheads="1"/>
          </p:cNvSpPr>
          <p:nvPr/>
        </p:nvSpPr>
        <p:spPr>
          <a:xfrm>
            <a:off x="2209800" y="304800"/>
            <a:ext cx="3962400" cy="533400"/>
          </a:xfrm>
          <a:prstGeom prst="rect">
            <a:avLst/>
          </a:prstGeom>
        </p:spPr>
        <p:txBody>
          <a:bodyPr/>
          <a:lstStyle/>
          <a:p>
            <a:pPr>
              <a:defRPr/>
            </a:pPr>
            <a:r>
              <a:rPr lang="zh-CN" altLang="en-US" sz="2800" b="1" kern="0" dirty="0">
                <a:solidFill>
                  <a:srgbClr val="0000FF"/>
                </a:solidFill>
                <a:latin typeface="黑体" pitchFamily="49" charset="-122"/>
                <a:ea typeface="黑体" pitchFamily="49" charset="-122"/>
                <a:cs typeface="+mj-cs"/>
              </a:rPr>
              <a:t>本 章 小 结</a:t>
            </a:r>
          </a:p>
        </p:txBody>
      </p:sp>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灯片编号占位符 1"/>
          <p:cNvSpPr>
            <a:spLocks noGrp="1"/>
          </p:cNvSpPr>
          <p:nvPr>
            <p:ph type="sldNum" sz="quarter" idx="12"/>
          </p:nvPr>
        </p:nvSpPr>
        <p:spPr>
          <a:noFill/>
        </p:spPr>
        <p:txBody>
          <a:bodyPr/>
          <a:lstStyle/>
          <a:p>
            <a:fld id="{E9D8444D-DCF7-432B-BF10-5B6BAAB05EB1}" type="slidenum">
              <a:rPr lang="en-US" altLang="zh-CN" smtClean="0">
                <a:ea typeface="宋体" charset="-122"/>
              </a:rPr>
              <a:pPr/>
              <a:t>46</a:t>
            </a:fld>
            <a:endParaRPr lang="en-US" altLang="zh-CN">
              <a:ea typeface="宋体" charset="-122"/>
            </a:endParaRPr>
          </a:p>
        </p:txBody>
      </p:sp>
      <p:sp>
        <p:nvSpPr>
          <p:cNvPr id="52227" name="Rectangle 16"/>
          <p:cNvSpPr>
            <a:spLocks noChangeArrowheads="1"/>
          </p:cNvSpPr>
          <p:nvPr/>
        </p:nvSpPr>
        <p:spPr bwMode="auto">
          <a:xfrm>
            <a:off x="3359150" y="2819400"/>
            <a:ext cx="4640263" cy="1477962"/>
          </a:xfrm>
          <a:prstGeom prst="rect">
            <a:avLst/>
          </a:prstGeom>
          <a:noFill/>
          <a:ln w="9525">
            <a:noFill/>
            <a:miter lim="800000"/>
            <a:headEnd/>
            <a:tailEnd/>
          </a:ln>
        </p:spPr>
        <p:txBody>
          <a:bodyPr>
            <a:spAutoFit/>
          </a:bodyPr>
          <a:lstStyle/>
          <a:p>
            <a:endParaRPr lang="zh-CN" altLang="en-US"/>
          </a:p>
        </p:txBody>
      </p:sp>
      <p:grpSp>
        <p:nvGrpSpPr>
          <p:cNvPr id="2" name="Group 26"/>
          <p:cNvGrpSpPr>
            <a:grpSpLocks/>
          </p:cNvGrpSpPr>
          <p:nvPr/>
        </p:nvGrpSpPr>
        <p:grpSpPr bwMode="auto">
          <a:xfrm>
            <a:off x="304800" y="4014788"/>
            <a:ext cx="8458200" cy="2005013"/>
            <a:chOff x="48" y="2256"/>
            <a:chExt cx="5328" cy="1263"/>
          </a:xfrm>
        </p:grpSpPr>
        <p:sp>
          <p:nvSpPr>
            <p:cNvPr id="52230" name="Text Box 15"/>
            <p:cNvSpPr txBox="1">
              <a:spLocks noChangeArrowheads="1"/>
            </p:cNvSpPr>
            <p:nvPr/>
          </p:nvSpPr>
          <p:spPr bwMode="auto">
            <a:xfrm>
              <a:off x="48" y="2599"/>
              <a:ext cx="1508" cy="185"/>
            </a:xfrm>
            <a:prstGeom prst="rect">
              <a:avLst/>
            </a:prstGeom>
            <a:noFill/>
            <a:ln w="9525">
              <a:noFill/>
              <a:miter lim="800000"/>
              <a:headEnd/>
              <a:tailEnd/>
            </a:ln>
          </p:spPr>
          <p:txBody>
            <a:bodyPr/>
            <a:lstStyle/>
            <a:p>
              <a:pPr algn="ctr"/>
              <a:r>
                <a:rPr lang="zh-CN" altLang="en-US" sz="2000" b="1" dirty="0">
                  <a:latin typeface="宋体" pitchFamily="2" charset="-122"/>
                  <a:ea typeface="宋体" pitchFamily="2" charset="-122"/>
                </a:rPr>
                <a:t>非终结符推空计算</a:t>
              </a:r>
            </a:p>
            <a:p>
              <a:pPr algn="ctr" eaLnBrk="0" hangingPunct="0"/>
              <a:endParaRPr lang="en-US" altLang="zh-CN" sz="2000" b="1" dirty="0">
                <a:latin typeface="宋体" pitchFamily="2" charset="-122"/>
                <a:ea typeface="宋体" pitchFamily="2" charset="-122"/>
              </a:endParaRPr>
            </a:p>
          </p:txBody>
        </p:sp>
        <p:sp>
          <p:nvSpPr>
            <p:cNvPr id="52231" name="Text Box 14"/>
            <p:cNvSpPr txBox="1">
              <a:spLocks noChangeArrowheads="1"/>
            </p:cNvSpPr>
            <p:nvPr/>
          </p:nvSpPr>
          <p:spPr bwMode="auto">
            <a:xfrm>
              <a:off x="1700" y="2260"/>
              <a:ext cx="1708" cy="140"/>
            </a:xfrm>
            <a:prstGeom prst="rect">
              <a:avLst/>
            </a:prstGeom>
            <a:noFill/>
            <a:ln w="9525">
              <a:noFill/>
              <a:miter lim="800000"/>
              <a:headEnd/>
              <a:tailEnd/>
            </a:ln>
          </p:spPr>
          <p:txBody>
            <a:bodyPr/>
            <a:lstStyle/>
            <a:p>
              <a:pPr algn="ctr"/>
              <a:r>
                <a:rPr lang="zh-CN" altLang="en-US" sz="2000" b="1" dirty="0">
                  <a:latin typeface="宋体" pitchFamily="2" charset="-122"/>
                  <a:ea typeface="宋体" pitchFamily="2" charset="-122"/>
                </a:rPr>
                <a:t>单符号的</a:t>
              </a:r>
              <a:r>
                <a:rPr lang="en-US" altLang="zh-CN" sz="2000" b="1" dirty="0">
                  <a:latin typeface="宋体" pitchFamily="2" charset="-122"/>
                  <a:ea typeface="宋体" pitchFamily="2" charset="-122"/>
                </a:rPr>
                <a:t>FIRST</a:t>
              </a:r>
              <a:r>
                <a:rPr lang="zh-CN" altLang="en-US" sz="2000" b="1" dirty="0">
                  <a:latin typeface="宋体" pitchFamily="2" charset="-122"/>
                  <a:ea typeface="宋体" pitchFamily="2" charset="-122"/>
                </a:rPr>
                <a:t>集计算</a:t>
              </a:r>
            </a:p>
            <a:p>
              <a:pPr algn="ctr" eaLnBrk="0" hangingPunct="0"/>
              <a:endParaRPr lang="en-US" altLang="zh-CN" sz="2000" b="1" dirty="0">
                <a:latin typeface="宋体" pitchFamily="2" charset="-122"/>
                <a:ea typeface="宋体" pitchFamily="2" charset="-122"/>
              </a:endParaRPr>
            </a:p>
          </p:txBody>
        </p:sp>
        <p:sp>
          <p:nvSpPr>
            <p:cNvPr id="52232" name="Text Box 13"/>
            <p:cNvSpPr txBox="1">
              <a:spLocks noChangeArrowheads="1"/>
            </p:cNvSpPr>
            <p:nvPr/>
          </p:nvSpPr>
          <p:spPr bwMode="auto">
            <a:xfrm>
              <a:off x="1440" y="2946"/>
              <a:ext cx="1728" cy="222"/>
            </a:xfrm>
            <a:prstGeom prst="rect">
              <a:avLst/>
            </a:prstGeom>
            <a:noFill/>
            <a:ln w="9525">
              <a:noFill/>
              <a:miter lim="800000"/>
              <a:headEnd/>
              <a:tailEnd/>
            </a:ln>
          </p:spPr>
          <p:txBody>
            <a:bodyPr/>
            <a:lstStyle/>
            <a:p>
              <a:pPr algn="ctr"/>
              <a:r>
                <a:rPr lang="zh-CN" altLang="en-US" sz="2000" b="1" dirty="0">
                  <a:latin typeface="宋体" pitchFamily="2" charset="-122"/>
                  <a:ea typeface="宋体" pitchFamily="2" charset="-122"/>
                </a:rPr>
                <a:t>符号串的</a:t>
              </a:r>
              <a:r>
                <a:rPr lang="en-US" altLang="zh-CN" sz="2000" b="1" dirty="0">
                  <a:latin typeface="宋体" pitchFamily="2" charset="-122"/>
                  <a:ea typeface="宋体" pitchFamily="2" charset="-122"/>
                </a:rPr>
                <a:t>FIRST</a:t>
              </a:r>
              <a:r>
                <a:rPr lang="zh-CN" altLang="en-US" sz="2000" b="1" dirty="0">
                  <a:latin typeface="宋体" pitchFamily="2" charset="-122"/>
                  <a:ea typeface="宋体" pitchFamily="2" charset="-122"/>
                </a:rPr>
                <a:t>集计算</a:t>
              </a:r>
            </a:p>
            <a:p>
              <a:pPr algn="ctr" eaLnBrk="0" hangingPunct="0"/>
              <a:endParaRPr lang="en-US" altLang="zh-CN" sz="2000" b="1" dirty="0">
                <a:latin typeface="宋体" pitchFamily="2" charset="-122"/>
                <a:ea typeface="宋体" pitchFamily="2" charset="-122"/>
              </a:endParaRPr>
            </a:p>
          </p:txBody>
        </p:sp>
        <p:sp>
          <p:nvSpPr>
            <p:cNvPr id="52233" name="Text Box 12"/>
            <p:cNvSpPr txBox="1">
              <a:spLocks noChangeArrowheads="1"/>
            </p:cNvSpPr>
            <p:nvPr/>
          </p:nvSpPr>
          <p:spPr bwMode="auto">
            <a:xfrm>
              <a:off x="3396" y="2256"/>
              <a:ext cx="1980" cy="192"/>
            </a:xfrm>
            <a:prstGeom prst="rect">
              <a:avLst/>
            </a:prstGeom>
            <a:noFill/>
            <a:ln w="9525">
              <a:noFill/>
              <a:miter lim="800000"/>
              <a:headEnd/>
              <a:tailEnd/>
            </a:ln>
          </p:spPr>
          <p:txBody>
            <a:bodyPr/>
            <a:lstStyle/>
            <a:p>
              <a:pPr algn="ctr"/>
              <a:r>
                <a:rPr lang="zh-CN" altLang="en-US" sz="2000" b="1" dirty="0">
                  <a:latin typeface="宋体" pitchFamily="2" charset="-122"/>
                  <a:ea typeface="宋体" pitchFamily="2" charset="-122"/>
                </a:rPr>
                <a:t>非终结符的</a:t>
              </a:r>
              <a:r>
                <a:rPr lang="en-US" altLang="zh-CN" sz="2000" b="1" dirty="0">
                  <a:latin typeface="宋体" pitchFamily="2" charset="-122"/>
                  <a:ea typeface="宋体" pitchFamily="2" charset="-122"/>
                </a:rPr>
                <a:t>FOLLOW</a:t>
              </a:r>
              <a:r>
                <a:rPr lang="zh-CN" altLang="en-US" sz="2000" b="1" dirty="0">
                  <a:latin typeface="宋体" pitchFamily="2" charset="-122"/>
                  <a:ea typeface="宋体" pitchFamily="2" charset="-122"/>
                </a:rPr>
                <a:t>集计算</a:t>
              </a:r>
            </a:p>
            <a:p>
              <a:pPr algn="ctr" eaLnBrk="0" hangingPunct="0"/>
              <a:endParaRPr lang="en-US" altLang="zh-CN" sz="2000" b="1" dirty="0">
                <a:latin typeface="宋体" pitchFamily="2" charset="-122"/>
                <a:ea typeface="宋体" pitchFamily="2" charset="-122"/>
              </a:endParaRPr>
            </a:p>
          </p:txBody>
        </p:sp>
        <p:sp>
          <p:nvSpPr>
            <p:cNvPr id="52234" name="Text Box 11"/>
            <p:cNvSpPr txBox="1">
              <a:spLocks noChangeArrowheads="1"/>
            </p:cNvSpPr>
            <p:nvPr/>
          </p:nvSpPr>
          <p:spPr bwMode="auto">
            <a:xfrm>
              <a:off x="3559" y="2941"/>
              <a:ext cx="1817" cy="179"/>
            </a:xfrm>
            <a:prstGeom prst="rect">
              <a:avLst/>
            </a:prstGeom>
            <a:noFill/>
            <a:ln w="9525">
              <a:noFill/>
              <a:miter lim="800000"/>
              <a:headEnd/>
              <a:tailEnd/>
            </a:ln>
          </p:spPr>
          <p:txBody>
            <a:bodyPr/>
            <a:lstStyle/>
            <a:p>
              <a:pPr algn="ctr"/>
              <a:r>
                <a:rPr lang="zh-CN" altLang="en-US" sz="2000" b="1" dirty="0">
                  <a:latin typeface="宋体" pitchFamily="2" charset="-122"/>
                  <a:ea typeface="宋体" pitchFamily="2" charset="-122"/>
                </a:rPr>
                <a:t>规则的</a:t>
              </a:r>
              <a:r>
                <a:rPr lang="en-US" altLang="zh-CN" sz="2000" b="1" dirty="0">
                  <a:latin typeface="宋体" pitchFamily="2" charset="-122"/>
                  <a:ea typeface="宋体" pitchFamily="2" charset="-122"/>
                </a:rPr>
                <a:t>SELECT</a:t>
              </a:r>
              <a:r>
                <a:rPr lang="zh-CN" altLang="en-US" sz="2000" b="1" dirty="0">
                  <a:latin typeface="宋体" pitchFamily="2" charset="-122"/>
                  <a:ea typeface="宋体" pitchFamily="2" charset="-122"/>
                </a:rPr>
                <a:t>集计算</a:t>
              </a:r>
            </a:p>
            <a:p>
              <a:pPr algn="ctr" eaLnBrk="0" hangingPunct="0"/>
              <a:endParaRPr lang="en-US" altLang="zh-CN" sz="2000" b="1" dirty="0">
                <a:latin typeface="宋体" pitchFamily="2" charset="-122"/>
                <a:ea typeface="宋体" pitchFamily="2" charset="-122"/>
              </a:endParaRPr>
            </a:p>
          </p:txBody>
        </p:sp>
        <p:sp>
          <p:nvSpPr>
            <p:cNvPr id="52235" name="Line 10"/>
            <p:cNvSpPr>
              <a:spLocks noChangeShapeType="1"/>
            </p:cNvSpPr>
            <p:nvPr/>
          </p:nvSpPr>
          <p:spPr bwMode="auto">
            <a:xfrm flipV="1">
              <a:off x="1453" y="2440"/>
              <a:ext cx="372" cy="210"/>
            </a:xfrm>
            <a:prstGeom prst="line">
              <a:avLst/>
            </a:prstGeom>
            <a:noFill/>
            <a:ln w="9525">
              <a:solidFill>
                <a:srgbClr val="000000"/>
              </a:solidFill>
              <a:round/>
              <a:headEnd/>
              <a:tailEnd type="triangle" w="med" len="med"/>
            </a:ln>
          </p:spPr>
          <p:txBody>
            <a:bodyPr/>
            <a:lstStyle/>
            <a:p>
              <a:endParaRPr lang="zh-CN" altLang="en-US" b="1">
                <a:latin typeface="宋体" pitchFamily="2" charset="-122"/>
                <a:ea typeface="宋体" pitchFamily="2" charset="-122"/>
              </a:endParaRPr>
            </a:p>
          </p:txBody>
        </p:sp>
        <p:sp>
          <p:nvSpPr>
            <p:cNvPr id="52236" name="Line 9"/>
            <p:cNvSpPr>
              <a:spLocks noChangeShapeType="1"/>
            </p:cNvSpPr>
            <p:nvPr/>
          </p:nvSpPr>
          <p:spPr bwMode="auto">
            <a:xfrm>
              <a:off x="1483" y="2753"/>
              <a:ext cx="373" cy="210"/>
            </a:xfrm>
            <a:prstGeom prst="line">
              <a:avLst/>
            </a:prstGeom>
            <a:noFill/>
            <a:ln w="9525">
              <a:solidFill>
                <a:srgbClr val="000000"/>
              </a:solidFill>
              <a:round/>
              <a:headEnd/>
              <a:tailEnd type="triangle" w="med" len="med"/>
            </a:ln>
          </p:spPr>
          <p:txBody>
            <a:bodyPr/>
            <a:lstStyle/>
            <a:p>
              <a:endParaRPr lang="zh-CN" altLang="en-US" b="1">
                <a:latin typeface="宋体" pitchFamily="2" charset="-122"/>
                <a:ea typeface="宋体" pitchFamily="2" charset="-122"/>
              </a:endParaRPr>
            </a:p>
          </p:txBody>
        </p:sp>
        <p:sp>
          <p:nvSpPr>
            <p:cNvPr id="52237" name="Line 8"/>
            <p:cNvSpPr>
              <a:spLocks noChangeShapeType="1"/>
            </p:cNvSpPr>
            <p:nvPr/>
          </p:nvSpPr>
          <p:spPr bwMode="auto">
            <a:xfrm flipH="1">
              <a:off x="2446" y="2544"/>
              <a:ext cx="2" cy="425"/>
            </a:xfrm>
            <a:prstGeom prst="line">
              <a:avLst/>
            </a:prstGeom>
            <a:noFill/>
            <a:ln w="9525">
              <a:solidFill>
                <a:srgbClr val="000000"/>
              </a:solidFill>
              <a:round/>
              <a:headEnd/>
              <a:tailEnd type="triangle" w="med" len="med"/>
            </a:ln>
          </p:spPr>
          <p:txBody>
            <a:bodyPr/>
            <a:lstStyle/>
            <a:p>
              <a:endParaRPr lang="zh-CN" altLang="en-US" b="1">
                <a:latin typeface="宋体" pitchFamily="2" charset="-122"/>
                <a:ea typeface="宋体" pitchFamily="2" charset="-122"/>
              </a:endParaRPr>
            </a:p>
          </p:txBody>
        </p:sp>
        <p:sp>
          <p:nvSpPr>
            <p:cNvPr id="52238" name="Line 7"/>
            <p:cNvSpPr>
              <a:spLocks noChangeShapeType="1"/>
            </p:cNvSpPr>
            <p:nvPr/>
          </p:nvSpPr>
          <p:spPr bwMode="auto">
            <a:xfrm>
              <a:off x="4320" y="2544"/>
              <a:ext cx="11" cy="408"/>
            </a:xfrm>
            <a:prstGeom prst="line">
              <a:avLst/>
            </a:prstGeom>
            <a:noFill/>
            <a:ln w="9525">
              <a:solidFill>
                <a:srgbClr val="000000"/>
              </a:solidFill>
              <a:round/>
              <a:headEnd/>
              <a:tailEnd type="triangle" w="med" len="med"/>
            </a:ln>
          </p:spPr>
          <p:txBody>
            <a:bodyPr/>
            <a:lstStyle/>
            <a:p>
              <a:endParaRPr lang="zh-CN" altLang="en-US" b="1">
                <a:latin typeface="宋体" pitchFamily="2" charset="-122"/>
                <a:ea typeface="宋体" pitchFamily="2" charset="-122"/>
              </a:endParaRPr>
            </a:p>
          </p:txBody>
        </p:sp>
        <p:sp>
          <p:nvSpPr>
            <p:cNvPr id="52239" name="Line 6"/>
            <p:cNvSpPr>
              <a:spLocks noChangeShapeType="1"/>
            </p:cNvSpPr>
            <p:nvPr/>
          </p:nvSpPr>
          <p:spPr bwMode="auto">
            <a:xfrm>
              <a:off x="3179" y="3030"/>
              <a:ext cx="372" cy="0"/>
            </a:xfrm>
            <a:prstGeom prst="line">
              <a:avLst/>
            </a:prstGeom>
            <a:noFill/>
            <a:ln w="9525">
              <a:solidFill>
                <a:srgbClr val="000000"/>
              </a:solidFill>
              <a:round/>
              <a:headEnd/>
              <a:tailEnd type="triangle" w="med" len="med"/>
            </a:ln>
          </p:spPr>
          <p:txBody>
            <a:bodyPr/>
            <a:lstStyle/>
            <a:p>
              <a:endParaRPr lang="zh-CN" altLang="en-US" b="1">
                <a:latin typeface="宋体" pitchFamily="2" charset="-122"/>
                <a:ea typeface="宋体" pitchFamily="2" charset="-122"/>
              </a:endParaRPr>
            </a:p>
          </p:txBody>
        </p:sp>
        <p:sp>
          <p:nvSpPr>
            <p:cNvPr id="52240" name="Line 5"/>
            <p:cNvSpPr>
              <a:spLocks noChangeShapeType="1"/>
            </p:cNvSpPr>
            <p:nvPr/>
          </p:nvSpPr>
          <p:spPr bwMode="auto">
            <a:xfrm flipV="1">
              <a:off x="3075" y="2475"/>
              <a:ext cx="569" cy="510"/>
            </a:xfrm>
            <a:prstGeom prst="line">
              <a:avLst/>
            </a:prstGeom>
            <a:noFill/>
            <a:ln w="9525">
              <a:solidFill>
                <a:srgbClr val="000000"/>
              </a:solidFill>
              <a:round/>
              <a:headEnd/>
              <a:tailEnd type="triangle" w="med" len="med"/>
            </a:ln>
          </p:spPr>
          <p:txBody>
            <a:bodyPr/>
            <a:lstStyle/>
            <a:p>
              <a:endParaRPr lang="zh-CN" altLang="en-US" b="1">
                <a:latin typeface="宋体" pitchFamily="2" charset="-122"/>
                <a:ea typeface="宋体" pitchFamily="2" charset="-122"/>
              </a:endParaRPr>
            </a:p>
          </p:txBody>
        </p:sp>
        <p:sp>
          <p:nvSpPr>
            <p:cNvPr id="52241" name="Text Box 23"/>
            <p:cNvSpPr txBox="1">
              <a:spLocks noChangeArrowheads="1"/>
            </p:cNvSpPr>
            <p:nvPr/>
          </p:nvSpPr>
          <p:spPr bwMode="auto">
            <a:xfrm>
              <a:off x="1872" y="3267"/>
              <a:ext cx="1968" cy="252"/>
            </a:xfrm>
            <a:prstGeom prst="rect">
              <a:avLst/>
            </a:prstGeom>
            <a:noFill/>
            <a:ln w="9525">
              <a:noFill/>
              <a:miter lim="800000"/>
              <a:headEnd/>
              <a:tailEnd/>
            </a:ln>
          </p:spPr>
          <p:txBody>
            <a:bodyPr>
              <a:spAutoFit/>
            </a:bodyPr>
            <a:lstStyle/>
            <a:p>
              <a:pPr>
                <a:spcBef>
                  <a:spcPct val="50000"/>
                </a:spcBef>
              </a:pPr>
              <a:r>
                <a:rPr lang="zh-CN" altLang="en-US" sz="2000" b="1" dirty="0">
                  <a:latin typeface="宋体" pitchFamily="2" charset="-122"/>
                  <a:ea typeface="宋体" pitchFamily="2" charset="-122"/>
                </a:rPr>
                <a:t>各种计算之间依赖关系图</a:t>
              </a:r>
              <a:r>
                <a:rPr lang="zh-CN" altLang="en-US" b="1" dirty="0">
                  <a:latin typeface="宋体" pitchFamily="2" charset="-122"/>
                  <a:ea typeface="宋体" pitchFamily="2" charset="-122"/>
                </a:rPr>
                <a:t> </a:t>
              </a:r>
            </a:p>
          </p:txBody>
        </p:sp>
      </p:grpSp>
      <p:sp>
        <p:nvSpPr>
          <p:cNvPr id="52229" name="Text Box 25"/>
          <p:cNvSpPr txBox="1">
            <a:spLocks noChangeArrowheads="1"/>
          </p:cNvSpPr>
          <p:nvPr/>
        </p:nvSpPr>
        <p:spPr bwMode="auto">
          <a:xfrm>
            <a:off x="533400" y="888544"/>
            <a:ext cx="7848600" cy="3105466"/>
          </a:xfrm>
          <a:prstGeom prst="rect">
            <a:avLst/>
          </a:prstGeom>
          <a:noFill/>
          <a:ln w="9525">
            <a:noFill/>
            <a:miter lim="800000"/>
            <a:headEnd/>
            <a:tailEnd/>
          </a:ln>
        </p:spPr>
        <p:txBody>
          <a:bodyPr wrap="square">
            <a:spAutoFit/>
          </a:bodyPr>
          <a:lstStyle/>
          <a:p>
            <a:pPr algn="l">
              <a:lnSpc>
                <a:spcPct val="110000"/>
              </a:lnSpc>
              <a:spcBef>
                <a:spcPct val="20000"/>
              </a:spcBef>
            </a:pPr>
            <a:r>
              <a:rPr lang="zh-CN" altLang="en-US" sz="2200" b="1" dirty="0">
                <a:solidFill>
                  <a:schemeClr val="hlink"/>
                </a:solidFill>
                <a:latin typeface="宋体" pitchFamily="2" charset="-122"/>
                <a:ea typeface="宋体" pitchFamily="2" charset="-122"/>
              </a:rPr>
              <a:t>重点掌握的内容：</a:t>
            </a:r>
          </a:p>
          <a:p>
            <a:pPr algn="l">
              <a:lnSpc>
                <a:spcPct val="110000"/>
              </a:lnSpc>
              <a:spcBef>
                <a:spcPct val="20000"/>
              </a:spcBef>
            </a:pPr>
            <a:r>
              <a:rPr lang="zh-CN" altLang="en-US" sz="2200" b="1" dirty="0">
                <a:latin typeface="宋体" pitchFamily="2" charset="-122"/>
                <a:ea typeface="宋体" pitchFamily="2" charset="-122"/>
              </a:rPr>
              <a:t>    ① 计算选择集</a:t>
            </a:r>
            <a:r>
              <a:rPr lang="en-US" altLang="zh-CN" sz="2200" b="1" dirty="0">
                <a:latin typeface="宋体" pitchFamily="2" charset="-122"/>
                <a:ea typeface="宋体" pitchFamily="2" charset="-122"/>
              </a:rPr>
              <a:t>SELECT()</a:t>
            </a:r>
          </a:p>
          <a:p>
            <a:pPr algn="l">
              <a:lnSpc>
                <a:spcPct val="110000"/>
              </a:lnSpc>
              <a:spcBef>
                <a:spcPct val="20000"/>
              </a:spcBef>
            </a:pPr>
            <a:r>
              <a:rPr lang="en-US" altLang="zh-CN" sz="2200" b="1" dirty="0">
                <a:latin typeface="宋体" pitchFamily="2" charset="-122"/>
                <a:ea typeface="宋体" pitchFamily="2" charset="-122"/>
              </a:rPr>
              <a:t>    ② LL(1)</a:t>
            </a:r>
            <a:r>
              <a:rPr lang="zh-CN" altLang="en-US" sz="2200" b="1" dirty="0">
                <a:latin typeface="宋体" pitchFamily="2" charset="-122"/>
                <a:ea typeface="宋体" pitchFamily="2" charset="-122"/>
              </a:rPr>
              <a:t>文法判别</a:t>
            </a:r>
          </a:p>
          <a:p>
            <a:pPr algn="l">
              <a:lnSpc>
                <a:spcPct val="110000"/>
              </a:lnSpc>
              <a:spcBef>
                <a:spcPct val="20000"/>
              </a:spcBef>
            </a:pPr>
            <a:r>
              <a:rPr lang="zh-CN" altLang="en-US" sz="2200" b="1" dirty="0">
                <a:latin typeface="宋体" pitchFamily="2" charset="-122"/>
                <a:ea typeface="宋体" pitchFamily="2" charset="-122"/>
              </a:rPr>
              <a:t>    ③ 采用提取左公共因子法和消除左递归法等价转换文法</a:t>
            </a:r>
          </a:p>
          <a:p>
            <a:pPr algn="l">
              <a:lnSpc>
                <a:spcPct val="110000"/>
              </a:lnSpc>
              <a:spcBef>
                <a:spcPct val="20000"/>
              </a:spcBef>
            </a:pPr>
            <a:r>
              <a:rPr lang="zh-CN" altLang="en-US" sz="2200" b="1" dirty="0">
                <a:latin typeface="宋体" pitchFamily="2" charset="-122"/>
                <a:ea typeface="宋体" pitchFamily="2" charset="-122"/>
              </a:rPr>
              <a:t>    ④ 构造</a:t>
            </a:r>
            <a:r>
              <a:rPr lang="en-US" altLang="zh-CN" sz="2200" b="1" dirty="0">
                <a:latin typeface="宋体" pitchFamily="2" charset="-122"/>
                <a:ea typeface="宋体" pitchFamily="2" charset="-122"/>
              </a:rPr>
              <a:t>LL(1)</a:t>
            </a:r>
            <a:r>
              <a:rPr lang="zh-CN" altLang="en-US" sz="2200" b="1" dirty="0">
                <a:latin typeface="宋体" pitchFamily="2" charset="-122"/>
                <a:ea typeface="宋体" pitchFamily="2" charset="-122"/>
              </a:rPr>
              <a:t>分析表</a:t>
            </a:r>
          </a:p>
          <a:p>
            <a:pPr algn="l">
              <a:lnSpc>
                <a:spcPct val="110000"/>
              </a:lnSpc>
              <a:spcBef>
                <a:spcPct val="20000"/>
              </a:spcBef>
            </a:pPr>
            <a:r>
              <a:rPr lang="zh-CN" altLang="en-US" sz="2200" b="1" dirty="0">
                <a:latin typeface="宋体" pitchFamily="2" charset="-122"/>
                <a:ea typeface="宋体" pitchFamily="2" charset="-122"/>
              </a:rPr>
              <a:t>    ⑤ </a:t>
            </a:r>
            <a:r>
              <a:rPr lang="en-US" altLang="zh-CN" sz="2200" b="1" dirty="0">
                <a:latin typeface="宋体" pitchFamily="2" charset="-122"/>
                <a:ea typeface="宋体" pitchFamily="2" charset="-122"/>
              </a:rPr>
              <a:t>LL(1)</a:t>
            </a:r>
            <a:r>
              <a:rPr lang="zh-CN" altLang="en-US" sz="2200" b="1" dirty="0">
                <a:latin typeface="宋体" pitchFamily="2" charset="-122"/>
                <a:ea typeface="宋体" pitchFamily="2" charset="-122"/>
              </a:rPr>
              <a:t>分析算法</a:t>
            </a:r>
          </a:p>
          <a:p>
            <a:pPr algn="l">
              <a:lnSpc>
                <a:spcPct val="110000"/>
              </a:lnSpc>
              <a:spcBef>
                <a:spcPct val="20000"/>
              </a:spcBef>
            </a:pPr>
            <a:r>
              <a:rPr lang="zh-CN" altLang="en-US" sz="2200" b="1" dirty="0">
                <a:latin typeface="宋体" pitchFamily="2" charset="-122"/>
                <a:ea typeface="宋体" pitchFamily="2" charset="-122"/>
              </a:rPr>
              <a:t>    ⑥ 设计非终结符相应的语法分析递归子程序 </a:t>
            </a:r>
          </a:p>
        </p:txBody>
      </p:sp>
      <p:sp>
        <p:nvSpPr>
          <p:cNvPr id="20" name="Rectangle 21"/>
          <p:cNvSpPr txBox="1">
            <a:spLocks noChangeArrowheads="1"/>
          </p:cNvSpPr>
          <p:nvPr/>
        </p:nvSpPr>
        <p:spPr>
          <a:xfrm>
            <a:off x="2209800" y="304800"/>
            <a:ext cx="3962400" cy="533400"/>
          </a:xfrm>
          <a:prstGeom prst="rect">
            <a:avLst/>
          </a:prstGeom>
        </p:spPr>
        <p:txBody>
          <a:bodyPr/>
          <a:lstStyle/>
          <a:p>
            <a:pPr>
              <a:defRPr/>
            </a:pPr>
            <a:r>
              <a:rPr lang="zh-CN" altLang="en-US" sz="2800" b="1" kern="0" dirty="0">
                <a:solidFill>
                  <a:srgbClr val="0000FF"/>
                </a:solidFill>
                <a:latin typeface="黑体" pitchFamily="49" charset="-122"/>
                <a:ea typeface="黑体" pitchFamily="49" charset="-122"/>
                <a:cs typeface="+mj-cs"/>
              </a:rPr>
              <a:t>本 章 小 结</a:t>
            </a:r>
          </a:p>
        </p:txBody>
      </p:sp>
    </p:spTree>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C722BA3E-A2A3-4299-8F0F-01C80A2BD73E}"/>
              </a:ext>
            </a:extLst>
          </p:cNvPr>
          <p:cNvSpPr>
            <a:spLocks noGrp="1"/>
          </p:cNvSpPr>
          <p:nvPr>
            <p:ph type="sldNum" sz="quarter" idx="12"/>
          </p:nvPr>
        </p:nvSpPr>
        <p:spPr/>
        <p:txBody>
          <a:bodyPr/>
          <a:lstStyle/>
          <a:p>
            <a:fld id="{8D611F3A-53DE-4E73-A372-B7C8602DC65D}" type="slidenum">
              <a:rPr lang="en-US" altLang="zh-CN" smtClean="0"/>
              <a:pPr/>
              <a:t>47</a:t>
            </a:fld>
            <a:endParaRPr lang="en-US" altLang="zh-CN"/>
          </a:p>
          <a:p>
            <a:endParaRPr lang="en-US" altLang="zh-CN"/>
          </a:p>
        </p:txBody>
      </p:sp>
      <p:sp>
        <p:nvSpPr>
          <p:cNvPr id="3" name="Rectangle 21">
            <a:extLst>
              <a:ext uri="{FF2B5EF4-FFF2-40B4-BE49-F238E27FC236}">
                <a16:creationId xmlns:a16="http://schemas.microsoft.com/office/drawing/2014/main" id="{94D2E6F2-7240-48EC-AB13-F817AD7726B0}"/>
              </a:ext>
            </a:extLst>
          </p:cNvPr>
          <p:cNvSpPr txBox="1">
            <a:spLocks noChangeArrowheads="1"/>
          </p:cNvSpPr>
          <p:nvPr/>
        </p:nvSpPr>
        <p:spPr>
          <a:xfrm>
            <a:off x="228600" y="304800"/>
            <a:ext cx="3048000" cy="533400"/>
          </a:xfrm>
          <a:prstGeom prst="rect">
            <a:avLst/>
          </a:prstGeom>
        </p:spPr>
        <p:txBody>
          <a:bodyPr/>
          <a:lstStyle/>
          <a:p>
            <a:pPr>
              <a:defRPr/>
            </a:pPr>
            <a:r>
              <a:rPr lang="zh-CN" altLang="en-US" sz="2800" b="1" kern="0" dirty="0">
                <a:solidFill>
                  <a:srgbClr val="CC0099"/>
                </a:solidFill>
                <a:latin typeface="黑体" pitchFamily="49" charset="-122"/>
                <a:ea typeface="黑体" pitchFamily="49" charset="-122"/>
                <a:cs typeface="+mj-cs"/>
              </a:rPr>
              <a:t>作业</a:t>
            </a:r>
          </a:p>
        </p:txBody>
      </p:sp>
      <p:sp>
        <p:nvSpPr>
          <p:cNvPr id="4" name="矩形 3">
            <a:extLst>
              <a:ext uri="{FF2B5EF4-FFF2-40B4-BE49-F238E27FC236}">
                <a16:creationId xmlns:a16="http://schemas.microsoft.com/office/drawing/2014/main" id="{FCD5F462-9FBB-45B5-9A20-BE43737DEE04}"/>
              </a:ext>
            </a:extLst>
          </p:cNvPr>
          <p:cNvSpPr/>
          <p:nvPr/>
        </p:nvSpPr>
        <p:spPr>
          <a:xfrm>
            <a:off x="304800" y="990600"/>
            <a:ext cx="6324600" cy="1569660"/>
          </a:xfrm>
          <a:prstGeom prst="rect">
            <a:avLst/>
          </a:prstGeom>
        </p:spPr>
        <p:txBody>
          <a:bodyPr wrap="square">
            <a:spAutoFit/>
          </a:bodyPr>
          <a:lstStyle/>
          <a:p>
            <a:pPr algn="l">
              <a:spcAft>
                <a:spcPts val="0"/>
              </a:spcAft>
            </a:pPr>
            <a:r>
              <a:rPr lang="en-US" altLang="zh-CN" sz="2400" b="1" kern="100" dirty="0">
                <a:solidFill>
                  <a:srgbClr val="FF0000"/>
                </a:solidFill>
                <a:latin typeface="Times New Roman" panose="02020603050405020304" pitchFamily="18" charset="0"/>
                <a:ea typeface="宋体" panose="02010600030101010101" pitchFamily="2" charset="-122"/>
              </a:rPr>
              <a:t>Chapter 4</a:t>
            </a:r>
            <a:endParaRPr lang="zh-CN" altLang="zh-CN" sz="2400" kern="100" dirty="0">
              <a:latin typeface="Times New Roman" panose="02020603050405020304" pitchFamily="18" charset="0"/>
              <a:ea typeface="宋体" panose="02010600030101010101" pitchFamily="2" charset="-122"/>
            </a:endParaRPr>
          </a:p>
          <a:p>
            <a:pPr algn="just">
              <a:spcAft>
                <a:spcPts val="0"/>
              </a:spcAft>
            </a:pPr>
            <a:r>
              <a:rPr lang="en-US" altLang="zh-CN" sz="2400" kern="100" dirty="0">
                <a:solidFill>
                  <a:srgbClr val="FF0000"/>
                </a:solidFill>
                <a:latin typeface="Times New Roman" panose="02020603050405020304" pitchFamily="18" charset="0"/>
                <a:ea typeface="宋体" panose="02010600030101010101" pitchFamily="2" charset="-122"/>
              </a:rPr>
              <a:t>09. </a:t>
            </a:r>
            <a:r>
              <a:rPr lang="zh-CN" altLang="zh-CN" sz="2400" kern="100" dirty="0">
                <a:solidFill>
                  <a:srgbClr val="FF0000"/>
                </a:solidFill>
                <a:latin typeface="Times New Roman" panose="02020603050405020304" pitchFamily="18" charset="0"/>
                <a:ea typeface="宋体" panose="02010600030101010101" pitchFamily="2" charset="-122"/>
              </a:rPr>
              <a:t>教材，第</a:t>
            </a:r>
            <a:r>
              <a:rPr lang="en-US" altLang="zh-CN" sz="2400" kern="100" dirty="0">
                <a:solidFill>
                  <a:srgbClr val="FF0000"/>
                </a:solidFill>
                <a:latin typeface="Times New Roman" panose="02020603050405020304" pitchFamily="18" charset="0"/>
                <a:ea typeface="宋体" panose="02010600030101010101" pitchFamily="2" charset="-122"/>
              </a:rPr>
              <a:t>99</a:t>
            </a:r>
            <a:r>
              <a:rPr lang="zh-CN" altLang="zh-CN" sz="2400" kern="100" dirty="0">
                <a:solidFill>
                  <a:srgbClr val="FF0000"/>
                </a:solidFill>
                <a:latin typeface="Times New Roman" panose="02020603050405020304" pitchFamily="18" charset="0"/>
                <a:ea typeface="宋体" panose="02010600030101010101" pitchFamily="2" charset="-122"/>
              </a:rPr>
              <a:t>页，练习</a:t>
            </a:r>
            <a:r>
              <a:rPr lang="en-US" altLang="zh-CN" sz="2400" kern="100" dirty="0">
                <a:solidFill>
                  <a:srgbClr val="FF0000"/>
                </a:solidFill>
                <a:latin typeface="Times New Roman" panose="02020603050405020304" pitchFamily="18" charset="0"/>
                <a:ea typeface="宋体" panose="02010600030101010101" pitchFamily="2" charset="-122"/>
              </a:rPr>
              <a:t>1</a:t>
            </a:r>
            <a:endParaRPr lang="zh-CN" altLang="zh-CN" sz="2400" kern="100" dirty="0">
              <a:latin typeface="Times New Roman" panose="02020603050405020304" pitchFamily="18" charset="0"/>
              <a:ea typeface="宋体" panose="02010600030101010101" pitchFamily="2" charset="-122"/>
            </a:endParaRPr>
          </a:p>
          <a:p>
            <a:pPr algn="just">
              <a:spcAft>
                <a:spcPts val="0"/>
              </a:spcAft>
            </a:pPr>
            <a:r>
              <a:rPr lang="en-US" altLang="zh-CN" sz="2400" kern="100" dirty="0">
                <a:solidFill>
                  <a:srgbClr val="FF0000"/>
                </a:solidFill>
                <a:latin typeface="Times New Roman" panose="02020603050405020304" pitchFamily="18" charset="0"/>
                <a:ea typeface="宋体" panose="02010600030101010101" pitchFamily="2" charset="-122"/>
              </a:rPr>
              <a:t>10. </a:t>
            </a:r>
            <a:r>
              <a:rPr lang="zh-CN" altLang="zh-CN" sz="2400" kern="100" dirty="0">
                <a:solidFill>
                  <a:srgbClr val="FF0000"/>
                </a:solidFill>
                <a:latin typeface="Times New Roman" panose="02020603050405020304" pitchFamily="18" charset="0"/>
                <a:ea typeface="宋体" panose="02010600030101010101" pitchFamily="2" charset="-122"/>
              </a:rPr>
              <a:t>教材，第</a:t>
            </a:r>
            <a:r>
              <a:rPr lang="en-US" altLang="zh-CN" sz="2400" kern="100" dirty="0">
                <a:solidFill>
                  <a:srgbClr val="FF0000"/>
                </a:solidFill>
                <a:latin typeface="Times New Roman" panose="02020603050405020304" pitchFamily="18" charset="0"/>
                <a:ea typeface="宋体" panose="02010600030101010101" pitchFamily="2" charset="-122"/>
              </a:rPr>
              <a:t>100</a:t>
            </a:r>
            <a:r>
              <a:rPr lang="zh-CN" altLang="zh-CN" sz="2400" kern="100" dirty="0">
                <a:solidFill>
                  <a:srgbClr val="FF0000"/>
                </a:solidFill>
                <a:latin typeface="Times New Roman" panose="02020603050405020304" pitchFamily="18" charset="0"/>
                <a:ea typeface="宋体" panose="02010600030101010101" pitchFamily="2" charset="-122"/>
              </a:rPr>
              <a:t>页，练习</a:t>
            </a:r>
            <a:r>
              <a:rPr lang="en-US" altLang="zh-CN" sz="2400" kern="100" dirty="0">
                <a:solidFill>
                  <a:srgbClr val="FF0000"/>
                </a:solidFill>
                <a:latin typeface="Times New Roman" panose="02020603050405020304" pitchFamily="18" charset="0"/>
                <a:ea typeface="宋体" panose="02010600030101010101" pitchFamily="2" charset="-122"/>
              </a:rPr>
              <a:t>4</a:t>
            </a:r>
            <a:endParaRPr lang="zh-CN" altLang="zh-CN" sz="2400" kern="100" dirty="0">
              <a:latin typeface="Times New Roman" panose="02020603050405020304" pitchFamily="18" charset="0"/>
              <a:ea typeface="宋体" panose="02010600030101010101" pitchFamily="2" charset="-122"/>
            </a:endParaRPr>
          </a:p>
          <a:p>
            <a:pPr algn="just">
              <a:spcAft>
                <a:spcPts val="0"/>
              </a:spcAft>
            </a:pPr>
            <a:r>
              <a:rPr lang="en-US" altLang="zh-CN" sz="2400" kern="100" dirty="0">
                <a:solidFill>
                  <a:srgbClr val="FF0000"/>
                </a:solidFill>
                <a:latin typeface="Times New Roman" panose="02020603050405020304" pitchFamily="18" charset="0"/>
                <a:ea typeface="宋体" panose="02010600030101010101" pitchFamily="2" charset="-122"/>
              </a:rPr>
              <a:t>11. </a:t>
            </a:r>
            <a:r>
              <a:rPr lang="zh-CN" altLang="zh-CN" sz="2400" kern="100" dirty="0">
                <a:solidFill>
                  <a:srgbClr val="FF0000"/>
                </a:solidFill>
                <a:latin typeface="Times New Roman" panose="02020603050405020304" pitchFamily="18" charset="0"/>
                <a:ea typeface="宋体" panose="02010600030101010101" pitchFamily="2" charset="-122"/>
              </a:rPr>
              <a:t>教材，第</a:t>
            </a:r>
            <a:r>
              <a:rPr lang="en-US" altLang="zh-CN" sz="2400" kern="100" dirty="0">
                <a:solidFill>
                  <a:srgbClr val="FF0000"/>
                </a:solidFill>
                <a:latin typeface="Times New Roman" panose="02020603050405020304" pitchFamily="18" charset="0"/>
                <a:ea typeface="宋体" panose="02010600030101010101" pitchFamily="2" charset="-122"/>
              </a:rPr>
              <a:t>101</a:t>
            </a:r>
            <a:r>
              <a:rPr lang="zh-CN" altLang="zh-CN" sz="2400" kern="100" dirty="0">
                <a:solidFill>
                  <a:srgbClr val="FF0000"/>
                </a:solidFill>
                <a:latin typeface="Times New Roman" panose="02020603050405020304" pitchFamily="18" charset="0"/>
                <a:ea typeface="宋体" panose="02010600030101010101" pitchFamily="2" charset="-122"/>
              </a:rPr>
              <a:t>页，练习</a:t>
            </a:r>
            <a:r>
              <a:rPr lang="en-US" altLang="zh-CN" sz="2400" kern="100" dirty="0">
                <a:solidFill>
                  <a:srgbClr val="FF0000"/>
                </a:solidFill>
                <a:latin typeface="Times New Roman" panose="02020603050405020304" pitchFamily="18" charset="0"/>
                <a:ea typeface="宋体" panose="02010600030101010101" pitchFamily="2" charset="-122"/>
              </a:rPr>
              <a:t>7</a:t>
            </a:r>
            <a:r>
              <a:rPr lang="zh-CN" altLang="zh-CN" sz="2400" kern="100" dirty="0">
                <a:solidFill>
                  <a:srgbClr val="FF0000"/>
                </a:solidFill>
                <a:latin typeface="Times New Roman" panose="02020603050405020304" pitchFamily="18" charset="0"/>
                <a:ea typeface="宋体" panose="02010600030101010101" pitchFamily="2" charset="-122"/>
              </a:rPr>
              <a:t>（</a:t>
            </a:r>
            <a:r>
              <a:rPr lang="en-US" altLang="zh-CN" sz="2400" kern="100" dirty="0">
                <a:solidFill>
                  <a:srgbClr val="FF0000"/>
                </a:solidFill>
                <a:latin typeface="Times New Roman" panose="02020603050405020304" pitchFamily="18" charset="0"/>
                <a:ea typeface="宋体" panose="02010600030101010101" pitchFamily="2" charset="-122"/>
              </a:rPr>
              <a:t>4</a:t>
            </a:r>
            <a:r>
              <a:rPr lang="zh-CN" altLang="zh-CN" sz="2400" kern="100" dirty="0">
                <a:solidFill>
                  <a:srgbClr val="FF0000"/>
                </a:solidFill>
                <a:latin typeface="Times New Roman" panose="02020603050405020304" pitchFamily="18" charset="0"/>
                <a:ea typeface="宋体" panose="02010600030101010101" pitchFamily="2" charset="-122"/>
              </a:rPr>
              <a:t>）</a:t>
            </a:r>
            <a:endParaRPr lang="zh-CN" altLang="zh-CN" sz="2400" kern="100" dirty="0">
              <a:effectLst/>
              <a:latin typeface="Times New Roman" panose="02020603050405020304" pitchFamily="18" charset="0"/>
              <a:ea typeface="宋体" panose="02010600030101010101" pitchFamily="2" charset="-122"/>
            </a:endParaRPr>
          </a:p>
        </p:txBody>
      </p:sp>
      <p:sp>
        <p:nvSpPr>
          <p:cNvPr id="5" name="Rectangle 2">
            <a:extLst>
              <a:ext uri="{FF2B5EF4-FFF2-40B4-BE49-F238E27FC236}">
                <a16:creationId xmlns:a16="http://schemas.microsoft.com/office/drawing/2014/main" id="{49AE6D43-AE5C-4B9E-8094-E442CFC0D84A}"/>
              </a:ext>
            </a:extLst>
          </p:cNvPr>
          <p:cNvSpPr>
            <a:spLocks noChangeArrowheads="1"/>
          </p:cNvSpPr>
          <p:nvPr/>
        </p:nvSpPr>
        <p:spPr bwMode="auto">
          <a:xfrm>
            <a:off x="304800" y="2712660"/>
            <a:ext cx="1071418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pic>
        <p:nvPicPr>
          <p:cNvPr id="1025" name="Picture 1">
            <a:extLst>
              <a:ext uri="{FF2B5EF4-FFF2-40B4-BE49-F238E27FC236}">
                <a16:creationId xmlns:a16="http://schemas.microsoft.com/office/drawing/2014/main" id="{F86738CB-8B54-451B-A701-158BA7B9A45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t="43761"/>
          <a:stretch>
            <a:fillRect/>
          </a:stretch>
        </p:blipFill>
        <p:spPr bwMode="auto">
          <a:xfrm>
            <a:off x="304800" y="2712660"/>
            <a:ext cx="6629400" cy="297180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4">
            <a:extLst>
              <a:ext uri="{FF2B5EF4-FFF2-40B4-BE49-F238E27FC236}">
                <a16:creationId xmlns:a16="http://schemas.microsoft.com/office/drawing/2014/main" id="{79A1C865-64E0-47D3-A0B6-8CCC02C6C03F}"/>
              </a:ext>
            </a:extLst>
          </p:cNvPr>
          <p:cNvSpPr>
            <a:spLocks noChangeArrowheads="1"/>
          </p:cNvSpPr>
          <p:nvPr/>
        </p:nvSpPr>
        <p:spPr bwMode="auto">
          <a:xfrm>
            <a:off x="288664" y="498646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027" name="Picture 3">
            <a:extLst>
              <a:ext uri="{FF2B5EF4-FFF2-40B4-BE49-F238E27FC236}">
                <a16:creationId xmlns:a16="http://schemas.microsoft.com/office/drawing/2014/main" id="{FE44958A-6231-4BF8-B220-7FBF0B5A1DCF}"/>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t="37070" b="42857"/>
          <a:stretch>
            <a:fillRect/>
          </a:stretch>
        </p:blipFill>
        <p:spPr bwMode="auto">
          <a:xfrm>
            <a:off x="288664" y="4986468"/>
            <a:ext cx="6629400" cy="889000"/>
          </a:xfrm>
          <a:prstGeom prst="rect">
            <a:avLst/>
          </a:prstGeom>
          <a:noFill/>
          <a:extLst>
            <a:ext uri="{909E8E84-426E-40DD-AFC4-6F175D3DCCD1}">
              <a14:hiddenFill xmlns:a14="http://schemas.microsoft.com/office/drawing/2010/main">
                <a:solidFill>
                  <a:srgbClr val="FFFFFF"/>
                </a:solidFill>
              </a14:hiddenFill>
            </a:ext>
          </a:extLst>
        </p:spPr>
      </p:pic>
      <p:pic>
        <p:nvPicPr>
          <p:cNvPr id="7" name="音频 6">
            <a:hlinkClick r:id="" action="ppaction://media"/>
            <a:extLst>
              <a:ext uri="{FF2B5EF4-FFF2-40B4-BE49-F238E27FC236}">
                <a16:creationId xmlns:a16="http://schemas.microsoft.com/office/drawing/2014/main" id="{FF2E0FE0-47D9-448A-8070-9587BA462E6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4104374435"/>
      </p:ext>
    </p:extLst>
  </p:cSld>
  <p:clrMapOvr>
    <a:masterClrMapping/>
  </p:clrMapOvr>
  <mc:AlternateContent xmlns:mc="http://schemas.openxmlformats.org/markup-compatibility/2006">
    <mc:Choice xmlns:p14="http://schemas.microsoft.com/office/powerpoint/2010/main" Requires="p14">
      <p:transition spd="slow" p14:dur="2000" advTm="248"/>
    </mc:Choice>
    <mc:Fallback>
      <p:transition spd="slow" advTm="2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F7CF51F5-CC78-4C70-9503-80E119F653BA}"/>
              </a:ext>
            </a:extLst>
          </p:cNvPr>
          <p:cNvSpPr>
            <a:spLocks noGrp="1"/>
          </p:cNvSpPr>
          <p:nvPr>
            <p:ph type="sldNum" sz="quarter" idx="12"/>
          </p:nvPr>
        </p:nvSpPr>
        <p:spPr/>
        <p:txBody>
          <a:bodyPr/>
          <a:lstStyle/>
          <a:p>
            <a:fld id="{8D611F3A-53DE-4E73-A372-B7C8602DC65D}" type="slidenum">
              <a:rPr lang="en-US" altLang="zh-CN" smtClean="0"/>
              <a:pPr/>
              <a:t>48</a:t>
            </a:fld>
            <a:endParaRPr lang="en-US" altLang="zh-CN"/>
          </a:p>
          <a:p>
            <a:endParaRPr lang="en-US" altLang="zh-CN"/>
          </a:p>
        </p:txBody>
      </p:sp>
      <p:sp>
        <p:nvSpPr>
          <p:cNvPr id="3" name="Rectangle 2">
            <a:extLst>
              <a:ext uri="{FF2B5EF4-FFF2-40B4-BE49-F238E27FC236}">
                <a16:creationId xmlns:a16="http://schemas.microsoft.com/office/drawing/2014/main" id="{56F0D09F-8FC4-44E0-AE0E-5D36B9EA56D4}"/>
              </a:ext>
            </a:extLst>
          </p:cNvPr>
          <p:cNvSpPr>
            <a:spLocks noChangeArrowheads="1"/>
          </p:cNvSpPr>
          <p:nvPr/>
        </p:nvSpPr>
        <p:spPr bwMode="auto">
          <a:xfrm>
            <a:off x="533399" y="1066800"/>
            <a:ext cx="10930759"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pic>
        <p:nvPicPr>
          <p:cNvPr id="2049" name="Picture 1">
            <a:extLst>
              <a:ext uri="{FF2B5EF4-FFF2-40B4-BE49-F238E27FC236}">
                <a16:creationId xmlns:a16="http://schemas.microsoft.com/office/drawing/2014/main" id="{F645FCEB-FF9E-4EBB-9A6C-6252201F62D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t="46124" b="13574"/>
          <a:stretch>
            <a:fillRect/>
          </a:stretch>
        </p:blipFill>
        <p:spPr bwMode="auto">
          <a:xfrm>
            <a:off x="381000" y="533400"/>
            <a:ext cx="6934200" cy="1828800"/>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a:extLst>
              <a:ext uri="{FF2B5EF4-FFF2-40B4-BE49-F238E27FC236}">
                <a16:creationId xmlns:a16="http://schemas.microsoft.com/office/drawing/2014/main" id="{E88ADC82-DED3-4AE7-9274-16F3851184BE}"/>
              </a:ext>
            </a:extLst>
          </p:cNvPr>
          <p:cNvPicPr>
            <a:picLocks noChangeAspect="1"/>
          </p:cNvPicPr>
          <p:nvPr/>
        </p:nvPicPr>
        <p:blipFill>
          <a:blip r:embed="rId5"/>
          <a:stretch>
            <a:fillRect/>
          </a:stretch>
        </p:blipFill>
        <p:spPr>
          <a:xfrm>
            <a:off x="381000" y="2289047"/>
            <a:ext cx="6934200" cy="4264151"/>
          </a:xfrm>
          <a:prstGeom prst="rect">
            <a:avLst/>
          </a:prstGeom>
        </p:spPr>
      </p:pic>
      <mc:AlternateContent xmlns:mc="http://schemas.openxmlformats.org/markup-compatibility/2006">
        <mc:Choice xmlns:p14="http://schemas.microsoft.com/office/powerpoint/2010/main" xmlns:iact="http://schemas.microsoft.com/office/powerpoint/2014/inkAction" Requires="p14 iact">
          <p:contentPart p14:bwMode="auto" r:id="rId6">
            <p14:nvContentPartPr>
              <p14:cNvPr id="5" name="墨迹 4">
                <a:extLst>
                  <a:ext uri="{FF2B5EF4-FFF2-40B4-BE49-F238E27FC236}">
                    <a16:creationId xmlns:a16="http://schemas.microsoft.com/office/drawing/2014/main" id="{E2C554B8-1DDE-41DD-870B-4DE0D918F6EF}"/>
                  </a:ext>
                </a:extLst>
              </p14:cNvPr>
              <p14:cNvContentPartPr/>
              <p14:nvPr>
                <p:extLst>
                  <p:ext uri="{42D2F446-02D8-4167-A562-619A0277C38B}">
                    <p15:isNarration xmlns:p15="http://schemas.microsoft.com/office/powerpoint/2012/main" val="1"/>
                  </p:ext>
                </p:extLst>
              </p14:nvPr>
            </p14:nvContentPartPr>
            <p14:xfrm>
              <a:off x="1676520" y="1200240"/>
              <a:ext cx="360" cy="360"/>
            </p14:xfrm>
          </p:contentPart>
        </mc:Choice>
        <mc:Fallback>
          <p:pic>
            <p:nvPicPr>
              <p:cNvPr id="5" name="墨迹 4">
                <a:extLst>
                  <a:ext uri="{FF2B5EF4-FFF2-40B4-BE49-F238E27FC236}">
                    <a16:creationId xmlns:a16="http://schemas.microsoft.com/office/drawing/2014/main" id="{E2C554B8-1DDE-41DD-870B-4DE0D918F6EF}"/>
                  </a:ext>
                </a:extLst>
              </p:cNvPr>
              <p:cNvPicPr>
                <a:picLocks noGrp="1" noRot="1" noChangeAspect="1" noMove="1" noResize="1" noEditPoints="1" noAdjustHandles="1" noChangeArrowheads="1" noChangeShapeType="1"/>
              </p:cNvPicPr>
              <p:nvPr/>
            </p:nvPicPr>
            <p:blipFill>
              <a:blip r:embed="rId7"/>
              <a:stretch>
                <a:fillRect/>
              </a:stretch>
            </p:blipFill>
            <p:spPr>
              <a:xfrm>
                <a:off x="1667160" y="1190880"/>
                <a:ext cx="19080" cy="19080"/>
              </a:xfrm>
              <a:prstGeom prst="rect">
                <a:avLst/>
              </a:prstGeom>
            </p:spPr>
          </p:pic>
        </mc:Fallback>
      </mc:AlternateContent>
      <p:pic>
        <p:nvPicPr>
          <p:cNvPr id="6" name="音频 5">
            <a:hlinkClick r:id="" action="ppaction://media"/>
            <a:extLst>
              <a:ext uri="{FF2B5EF4-FFF2-40B4-BE49-F238E27FC236}">
                <a16:creationId xmlns:a16="http://schemas.microsoft.com/office/drawing/2014/main" id="{69E7A591-C64A-44F5-AEE9-B6AA85F0BC98}"/>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67905907"/>
      </p:ext>
    </p:extLst>
  </p:cSld>
  <p:clrMapOvr>
    <a:masterClrMapping/>
  </p:clrMapOvr>
  <mc:AlternateContent xmlns:mc="http://schemas.openxmlformats.org/markup-compatibility/2006">
    <mc:Choice xmlns:p14="http://schemas.microsoft.com/office/powerpoint/2010/main" Requires="p14">
      <p:transition spd="slow" p14:dur="2000" advTm="27435"/>
    </mc:Choice>
    <mc:Fallback>
      <p:transition spd="slow" advTm="274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59"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md type="call" cmd="playFrom(0.0)">
                                      <p:cBhvr>
                                        <p:cTn id="9"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灯片编号占位符 1"/>
          <p:cNvSpPr>
            <a:spLocks noGrp="1"/>
          </p:cNvSpPr>
          <p:nvPr>
            <p:ph type="sldNum" sz="quarter" idx="12"/>
          </p:nvPr>
        </p:nvSpPr>
        <p:spPr>
          <a:noFill/>
        </p:spPr>
        <p:txBody>
          <a:bodyPr/>
          <a:lstStyle/>
          <a:p>
            <a:fld id="{20A8A078-C121-436D-9791-BA2C7AC26B81}" type="slidenum">
              <a:rPr lang="en-US" altLang="zh-CN" smtClean="0">
                <a:ea typeface="宋体" charset="-122"/>
              </a:rPr>
              <a:pPr/>
              <a:t>5</a:t>
            </a:fld>
            <a:endParaRPr lang="en-US" altLang="zh-CN">
              <a:ea typeface="宋体" charset="-122"/>
            </a:endParaRPr>
          </a:p>
        </p:txBody>
      </p:sp>
      <p:sp>
        <p:nvSpPr>
          <p:cNvPr id="65540" name="Text Box 4"/>
          <p:cNvSpPr txBox="1">
            <a:spLocks noChangeArrowheads="1"/>
          </p:cNvSpPr>
          <p:nvPr/>
        </p:nvSpPr>
        <p:spPr bwMode="auto">
          <a:xfrm>
            <a:off x="533400" y="990600"/>
            <a:ext cx="8001000" cy="1907061"/>
          </a:xfrm>
          <a:prstGeom prst="rect">
            <a:avLst/>
          </a:prstGeom>
          <a:noFill/>
          <a:ln w="9525">
            <a:noFill/>
            <a:miter lim="800000"/>
            <a:headEnd/>
            <a:tailEnd/>
          </a:ln>
          <a:effectLst/>
        </p:spPr>
        <p:txBody>
          <a:bodyPr>
            <a:spAutoFit/>
          </a:bodyPr>
          <a:lstStyle/>
          <a:p>
            <a:pPr indent="595313" algn="l">
              <a:lnSpc>
                <a:spcPct val="130000"/>
              </a:lnSpc>
              <a:spcBef>
                <a:spcPct val="30000"/>
              </a:spcBef>
              <a:defRPr/>
            </a:pPr>
            <a:r>
              <a:rPr lang="zh-CN" altLang="en-US" sz="2200" b="1" dirty="0">
                <a:latin typeface="宋体" pitchFamily="2" charset="-122"/>
                <a:ea typeface="宋体" pitchFamily="2" charset="-122"/>
              </a:rPr>
              <a:t>对于问题</a:t>
            </a:r>
            <a:r>
              <a:rPr lang="zh-CN" altLang="en-US" sz="2200" b="1" dirty="0">
                <a:effectLst>
                  <a:outerShdw blurRad="38100" dist="38100" dir="2700000" algn="tl">
                    <a:srgbClr val="C0C0C0"/>
                  </a:outerShdw>
                </a:effectLst>
                <a:latin typeface="宋体" pitchFamily="2" charset="-122"/>
                <a:ea typeface="宋体" pitchFamily="2" charset="-122"/>
              </a:rPr>
              <a:t>⑵ “</a:t>
            </a:r>
            <a:r>
              <a:rPr lang="zh-CN" altLang="en-US" sz="2200" b="1" dirty="0">
                <a:solidFill>
                  <a:srgbClr val="CC6600"/>
                </a:solidFill>
                <a:latin typeface="宋体" pitchFamily="2" charset="-122"/>
                <a:ea typeface="宋体" pitchFamily="2" charset="-122"/>
              </a:rPr>
              <a:t>选择非终结符</a:t>
            </a:r>
            <a:r>
              <a:rPr lang="en-US" altLang="zh-CN" sz="2200" b="1" dirty="0">
                <a:solidFill>
                  <a:srgbClr val="CC6600"/>
                </a:solidFill>
                <a:latin typeface="宋体" pitchFamily="2" charset="-122"/>
                <a:ea typeface="宋体" pitchFamily="2" charset="-122"/>
              </a:rPr>
              <a:t>U</a:t>
            </a:r>
            <a:r>
              <a:rPr lang="zh-CN" altLang="en-US" sz="2200" b="1" dirty="0">
                <a:solidFill>
                  <a:srgbClr val="CC6600"/>
                </a:solidFill>
                <a:latin typeface="宋体" pitchFamily="2" charset="-122"/>
                <a:ea typeface="宋体" pitchFamily="2" charset="-122"/>
              </a:rPr>
              <a:t>的哪一个规则进行推导</a:t>
            </a:r>
            <a:r>
              <a:rPr lang="zh-CN" altLang="en-US" sz="2200" b="1" dirty="0">
                <a:effectLst>
                  <a:outerShdw blurRad="38100" dist="38100" dir="2700000" algn="tl">
                    <a:srgbClr val="C0C0C0"/>
                  </a:outerShdw>
                </a:effectLst>
                <a:latin typeface="宋体" pitchFamily="2" charset="-122"/>
                <a:ea typeface="宋体" pitchFamily="2" charset="-122"/>
              </a:rPr>
              <a:t>”，</a:t>
            </a:r>
            <a:r>
              <a:rPr lang="zh-CN" altLang="en-US" sz="2200" b="1" dirty="0">
                <a:latin typeface="宋体" pitchFamily="2" charset="-122"/>
                <a:ea typeface="宋体" pitchFamily="2" charset="-122"/>
              </a:rPr>
              <a:t>选择</a:t>
            </a:r>
            <a:r>
              <a:rPr lang="zh-CN" altLang="en-US" sz="2200" b="1" dirty="0">
                <a:solidFill>
                  <a:schemeClr val="hlink"/>
                </a:solidFill>
                <a:latin typeface="宋体" pitchFamily="2" charset="-122"/>
                <a:ea typeface="宋体" pitchFamily="2" charset="-122"/>
              </a:rPr>
              <a:t>唯一</a:t>
            </a:r>
            <a:r>
              <a:rPr lang="zh-CN" altLang="en-US" sz="2200" b="1" dirty="0">
                <a:latin typeface="宋体" pitchFamily="2" charset="-122"/>
                <a:ea typeface="宋体" pitchFamily="2" charset="-122"/>
              </a:rPr>
              <a:t>的可能推导出输入串</a:t>
            </a:r>
            <a:r>
              <a:rPr lang="en-US" altLang="zh-CN" sz="2200" b="1" dirty="0">
                <a:latin typeface="宋体" pitchFamily="2" charset="-122"/>
                <a:ea typeface="宋体" pitchFamily="2" charset="-122"/>
              </a:rPr>
              <a:t>α</a:t>
            </a:r>
            <a:r>
              <a:rPr lang="zh-CN" altLang="en-US" sz="2200" b="1" dirty="0">
                <a:latin typeface="宋体" pitchFamily="2" charset="-122"/>
                <a:ea typeface="宋体" pitchFamily="2" charset="-122"/>
              </a:rPr>
              <a:t>的规则进行推导。</a:t>
            </a:r>
          </a:p>
          <a:p>
            <a:pPr indent="595313" algn="l">
              <a:lnSpc>
                <a:spcPct val="130000"/>
              </a:lnSpc>
              <a:spcBef>
                <a:spcPct val="30000"/>
              </a:spcBef>
              <a:defRPr/>
            </a:pPr>
            <a:r>
              <a:rPr lang="zh-CN" altLang="en-US" sz="2200" b="1" dirty="0">
                <a:latin typeface="宋体" pitchFamily="2" charset="-122"/>
                <a:ea typeface="宋体" pitchFamily="2" charset="-122"/>
              </a:rPr>
              <a:t>如果没有一个可能推导出输入串</a:t>
            </a:r>
            <a:r>
              <a:rPr lang="en-US" altLang="zh-CN" sz="2200" b="1" dirty="0">
                <a:latin typeface="宋体" pitchFamily="2" charset="-122"/>
                <a:ea typeface="宋体" pitchFamily="2" charset="-122"/>
              </a:rPr>
              <a:t>α</a:t>
            </a:r>
            <a:r>
              <a:rPr lang="zh-CN" altLang="en-US" sz="2200" b="1" dirty="0">
                <a:latin typeface="宋体" pitchFamily="2" charset="-122"/>
                <a:ea typeface="宋体" pitchFamily="2" charset="-122"/>
              </a:rPr>
              <a:t>的规则，则结束推导，宣告输入串</a:t>
            </a:r>
            <a:r>
              <a:rPr lang="en-US" altLang="zh-CN" sz="2200" b="1" dirty="0">
                <a:latin typeface="宋体" pitchFamily="2" charset="-122"/>
                <a:ea typeface="宋体" pitchFamily="2" charset="-122"/>
              </a:rPr>
              <a:t>α</a:t>
            </a:r>
            <a:r>
              <a:rPr lang="zh-CN" altLang="en-US" sz="2200" b="1" dirty="0">
                <a:latin typeface="宋体" pitchFamily="2" charset="-122"/>
                <a:ea typeface="宋体" pitchFamily="2" charset="-122"/>
              </a:rPr>
              <a:t>不是句子。</a:t>
            </a:r>
          </a:p>
        </p:txBody>
      </p:sp>
      <p:sp>
        <p:nvSpPr>
          <p:cNvPr id="7173" name="Text Box 5"/>
          <p:cNvSpPr txBox="1">
            <a:spLocks noChangeArrowheads="1"/>
          </p:cNvSpPr>
          <p:nvPr/>
        </p:nvSpPr>
        <p:spPr bwMode="auto">
          <a:xfrm>
            <a:off x="533400" y="2895600"/>
            <a:ext cx="7848600" cy="2326791"/>
          </a:xfrm>
          <a:prstGeom prst="rect">
            <a:avLst/>
          </a:prstGeom>
          <a:noFill/>
          <a:ln w="9525">
            <a:noFill/>
            <a:miter lim="800000"/>
            <a:headEnd/>
            <a:tailEnd/>
          </a:ln>
        </p:spPr>
        <p:txBody>
          <a:bodyPr wrap="square">
            <a:spAutoFit/>
          </a:bodyPr>
          <a:lstStyle/>
          <a:p>
            <a:pPr algn="l">
              <a:lnSpc>
                <a:spcPct val="120000"/>
              </a:lnSpc>
              <a:spcBef>
                <a:spcPct val="30000"/>
              </a:spcBef>
            </a:pPr>
            <a:r>
              <a:rPr lang="zh-CN" altLang="en-US" sz="2200" b="1" dirty="0">
                <a:solidFill>
                  <a:srgbClr val="CC6600"/>
                </a:solidFill>
                <a:latin typeface="宋体" pitchFamily="2" charset="-122"/>
                <a:ea typeface="宋体" pitchFamily="2" charset="-122"/>
              </a:rPr>
              <a:t>说明</a:t>
            </a:r>
            <a:r>
              <a:rPr lang="zh-CN" altLang="en-US" sz="2200" b="1" dirty="0">
                <a:solidFill>
                  <a:srgbClr val="CC6600"/>
                </a:solidFill>
                <a:latin typeface="宋体" pitchFamily="2" charset="-122"/>
                <a:ea typeface="宋体" pitchFamily="2" charset="-122"/>
                <a:sym typeface="Wingdings" pitchFamily="2" charset="2"/>
              </a:rPr>
              <a:t>：</a:t>
            </a:r>
          </a:p>
          <a:p>
            <a:pPr marL="449263" indent="-449263" algn="l">
              <a:lnSpc>
                <a:spcPct val="120000"/>
              </a:lnSpc>
              <a:spcBef>
                <a:spcPct val="30000"/>
              </a:spcBef>
            </a:pPr>
            <a:r>
              <a:rPr lang="zh-CN" altLang="en-US" sz="2200" b="1" dirty="0">
                <a:latin typeface="宋体" pitchFamily="2" charset="-122"/>
                <a:ea typeface="宋体" pitchFamily="2" charset="-122"/>
                <a:sym typeface="Wingdings" pitchFamily="2" charset="2"/>
              </a:rPr>
              <a:t>① </a:t>
            </a:r>
            <a:r>
              <a:rPr lang="zh-CN" altLang="en-US" sz="2200" b="1" dirty="0">
                <a:latin typeface="宋体" pitchFamily="2" charset="-122"/>
                <a:ea typeface="宋体" pitchFamily="2" charset="-122"/>
              </a:rPr>
              <a:t>“</a:t>
            </a:r>
            <a:r>
              <a:rPr lang="zh-CN" altLang="en-US" sz="2200" b="1" dirty="0">
                <a:solidFill>
                  <a:schemeClr val="hlink"/>
                </a:solidFill>
                <a:latin typeface="宋体" pitchFamily="2" charset="-122"/>
                <a:ea typeface="宋体" pitchFamily="2" charset="-122"/>
              </a:rPr>
              <a:t>唯一</a:t>
            </a:r>
            <a:r>
              <a:rPr lang="zh-CN" altLang="en-US" sz="2200" b="1" dirty="0">
                <a:latin typeface="宋体" pitchFamily="2" charset="-122"/>
                <a:ea typeface="宋体" pitchFamily="2" charset="-122"/>
              </a:rPr>
              <a:t>”意味着非终结符</a:t>
            </a:r>
            <a:r>
              <a:rPr lang="en-US" altLang="zh-CN" sz="2200" b="1" dirty="0">
                <a:latin typeface="宋体" pitchFamily="2" charset="-122"/>
                <a:ea typeface="宋体" pitchFamily="2" charset="-122"/>
              </a:rPr>
              <a:t>U</a:t>
            </a:r>
            <a:r>
              <a:rPr lang="zh-CN" altLang="en-US" sz="2200" b="1" dirty="0">
                <a:latin typeface="宋体" pitchFamily="2" charset="-122"/>
                <a:ea typeface="宋体" pitchFamily="2" charset="-122"/>
              </a:rPr>
              <a:t>的其它任意规则，不可能推导出输入串</a:t>
            </a:r>
            <a:r>
              <a:rPr lang="en-US" altLang="zh-CN" sz="2200" b="1" dirty="0">
                <a:latin typeface="宋体" pitchFamily="2" charset="-122"/>
                <a:ea typeface="宋体" pitchFamily="2" charset="-122"/>
              </a:rPr>
              <a:t>α</a:t>
            </a:r>
            <a:r>
              <a:rPr lang="zh-CN" altLang="en-US" sz="2200" b="1" dirty="0">
                <a:latin typeface="宋体" pitchFamily="2" charset="-122"/>
                <a:ea typeface="宋体" pitchFamily="2" charset="-122"/>
              </a:rPr>
              <a:t>。</a:t>
            </a:r>
          </a:p>
          <a:p>
            <a:pPr marL="357188" indent="-357188" algn="l">
              <a:lnSpc>
                <a:spcPct val="120000"/>
              </a:lnSpc>
              <a:spcBef>
                <a:spcPct val="30000"/>
              </a:spcBef>
            </a:pPr>
            <a:r>
              <a:rPr lang="zh-CN" altLang="en-US" sz="2200" b="1" dirty="0">
                <a:latin typeface="宋体" pitchFamily="2" charset="-122"/>
                <a:ea typeface="宋体" pitchFamily="2" charset="-122"/>
              </a:rPr>
              <a:t>②</a:t>
            </a:r>
            <a:r>
              <a:rPr lang="zh-CN" altLang="en-US" sz="2200" b="1" dirty="0">
                <a:latin typeface="宋体" pitchFamily="2" charset="-122"/>
                <a:ea typeface="宋体" pitchFamily="2" charset="-122"/>
                <a:sym typeface="Wingdings" pitchFamily="2" charset="2"/>
              </a:rPr>
              <a:t> </a:t>
            </a:r>
            <a:r>
              <a:rPr lang="zh-CN" altLang="en-US" sz="2200" b="1" dirty="0">
                <a:latin typeface="宋体" pitchFamily="2" charset="-122"/>
                <a:ea typeface="宋体" pitchFamily="2" charset="-122"/>
              </a:rPr>
              <a:t>“</a:t>
            </a:r>
            <a:r>
              <a:rPr lang="zh-CN" altLang="en-US" sz="2200" b="1" dirty="0">
                <a:solidFill>
                  <a:schemeClr val="hlink"/>
                </a:solidFill>
                <a:latin typeface="宋体" pitchFamily="2" charset="-122"/>
                <a:ea typeface="宋体" pitchFamily="2" charset="-122"/>
              </a:rPr>
              <a:t>唯一</a:t>
            </a:r>
            <a:r>
              <a:rPr lang="zh-CN" altLang="en-US" sz="2200" b="1" dirty="0">
                <a:latin typeface="宋体" pitchFamily="2" charset="-122"/>
                <a:ea typeface="宋体" pitchFamily="2" charset="-122"/>
              </a:rPr>
              <a:t>”意味着每次选择非终结符</a:t>
            </a:r>
            <a:r>
              <a:rPr lang="en-US" altLang="zh-CN" sz="2200" b="1" dirty="0">
                <a:latin typeface="宋体" pitchFamily="2" charset="-122"/>
                <a:ea typeface="宋体" pitchFamily="2" charset="-122"/>
              </a:rPr>
              <a:t>U</a:t>
            </a:r>
            <a:r>
              <a:rPr lang="zh-CN" altLang="en-US" sz="2200" b="1" dirty="0">
                <a:latin typeface="宋体" pitchFamily="2" charset="-122"/>
                <a:ea typeface="宋体" pitchFamily="2" charset="-122"/>
              </a:rPr>
              <a:t>哪一个规则时，选择是“确定的”。</a:t>
            </a:r>
          </a:p>
        </p:txBody>
      </p:sp>
      <p:sp>
        <p:nvSpPr>
          <p:cNvPr id="7174" name="Text Box 6"/>
          <p:cNvSpPr txBox="1">
            <a:spLocks noChangeArrowheads="1"/>
          </p:cNvSpPr>
          <p:nvPr/>
        </p:nvSpPr>
        <p:spPr bwMode="auto">
          <a:xfrm>
            <a:off x="457200" y="5181600"/>
            <a:ext cx="7924799" cy="769441"/>
          </a:xfrm>
          <a:prstGeom prst="rect">
            <a:avLst/>
          </a:prstGeom>
          <a:solidFill>
            <a:schemeClr val="bg1"/>
          </a:solidFill>
          <a:ln w="9525">
            <a:noFill/>
            <a:miter lim="800000"/>
            <a:headEnd/>
            <a:tailEnd/>
          </a:ln>
        </p:spPr>
        <p:txBody>
          <a:bodyPr wrap="square">
            <a:spAutoFit/>
          </a:bodyPr>
          <a:lstStyle/>
          <a:p>
            <a:pPr indent="617538" algn="l">
              <a:spcBef>
                <a:spcPct val="30000"/>
              </a:spcBef>
            </a:pPr>
            <a:r>
              <a:rPr lang="zh-CN" altLang="en-US" sz="2200" b="1" dirty="0">
                <a:latin typeface="宋体" pitchFamily="2" charset="-122"/>
                <a:ea typeface="宋体" pitchFamily="2" charset="-122"/>
              </a:rPr>
              <a:t>什么类型的文法，才能做到这样的“</a:t>
            </a:r>
            <a:r>
              <a:rPr lang="zh-CN" altLang="en-US" sz="2200" b="1" dirty="0">
                <a:solidFill>
                  <a:schemeClr val="hlink"/>
                </a:solidFill>
                <a:latin typeface="宋体" pitchFamily="2" charset="-122"/>
                <a:ea typeface="宋体" pitchFamily="2" charset="-122"/>
              </a:rPr>
              <a:t>唯一</a:t>
            </a:r>
            <a:r>
              <a:rPr lang="zh-CN" altLang="en-US" sz="2200" b="1" dirty="0">
                <a:latin typeface="宋体" pitchFamily="2" charset="-122"/>
                <a:ea typeface="宋体" pitchFamily="2" charset="-122"/>
              </a:rPr>
              <a:t>”呢？下面讨论文法应该满足的条件。</a:t>
            </a:r>
          </a:p>
        </p:txBody>
      </p:sp>
      <p:sp>
        <p:nvSpPr>
          <p:cNvPr id="7" name="Rectangle 21"/>
          <p:cNvSpPr txBox="1">
            <a:spLocks noChangeArrowheads="1"/>
          </p:cNvSpPr>
          <p:nvPr/>
        </p:nvSpPr>
        <p:spPr>
          <a:xfrm>
            <a:off x="609600" y="304800"/>
            <a:ext cx="5867400" cy="5334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2800" b="1" i="0" u="none" strike="noStrike" kern="0" cap="none" spc="0" normalizeH="0" baseline="0" noProof="0" dirty="0">
                <a:ln>
                  <a:noFill/>
                </a:ln>
                <a:solidFill>
                  <a:srgbClr val="0000FF"/>
                </a:solidFill>
                <a:effectLst/>
                <a:uLnTx/>
                <a:uFillTx/>
                <a:latin typeface="Times New Roman" pitchFamily="18" charset="0"/>
                <a:ea typeface="黑体" pitchFamily="2" charset="-122"/>
                <a:cs typeface="+mj-cs"/>
              </a:rPr>
              <a:t>确定的自顶向下语法分析思想</a:t>
            </a: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灯片编号占位符 1"/>
          <p:cNvSpPr>
            <a:spLocks noGrp="1"/>
          </p:cNvSpPr>
          <p:nvPr>
            <p:ph type="sldNum" sz="quarter" idx="12"/>
          </p:nvPr>
        </p:nvSpPr>
        <p:spPr>
          <a:noFill/>
        </p:spPr>
        <p:txBody>
          <a:bodyPr/>
          <a:lstStyle/>
          <a:p>
            <a:fld id="{56A2F937-61DE-4AA4-A502-191FFC3662FB}" type="slidenum">
              <a:rPr lang="en-US" altLang="zh-CN" smtClean="0">
                <a:ea typeface="宋体" charset="-122"/>
              </a:rPr>
              <a:pPr/>
              <a:t>6</a:t>
            </a:fld>
            <a:endParaRPr lang="en-US" altLang="zh-CN">
              <a:ea typeface="宋体" charset="-122"/>
            </a:endParaRPr>
          </a:p>
        </p:txBody>
      </p:sp>
      <p:sp>
        <p:nvSpPr>
          <p:cNvPr id="8195" name="Text Box 1026"/>
          <p:cNvSpPr txBox="1">
            <a:spLocks noChangeArrowheads="1"/>
          </p:cNvSpPr>
          <p:nvPr/>
        </p:nvSpPr>
        <p:spPr bwMode="auto">
          <a:xfrm>
            <a:off x="609600" y="983361"/>
            <a:ext cx="7848600" cy="769441"/>
          </a:xfrm>
          <a:prstGeom prst="rect">
            <a:avLst/>
          </a:prstGeom>
          <a:noFill/>
          <a:ln w="9525">
            <a:noFill/>
            <a:miter lim="800000"/>
            <a:headEnd/>
            <a:tailEnd/>
          </a:ln>
        </p:spPr>
        <p:txBody>
          <a:bodyPr>
            <a:spAutoFit/>
          </a:bodyPr>
          <a:lstStyle/>
          <a:p>
            <a:pPr marL="898525" indent="-898525" algn="l">
              <a:spcBef>
                <a:spcPct val="50000"/>
              </a:spcBef>
            </a:pPr>
            <a:r>
              <a:rPr lang="zh-CN" altLang="en-US" sz="2200" b="1" dirty="0">
                <a:latin typeface="+mn-ea"/>
                <a:ea typeface="+mn-ea"/>
              </a:rPr>
              <a:t>例</a:t>
            </a:r>
            <a:r>
              <a:rPr lang="en-US" altLang="zh-CN" sz="2200" b="1" dirty="0">
                <a:latin typeface="+mn-ea"/>
                <a:ea typeface="+mn-ea"/>
              </a:rPr>
              <a:t>4.1 </a:t>
            </a:r>
            <a:r>
              <a:rPr lang="zh-CN" altLang="en-US" sz="2200" b="1" dirty="0">
                <a:latin typeface="+mn-ea"/>
                <a:ea typeface="+mn-ea"/>
              </a:rPr>
              <a:t>设文法</a:t>
            </a:r>
            <a:r>
              <a:rPr lang="en-US" altLang="zh-CN" sz="2200" b="1" dirty="0">
                <a:latin typeface="+mn-ea"/>
                <a:ea typeface="+mn-ea"/>
              </a:rPr>
              <a:t>G1[S]</a:t>
            </a:r>
            <a:r>
              <a:rPr lang="zh-CN" altLang="en-US" sz="2200" b="1" dirty="0">
                <a:latin typeface="+mn-ea"/>
                <a:ea typeface="+mn-ea"/>
              </a:rPr>
              <a:t>定义如下，考察输入串</a:t>
            </a:r>
            <a:r>
              <a:rPr lang="en-US" altLang="zh-CN" sz="2200" b="1" dirty="0" err="1">
                <a:latin typeface="+mn-ea"/>
                <a:ea typeface="+mn-ea"/>
              </a:rPr>
              <a:t>pccadd</a:t>
            </a:r>
            <a:r>
              <a:rPr lang="zh-CN" altLang="en-US" sz="2200" b="1" dirty="0">
                <a:latin typeface="+mn-ea"/>
                <a:ea typeface="+mn-ea"/>
              </a:rPr>
              <a:t>的最左推导过程。 </a:t>
            </a:r>
          </a:p>
        </p:txBody>
      </p:sp>
      <p:sp>
        <p:nvSpPr>
          <p:cNvPr id="8196" name="Text Box 1027"/>
          <p:cNvSpPr txBox="1">
            <a:spLocks noChangeArrowheads="1"/>
          </p:cNvSpPr>
          <p:nvPr/>
        </p:nvSpPr>
        <p:spPr bwMode="auto">
          <a:xfrm>
            <a:off x="2590800" y="1745361"/>
            <a:ext cx="3810000" cy="1378839"/>
          </a:xfrm>
          <a:prstGeom prst="rect">
            <a:avLst/>
          </a:prstGeom>
          <a:noFill/>
          <a:ln w="9525">
            <a:noFill/>
            <a:miter lim="800000"/>
            <a:headEnd/>
            <a:tailEnd/>
          </a:ln>
        </p:spPr>
        <p:txBody>
          <a:bodyPr wrap="square">
            <a:spAutoFit/>
          </a:bodyPr>
          <a:lstStyle/>
          <a:p>
            <a:pPr algn="l">
              <a:lnSpc>
                <a:spcPct val="120000"/>
              </a:lnSpc>
              <a:spcBef>
                <a:spcPct val="10000"/>
              </a:spcBef>
            </a:pPr>
            <a:r>
              <a:rPr lang="en-US" altLang="zh-CN" sz="2200" b="1" dirty="0">
                <a:latin typeface="+mn-ea"/>
                <a:ea typeface="+mn-ea"/>
              </a:rPr>
              <a:t>G1[S]</a:t>
            </a:r>
            <a:r>
              <a:rPr lang="zh-CN" altLang="en-US" sz="2200" b="1" dirty="0">
                <a:latin typeface="+mn-ea"/>
                <a:ea typeface="+mn-ea"/>
              </a:rPr>
              <a:t>：</a:t>
            </a:r>
            <a:r>
              <a:rPr lang="en-US" altLang="zh-CN" sz="2200" b="1" dirty="0" err="1">
                <a:latin typeface="+mn-ea"/>
                <a:ea typeface="+mn-ea"/>
              </a:rPr>
              <a:t>S→pA︱qB</a:t>
            </a:r>
            <a:endParaRPr lang="en-US" altLang="zh-CN" sz="2200" b="1" dirty="0">
              <a:latin typeface="+mn-ea"/>
              <a:ea typeface="+mn-ea"/>
            </a:endParaRPr>
          </a:p>
          <a:p>
            <a:pPr algn="l">
              <a:lnSpc>
                <a:spcPct val="120000"/>
              </a:lnSpc>
              <a:spcBef>
                <a:spcPct val="10000"/>
              </a:spcBef>
            </a:pPr>
            <a:r>
              <a:rPr lang="en-US" altLang="zh-CN" sz="2200" b="1" dirty="0">
                <a:latin typeface="+mn-ea"/>
                <a:ea typeface="+mn-ea"/>
              </a:rPr>
              <a:t>        </a:t>
            </a:r>
            <a:r>
              <a:rPr lang="en-US" altLang="zh-CN" sz="2200" b="1" dirty="0" err="1">
                <a:latin typeface="+mn-ea"/>
                <a:ea typeface="+mn-ea"/>
              </a:rPr>
              <a:t>A→cAd︱a</a:t>
            </a:r>
            <a:endParaRPr lang="en-US" altLang="zh-CN" sz="2200" b="1" dirty="0">
              <a:latin typeface="+mn-ea"/>
              <a:ea typeface="+mn-ea"/>
            </a:endParaRPr>
          </a:p>
          <a:p>
            <a:pPr algn="l">
              <a:lnSpc>
                <a:spcPct val="120000"/>
              </a:lnSpc>
              <a:spcBef>
                <a:spcPct val="10000"/>
              </a:spcBef>
            </a:pPr>
            <a:r>
              <a:rPr lang="en-US" altLang="zh-CN" sz="2200" b="1" dirty="0">
                <a:latin typeface="+mn-ea"/>
                <a:ea typeface="+mn-ea"/>
              </a:rPr>
              <a:t>        </a:t>
            </a:r>
            <a:r>
              <a:rPr lang="en-US" altLang="zh-CN" sz="2200" b="1" dirty="0" err="1">
                <a:latin typeface="+mn-ea"/>
                <a:ea typeface="+mn-ea"/>
              </a:rPr>
              <a:t>B→dB︱b</a:t>
            </a:r>
            <a:r>
              <a:rPr lang="en-US" altLang="zh-CN" sz="2200" b="1" dirty="0">
                <a:latin typeface="+mn-ea"/>
                <a:ea typeface="+mn-ea"/>
              </a:rPr>
              <a:t> </a:t>
            </a:r>
          </a:p>
        </p:txBody>
      </p:sp>
      <p:graphicFrame>
        <p:nvGraphicFramePr>
          <p:cNvPr id="31" name="表格 30"/>
          <p:cNvGraphicFramePr>
            <a:graphicFrameLocks noGrp="1"/>
          </p:cNvGraphicFramePr>
          <p:nvPr/>
        </p:nvGraphicFramePr>
        <p:xfrm>
          <a:off x="1752600" y="3962400"/>
          <a:ext cx="1584174" cy="370840"/>
        </p:xfrm>
        <a:graphic>
          <a:graphicData uri="http://schemas.openxmlformats.org/drawingml/2006/table">
            <a:tbl>
              <a:tblPr firstRow="1" bandRow="1">
                <a:tableStyleId>{5C22544A-7EE6-4342-B048-85BDC9FD1C3A}</a:tableStyleId>
              </a:tblPr>
              <a:tblGrid>
                <a:gridCol w="264029">
                  <a:extLst>
                    <a:ext uri="{9D8B030D-6E8A-4147-A177-3AD203B41FA5}">
                      <a16:colId xmlns:a16="http://schemas.microsoft.com/office/drawing/2014/main" val="20000"/>
                    </a:ext>
                  </a:extLst>
                </a:gridCol>
                <a:gridCol w="264029">
                  <a:extLst>
                    <a:ext uri="{9D8B030D-6E8A-4147-A177-3AD203B41FA5}">
                      <a16:colId xmlns:a16="http://schemas.microsoft.com/office/drawing/2014/main" val="20001"/>
                    </a:ext>
                  </a:extLst>
                </a:gridCol>
                <a:gridCol w="264029">
                  <a:extLst>
                    <a:ext uri="{9D8B030D-6E8A-4147-A177-3AD203B41FA5}">
                      <a16:colId xmlns:a16="http://schemas.microsoft.com/office/drawing/2014/main" val="20002"/>
                    </a:ext>
                  </a:extLst>
                </a:gridCol>
                <a:gridCol w="264029">
                  <a:extLst>
                    <a:ext uri="{9D8B030D-6E8A-4147-A177-3AD203B41FA5}">
                      <a16:colId xmlns:a16="http://schemas.microsoft.com/office/drawing/2014/main" val="20003"/>
                    </a:ext>
                  </a:extLst>
                </a:gridCol>
                <a:gridCol w="264029">
                  <a:extLst>
                    <a:ext uri="{9D8B030D-6E8A-4147-A177-3AD203B41FA5}">
                      <a16:colId xmlns:a16="http://schemas.microsoft.com/office/drawing/2014/main" val="20004"/>
                    </a:ext>
                  </a:extLst>
                </a:gridCol>
                <a:gridCol w="264029">
                  <a:extLst>
                    <a:ext uri="{9D8B030D-6E8A-4147-A177-3AD203B41FA5}">
                      <a16:colId xmlns:a16="http://schemas.microsoft.com/office/drawing/2014/main" val="20005"/>
                    </a:ext>
                  </a:extLst>
                </a:gridCol>
              </a:tblGrid>
              <a:tr h="370840">
                <a:tc>
                  <a:txBody>
                    <a:bodyPr/>
                    <a:lstStyle/>
                    <a:p>
                      <a:r>
                        <a:rPr lang="en-US" altLang="zh-CN" dirty="0">
                          <a:solidFill>
                            <a:srgbClr val="002060"/>
                          </a:solidFill>
                        </a:rPr>
                        <a:t>p</a:t>
                      </a:r>
                      <a:endParaRPr lang="zh-CN" altLang="en-US" dirty="0">
                        <a:solidFill>
                          <a:srgbClr val="002060"/>
                        </a:solidFill>
                      </a:endParaRPr>
                    </a:p>
                  </a:txBody>
                  <a:tcPr>
                    <a:solidFill>
                      <a:srgbClr val="99FFCC"/>
                    </a:solidFill>
                  </a:tcPr>
                </a:tc>
                <a:tc>
                  <a:txBody>
                    <a:bodyPr/>
                    <a:lstStyle/>
                    <a:p>
                      <a:r>
                        <a:rPr lang="en-US" altLang="zh-CN" dirty="0">
                          <a:solidFill>
                            <a:srgbClr val="002060"/>
                          </a:solidFill>
                        </a:rPr>
                        <a:t>c</a:t>
                      </a:r>
                      <a:endParaRPr lang="zh-CN" altLang="en-US" dirty="0">
                        <a:solidFill>
                          <a:srgbClr val="002060"/>
                        </a:solidFill>
                      </a:endParaRPr>
                    </a:p>
                  </a:txBody>
                  <a:tcPr>
                    <a:solidFill>
                      <a:srgbClr val="99FFCC"/>
                    </a:solidFill>
                  </a:tcPr>
                </a:tc>
                <a:tc>
                  <a:txBody>
                    <a:bodyPr/>
                    <a:lstStyle/>
                    <a:p>
                      <a:r>
                        <a:rPr lang="en-US" altLang="zh-CN" dirty="0">
                          <a:solidFill>
                            <a:srgbClr val="002060"/>
                          </a:solidFill>
                        </a:rPr>
                        <a:t>c</a:t>
                      </a:r>
                      <a:endParaRPr lang="zh-CN" altLang="en-US" dirty="0">
                        <a:solidFill>
                          <a:srgbClr val="002060"/>
                        </a:solidFill>
                      </a:endParaRPr>
                    </a:p>
                  </a:txBody>
                  <a:tcPr>
                    <a:solidFill>
                      <a:srgbClr val="99FFCC"/>
                    </a:solidFill>
                  </a:tcPr>
                </a:tc>
                <a:tc>
                  <a:txBody>
                    <a:bodyPr/>
                    <a:lstStyle/>
                    <a:p>
                      <a:r>
                        <a:rPr lang="en-US" altLang="zh-CN" dirty="0">
                          <a:solidFill>
                            <a:srgbClr val="002060"/>
                          </a:solidFill>
                        </a:rPr>
                        <a:t>a</a:t>
                      </a:r>
                      <a:endParaRPr lang="zh-CN" altLang="en-US" dirty="0">
                        <a:solidFill>
                          <a:srgbClr val="002060"/>
                        </a:solidFill>
                      </a:endParaRPr>
                    </a:p>
                  </a:txBody>
                  <a:tcPr>
                    <a:solidFill>
                      <a:srgbClr val="99FFCC"/>
                    </a:solidFill>
                  </a:tcPr>
                </a:tc>
                <a:tc>
                  <a:txBody>
                    <a:bodyPr/>
                    <a:lstStyle/>
                    <a:p>
                      <a:r>
                        <a:rPr lang="en-US" altLang="zh-CN" dirty="0">
                          <a:solidFill>
                            <a:srgbClr val="002060"/>
                          </a:solidFill>
                        </a:rPr>
                        <a:t>d</a:t>
                      </a:r>
                      <a:endParaRPr lang="zh-CN" altLang="en-US" dirty="0">
                        <a:solidFill>
                          <a:srgbClr val="002060"/>
                        </a:solidFill>
                      </a:endParaRPr>
                    </a:p>
                  </a:txBody>
                  <a:tcPr>
                    <a:solidFill>
                      <a:srgbClr val="99FFCC"/>
                    </a:solidFill>
                  </a:tcPr>
                </a:tc>
                <a:tc>
                  <a:txBody>
                    <a:bodyPr/>
                    <a:lstStyle/>
                    <a:p>
                      <a:r>
                        <a:rPr lang="en-US" altLang="zh-CN" dirty="0">
                          <a:solidFill>
                            <a:srgbClr val="002060"/>
                          </a:solidFill>
                        </a:rPr>
                        <a:t>d</a:t>
                      </a:r>
                      <a:endParaRPr lang="zh-CN" altLang="en-US" dirty="0">
                        <a:solidFill>
                          <a:srgbClr val="002060"/>
                        </a:solidFill>
                      </a:endParaRPr>
                    </a:p>
                  </a:txBody>
                  <a:tcPr>
                    <a:solidFill>
                      <a:srgbClr val="99FFCC"/>
                    </a:solidFill>
                  </a:tcPr>
                </a:tc>
                <a:extLst>
                  <a:ext uri="{0D108BD9-81ED-4DB2-BD59-A6C34878D82A}">
                    <a16:rowId xmlns:a16="http://schemas.microsoft.com/office/drawing/2014/main" val="10000"/>
                  </a:ext>
                </a:extLst>
              </a:tr>
            </a:tbl>
          </a:graphicData>
        </a:graphic>
      </p:graphicFrame>
      <p:sp>
        <p:nvSpPr>
          <p:cNvPr id="32" name="Text Box 1028"/>
          <p:cNvSpPr txBox="1">
            <a:spLocks noChangeArrowheads="1"/>
          </p:cNvSpPr>
          <p:nvPr/>
        </p:nvSpPr>
        <p:spPr bwMode="auto">
          <a:xfrm>
            <a:off x="381000" y="3297238"/>
            <a:ext cx="1743075" cy="498598"/>
          </a:xfrm>
          <a:prstGeom prst="rect">
            <a:avLst/>
          </a:prstGeom>
          <a:noFill/>
          <a:ln w="9525">
            <a:noFill/>
            <a:miter lim="800000"/>
            <a:headEnd/>
            <a:tailEnd/>
          </a:ln>
        </p:spPr>
        <p:txBody>
          <a:bodyPr wrap="square">
            <a:spAutoFit/>
          </a:bodyPr>
          <a:lstStyle/>
          <a:p>
            <a:pPr>
              <a:lnSpc>
                <a:spcPct val="120000"/>
              </a:lnSpc>
              <a:spcBef>
                <a:spcPct val="10000"/>
              </a:spcBef>
            </a:pPr>
            <a:r>
              <a:rPr lang="zh-CN" altLang="en-US" sz="2200" b="1" dirty="0">
                <a:latin typeface="+mn-ea"/>
                <a:ea typeface="+mn-ea"/>
              </a:rPr>
              <a:t>推   导：</a:t>
            </a:r>
            <a:r>
              <a:rPr lang="en-US" altLang="zh-CN" sz="2200" b="1" dirty="0">
                <a:latin typeface="+mn-ea"/>
                <a:ea typeface="+mn-ea"/>
              </a:rPr>
              <a:t>S </a:t>
            </a:r>
          </a:p>
        </p:txBody>
      </p:sp>
      <p:sp>
        <p:nvSpPr>
          <p:cNvPr id="33" name="Text Box 1028"/>
          <p:cNvSpPr txBox="1">
            <a:spLocks noChangeArrowheads="1"/>
          </p:cNvSpPr>
          <p:nvPr/>
        </p:nvSpPr>
        <p:spPr bwMode="auto">
          <a:xfrm>
            <a:off x="1973262" y="3284538"/>
            <a:ext cx="1074737" cy="498598"/>
          </a:xfrm>
          <a:prstGeom prst="rect">
            <a:avLst/>
          </a:prstGeom>
          <a:noFill/>
          <a:ln w="9525">
            <a:noFill/>
            <a:miter lim="800000"/>
            <a:headEnd/>
            <a:tailEnd/>
          </a:ln>
        </p:spPr>
        <p:txBody>
          <a:bodyPr wrap="square">
            <a:spAutoFit/>
          </a:bodyPr>
          <a:lstStyle/>
          <a:p>
            <a:pPr>
              <a:lnSpc>
                <a:spcPct val="120000"/>
              </a:lnSpc>
              <a:spcBef>
                <a:spcPct val="10000"/>
              </a:spcBef>
            </a:pPr>
            <a:r>
              <a:rPr lang="en-US" altLang="zh-CN" sz="2200" b="1" dirty="0">
                <a:latin typeface="+mn-ea"/>
                <a:ea typeface="+mn-ea"/>
              </a:rPr>
              <a:t> </a:t>
            </a:r>
            <a:r>
              <a:rPr lang="en-US" altLang="zh-CN" sz="2200" b="1" dirty="0">
                <a:latin typeface="+mn-ea"/>
                <a:ea typeface="+mn-ea"/>
                <a:sym typeface="Symbol" pitchFamily="18" charset="2"/>
              </a:rPr>
              <a:t></a:t>
            </a:r>
            <a:r>
              <a:rPr lang="en-US" altLang="zh-CN" sz="2200" b="1" dirty="0">
                <a:solidFill>
                  <a:srgbClr val="FF0000"/>
                </a:solidFill>
                <a:latin typeface="+mn-ea"/>
                <a:ea typeface="+mn-ea"/>
              </a:rPr>
              <a:t>p </a:t>
            </a:r>
            <a:r>
              <a:rPr lang="en-US" altLang="zh-CN" sz="2200" b="1" dirty="0">
                <a:latin typeface="+mn-ea"/>
                <a:ea typeface="+mn-ea"/>
              </a:rPr>
              <a:t>A </a:t>
            </a:r>
          </a:p>
        </p:txBody>
      </p:sp>
      <p:sp>
        <p:nvSpPr>
          <p:cNvPr id="34" name="Text Box 1028"/>
          <p:cNvSpPr txBox="1">
            <a:spLocks noChangeArrowheads="1"/>
          </p:cNvSpPr>
          <p:nvPr/>
        </p:nvSpPr>
        <p:spPr bwMode="auto">
          <a:xfrm>
            <a:off x="2692400" y="3284538"/>
            <a:ext cx="1879600" cy="498598"/>
          </a:xfrm>
          <a:prstGeom prst="rect">
            <a:avLst/>
          </a:prstGeom>
          <a:noFill/>
          <a:ln w="9525">
            <a:noFill/>
            <a:miter lim="800000"/>
            <a:headEnd/>
            <a:tailEnd/>
          </a:ln>
        </p:spPr>
        <p:txBody>
          <a:bodyPr wrap="square">
            <a:spAutoFit/>
          </a:bodyPr>
          <a:lstStyle/>
          <a:p>
            <a:pPr>
              <a:lnSpc>
                <a:spcPct val="120000"/>
              </a:lnSpc>
              <a:spcBef>
                <a:spcPct val="10000"/>
              </a:spcBef>
            </a:pPr>
            <a:r>
              <a:rPr lang="en-US" altLang="zh-CN" sz="2200" b="1" dirty="0">
                <a:latin typeface="+mn-ea"/>
                <a:ea typeface="+mn-ea"/>
              </a:rPr>
              <a:t> </a:t>
            </a:r>
            <a:r>
              <a:rPr lang="en-US" altLang="zh-CN" sz="2200" b="1" dirty="0">
                <a:latin typeface="+mn-ea"/>
                <a:ea typeface="+mn-ea"/>
                <a:sym typeface="Symbol" pitchFamily="18" charset="2"/>
              </a:rPr>
              <a:t> </a:t>
            </a:r>
            <a:r>
              <a:rPr lang="en-US" altLang="zh-CN" sz="2200" b="1" dirty="0">
                <a:solidFill>
                  <a:srgbClr val="FF0000"/>
                </a:solidFill>
                <a:latin typeface="+mn-ea"/>
                <a:ea typeface="+mn-ea"/>
              </a:rPr>
              <a:t>p c </a:t>
            </a:r>
            <a:r>
              <a:rPr lang="en-US" altLang="zh-CN" sz="2200" b="1" dirty="0">
                <a:latin typeface="+mn-ea"/>
                <a:ea typeface="+mn-ea"/>
              </a:rPr>
              <a:t>A d </a:t>
            </a:r>
          </a:p>
        </p:txBody>
      </p:sp>
      <p:sp>
        <p:nvSpPr>
          <p:cNvPr id="35" name="Text Box 1028"/>
          <p:cNvSpPr txBox="1">
            <a:spLocks noChangeArrowheads="1"/>
          </p:cNvSpPr>
          <p:nvPr/>
        </p:nvSpPr>
        <p:spPr bwMode="auto">
          <a:xfrm>
            <a:off x="4132262" y="3284538"/>
            <a:ext cx="2344738" cy="498598"/>
          </a:xfrm>
          <a:prstGeom prst="rect">
            <a:avLst/>
          </a:prstGeom>
          <a:noFill/>
          <a:ln w="9525">
            <a:noFill/>
            <a:miter lim="800000"/>
            <a:headEnd/>
            <a:tailEnd/>
          </a:ln>
        </p:spPr>
        <p:txBody>
          <a:bodyPr wrap="square">
            <a:spAutoFit/>
          </a:bodyPr>
          <a:lstStyle/>
          <a:p>
            <a:pPr>
              <a:lnSpc>
                <a:spcPct val="120000"/>
              </a:lnSpc>
              <a:spcBef>
                <a:spcPct val="10000"/>
              </a:spcBef>
            </a:pPr>
            <a:r>
              <a:rPr lang="en-US" altLang="zh-CN" sz="2200" b="1" dirty="0">
                <a:latin typeface="+mn-ea"/>
                <a:ea typeface="+mn-ea"/>
              </a:rPr>
              <a:t> </a:t>
            </a:r>
            <a:r>
              <a:rPr lang="en-US" altLang="zh-CN" sz="2200" b="1" dirty="0">
                <a:latin typeface="+mn-ea"/>
                <a:ea typeface="+mn-ea"/>
                <a:sym typeface="Symbol" pitchFamily="18" charset="2"/>
              </a:rPr>
              <a:t> </a:t>
            </a:r>
            <a:r>
              <a:rPr lang="en-US" altLang="zh-CN" sz="2200" b="1" dirty="0">
                <a:solidFill>
                  <a:srgbClr val="FF0000"/>
                </a:solidFill>
                <a:latin typeface="+mn-ea"/>
                <a:ea typeface="+mn-ea"/>
              </a:rPr>
              <a:t>p c </a:t>
            </a:r>
            <a:r>
              <a:rPr lang="en-US" altLang="zh-CN" sz="2200" b="1" dirty="0" err="1">
                <a:solidFill>
                  <a:srgbClr val="FF0000"/>
                </a:solidFill>
                <a:latin typeface="+mn-ea"/>
                <a:ea typeface="+mn-ea"/>
              </a:rPr>
              <a:t>c</a:t>
            </a:r>
            <a:r>
              <a:rPr lang="en-US" altLang="zh-CN" sz="2200" b="1" dirty="0">
                <a:latin typeface="+mn-ea"/>
                <a:ea typeface="+mn-ea"/>
              </a:rPr>
              <a:t> A d </a:t>
            </a:r>
            <a:r>
              <a:rPr lang="en-US" altLang="zh-CN" sz="2200" b="1" dirty="0" err="1">
                <a:latin typeface="+mn-ea"/>
                <a:ea typeface="+mn-ea"/>
              </a:rPr>
              <a:t>d</a:t>
            </a:r>
            <a:r>
              <a:rPr lang="en-US" altLang="zh-CN" sz="2200" b="1" dirty="0">
                <a:latin typeface="+mn-ea"/>
                <a:ea typeface="+mn-ea"/>
              </a:rPr>
              <a:t> </a:t>
            </a:r>
          </a:p>
        </p:txBody>
      </p:sp>
      <p:sp>
        <p:nvSpPr>
          <p:cNvPr id="36" name="Text Box 1028"/>
          <p:cNvSpPr txBox="1">
            <a:spLocks noChangeArrowheads="1"/>
          </p:cNvSpPr>
          <p:nvPr/>
        </p:nvSpPr>
        <p:spPr bwMode="auto">
          <a:xfrm>
            <a:off x="6207125" y="3284538"/>
            <a:ext cx="2632075" cy="498598"/>
          </a:xfrm>
          <a:prstGeom prst="rect">
            <a:avLst/>
          </a:prstGeom>
          <a:noFill/>
          <a:ln w="9525">
            <a:noFill/>
            <a:miter lim="800000"/>
            <a:headEnd/>
            <a:tailEnd/>
          </a:ln>
        </p:spPr>
        <p:txBody>
          <a:bodyPr wrap="square">
            <a:spAutoFit/>
          </a:bodyPr>
          <a:lstStyle/>
          <a:p>
            <a:pPr>
              <a:lnSpc>
                <a:spcPct val="120000"/>
              </a:lnSpc>
              <a:spcBef>
                <a:spcPct val="10000"/>
              </a:spcBef>
            </a:pPr>
            <a:r>
              <a:rPr lang="en-US" altLang="zh-CN" sz="2200" b="1" dirty="0">
                <a:latin typeface="+mn-ea"/>
                <a:ea typeface="+mn-ea"/>
              </a:rPr>
              <a:t> </a:t>
            </a:r>
            <a:r>
              <a:rPr lang="en-US" altLang="zh-CN" sz="2200" b="1" dirty="0">
                <a:latin typeface="+mn-ea"/>
                <a:ea typeface="+mn-ea"/>
                <a:sym typeface="Symbol" pitchFamily="18" charset="2"/>
              </a:rPr>
              <a:t> </a:t>
            </a:r>
            <a:r>
              <a:rPr lang="en-US" altLang="zh-CN" sz="2200" b="1" dirty="0">
                <a:solidFill>
                  <a:srgbClr val="FF0000"/>
                </a:solidFill>
                <a:latin typeface="+mn-ea"/>
                <a:ea typeface="+mn-ea"/>
              </a:rPr>
              <a:t>p c </a:t>
            </a:r>
            <a:r>
              <a:rPr lang="en-US" altLang="zh-CN" sz="2200" b="1" dirty="0" err="1">
                <a:solidFill>
                  <a:srgbClr val="FF0000"/>
                </a:solidFill>
                <a:latin typeface="+mn-ea"/>
                <a:ea typeface="+mn-ea"/>
              </a:rPr>
              <a:t>c</a:t>
            </a:r>
            <a:r>
              <a:rPr lang="en-US" altLang="zh-CN" sz="2200" b="1" dirty="0">
                <a:latin typeface="+mn-ea"/>
                <a:ea typeface="+mn-ea"/>
              </a:rPr>
              <a:t> </a:t>
            </a:r>
            <a:r>
              <a:rPr lang="en-US" altLang="zh-CN" sz="2200" b="1" dirty="0">
                <a:solidFill>
                  <a:srgbClr val="FF0000"/>
                </a:solidFill>
                <a:latin typeface="+mn-ea"/>
                <a:ea typeface="+mn-ea"/>
              </a:rPr>
              <a:t>a</a:t>
            </a:r>
            <a:r>
              <a:rPr lang="en-US" altLang="zh-CN" sz="2200" b="1" dirty="0">
                <a:latin typeface="+mn-ea"/>
                <a:ea typeface="+mn-ea"/>
              </a:rPr>
              <a:t> d </a:t>
            </a:r>
            <a:r>
              <a:rPr lang="en-US" altLang="zh-CN" sz="2200" b="1" dirty="0" err="1">
                <a:latin typeface="+mn-ea"/>
                <a:ea typeface="+mn-ea"/>
              </a:rPr>
              <a:t>d</a:t>
            </a:r>
            <a:r>
              <a:rPr lang="en-US" altLang="zh-CN" sz="2200" b="1" dirty="0">
                <a:latin typeface="+mn-ea"/>
                <a:ea typeface="+mn-ea"/>
              </a:rPr>
              <a:t> </a:t>
            </a:r>
          </a:p>
        </p:txBody>
      </p:sp>
      <p:sp>
        <p:nvSpPr>
          <p:cNvPr id="37" name="Text Box 1028"/>
          <p:cNvSpPr txBox="1">
            <a:spLocks noChangeArrowheads="1"/>
          </p:cNvSpPr>
          <p:nvPr/>
        </p:nvSpPr>
        <p:spPr bwMode="auto">
          <a:xfrm>
            <a:off x="1143000" y="4965526"/>
            <a:ext cx="7069138" cy="444674"/>
          </a:xfrm>
          <a:prstGeom prst="rect">
            <a:avLst/>
          </a:prstGeom>
          <a:noFill/>
          <a:ln w="9525">
            <a:noFill/>
            <a:miter lim="800000"/>
            <a:headEnd/>
            <a:tailEnd/>
          </a:ln>
        </p:spPr>
        <p:txBody>
          <a:bodyPr wrap="square">
            <a:spAutoFit/>
          </a:bodyPr>
          <a:lstStyle/>
          <a:p>
            <a:pPr algn="l">
              <a:lnSpc>
                <a:spcPct val="120000"/>
              </a:lnSpc>
              <a:spcBef>
                <a:spcPct val="10000"/>
              </a:spcBef>
            </a:pPr>
            <a:r>
              <a:rPr lang="zh-CN" altLang="en-US" sz="2200" b="1" dirty="0">
                <a:latin typeface="+mn-ea"/>
                <a:ea typeface="+mn-ea"/>
              </a:rPr>
              <a:t>成功使用最左推导推导出符号串</a:t>
            </a:r>
            <a:r>
              <a:rPr lang="en-US" altLang="zh-CN" sz="2200" b="1" dirty="0">
                <a:latin typeface="+mn-ea"/>
                <a:ea typeface="+mn-ea"/>
              </a:rPr>
              <a:t> </a:t>
            </a:r>
          </a:p>
        </p:txBody>
      </p:sp>
      <p:sp>
        <p:nvSpPr>
          <p:cNvPr id="12" name="矩形 11"/>
          <p:cNvSpPr/>
          <p:nvPr/>
        </p:nvSpPr>
        <p:spPr bwMode="auto">
          <a:xfrm>
            <a:off x="1676400" y="3276600"/>
            <a:ext cx="381000" cy="1219200"/>
          </a:xfrm>
          <a:prstGeom prst="rect">
            <a:avLst/>
          </a:prstGeom>
          <a:noFill/>
          <a:ln w="28575" cap="flat" cmpd="sng" algn="ctr">
            <a:solidFill>
              <a:srgbClr val="FF0000"/>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charset="0"/>
              <a:ea typeface="微软雅黑" pitchFamily="34" charset="-122"/>
            </a:endParaRPr>
          </a:p>
        </p:txBody>
      </p:sp>
      <p:sp>
        <p:nvSpPr>
          <p:cNvPr id="13" name="Rectangle 21"/>
          <p:cNvSpPr txBox="1">
            <a:spLocks noChangeArrowheads="1"/>
          </p:cNvSpPr>
          <p:nvPr/>
        </p:nvSpPr>
        <p:spPr>
          <a:xfrm>
            <a:off x="609600" y="304800"/>
            <a:ext cx="5867400" cy="5334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zh-CN" altLang="en-US" sz="2800" b="1" kern="0" dirty="0">
                <a:solidFill>
                  <a:srgbClr val="0000FF"/>
                </a:solidFill>
                <a:latin typeface="Times New Roman" pitchFamily="18" charset="0"/>
                <a:ea typeface="黑体" pitchFamily="2" charset="-122"/>
                <a:cs typeface="+mj-cs"/>
              </a:rPr>
              <a:t>最左推导举例</a:t>
            </a:r>
            <a:r>
              <a:rPr lang="en-US" altLang="zh-CN" sz="2800" b="1" kern="0" dirty="0">
                <a:solidFill>
                  <a:srgbClr val="0000FF"/>
                </a:solidFill>
                <a:latin typeface="Times New Roman" pitchFamily="18" charset="0"/>
                <a:ea typeface="黑体" pitchFamily="2" charset="-122"/>
                <a:cs typeface="+mj-cs"/>
              </a:rPr>
              <a:t>1</a:t>
            </a:r>
            <a:endParaRPr kumimoji="0" lang="zh-CN" altLang="en-US" sz="2800" b="1" i="0" u="none" strike="noStrike" kern="0" cap="none" spc="0" normalizeH="0" baseline="0" noProof="0" dirty="0">
              <a:ln>
                <a:noFill/>
              </a:ln>
              <a:solidFill>
                <a:srgbClr val="0000FF"/>
              </a:solidFill>
              <a:effectLst/>
              <a:uLnTx/>
              <a:uFillTx/>
              <a:latin typeface="Times New Roman" pitchFamily="18" charset="0"/>
              <a:ea typeface="黑体" pitchFamily="2" charset="-122"/>
              <a:cs typeface="+mj-cs"/>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box(in)">
                                      <p:cBhvr>
                                        <p:cTn id="7" dur="500"/>
                                        <p:tgtEl>
                                          <p:spTgt spid="32"/>
                                        </p:tgtEl>
                                      </p:cBhvr>
                                    </p:animEffect>
                                  </p:childTnLst>
                                </p:cTn>
                              </p:par>
                              <p:par>
                                <p:cTn id="8" presetID="4" presetClass="entr" presetSubtype="16" fill="hold"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box(in)">
                                      <p:cBhvr>
                                        <p:cTn id="10" dur="500"/>
                                        <p:tgtEl>
                                          <p:spTgt spid="31"/>
                                        </p:tgtEl>
                                      </p:cBhvr>
                                    </p:animEffect>
                                  </p:childTnLst>
                                </p:cTn>
                              </p:par>
                            </p:childTnLst>
                          </p:cTn>
                        </p:par>
                        <p:par>
                          <p:cTn id="11" fill="hold">
                            <p:stCondLst>
                              <p:cond delay="500"/>
                            </p:stCondLst>
                            <p:childTnLst>
                              <p:par>
                                <p:cTn id="12" presetID="4" presetClass="entr" presetSubtype="16" fill="hold" grpId="0" nodeType="after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box(in)">
                                      <p:cBhvr>
                                        <p:cTn id="14" dur="500"/>
                                        <p:tgtEl>
                                          <p:spTgt spid="12"/>
                                        </p:tgtEl>
                                      </p:cBhvr>
                                    </p:animEffect>
                                  </p:childTnLst>
                                </p:cTn>
                              </p:par>
                            </p:childTnLst>
                          </p:cTn>
                        </p:par>
                      </p:childTnLst>
                    </p:cTn>
                  </p:par>
                  <p:par>
                    <p:cTn id="15" fill="hold">
                      <p:stCondLst>
                        <p:cond delay="indefinite"/>
                      </p:stCondLst>
                      <p:childTnLst>
                        <p:par>
                          <p:cTn id="16" fill="hold">
                            <p:stCondLst>
                              <p:cond delay="0"/>
                            </p:stCondLst>
                            <p:childTnLst>
                              <p:par>
                                <p:cTn id="17" presetID="4" presetClass="entr" presetSubtype="16" fill="hold" grpId="0" nodeType="click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box(in)">
                                      <p:cBhvr>
                                        <p:cTn id="19" dur="500"/>
                                        <p:tgtEl>
                                          <p:spTgt spid="33"/>
                                        </p:tgtEl>
                                      </p:cBhvr>
                                    </p:animEffect>
                                  </p:childTnLst>
                                </p:cTn>
                              </p:par>
                            </p:childTnLst>
                          </p:cTn>
                        </p:par>
                      </p:childTnLst>
                    </p:cTn>
                  </p:par>
                  <p:par>
                    <p:cTn id="20" fill="hold">
                      <p:stCondLst>
                        <p:cond delay="indefinite"/>
                      </p:stCondLst>
                      <p:childTnLst>
                        <p:par>
                          <p:cTn id="21" fill="hold">
                            <p:stCondLst>
                              <p:cond delay="0"/>
                            </p:stCondLst>
                            <p:childTnLst>
                              <p:par>
                                <p:cTn id="22" presetID="0" presetClass="path" presetSubtype="0" accel="50000" decel="50000" fill="hold" nodeType="clickEffect">
                                  <p:stCondLst>
                                    <p:cond delay="0"/>
                                  </p:stCondLst>
                                  <p:childTnLst>
                                    <p:animMotion origin="layout" path="M -0.00521 -1.84971E-6 L 0.07812 -1.84971E-6 " pathEditMode="relative" rAng="0" ptsTypes="AA">
                                      <p:cBhvr>
                                        <p:cTn id="23" dur="2000" fill="hold"/>
                                        <p:tgtEl>
                                          <p:spTgt spid="31"/>
                                        </p:tgtEl>
                                        <p:attrNameLst>
                                          <p:attrName>ppt_x</p:attrName>
                                          <p:attrName>ppt_y</p:attrName>
                                        </p:attrNameLst>
                                      </p:cBhvr>
                                      <p:rCtr x="42" y="0"/>
                                    </p:animMotion>
                                  </p:childTnLst>
                                </p:cTn>
                              </p:par>
                            </p:childTnLst>
                          </p:cTn>
                        </p:par>
                        <p:par>
                          <p:cTn id="24" fill="hold">
                            <p:stCondLst>
                              <p:cond delay="2000"/>
                            </p:stCondLst>
                            <p:childTnLst>
                              <p:par>
                                <p:cTn id="25" presetID="0" presetClass="path" presetSubtype="0" accel="50000" decel="50000" fill="hold" grpId="1" nodeType="afterEffect">
                                  <p:stCondLst>
                                    <p:cond delay="0"/>
                                  </p:stCondLst>
                                  <p:childTnLst>
                                    <p:animMotion origin="layout" path="M 0.01423 -1.56069E-6 L 0.11423 -1.56069E-6 " pathEditMode="relative" rAng="0" ptsTypes="AA">
                                      <p:cBhvr>
                                        <p:cTn id="26" dur="2000" fill="hold"/>
                                        <p:tgtEl>
                                          <p:spTgt spid="12"/>
                                        </p:tgtEl>
                                        <p:attrNameLst>
                                          <p:attrName>ppt_x</p:attrName>
                                          <p:attrName>ppt_y</p:attrName>
                                        </p:attrNameLst>
                                      </p:cBhvr>
                                      <p:rCtr x="50" y="0"/>
                                    </p:animMotion>
                                  </p:childTnLst>
                                </p:cTn>
                              </p:par>
                            </p:childTnLst>
                          </p:cTn>
                        </p:par>
                      </p:childTnLst>
                    </p:cTn>
                  </p:par>
                  <p:par>
                    <p:cTn id="27" fill="hold">
                      <p:stCondLst>
                        <p:cond delay="indefinite"/>
                      </p:stCondLst>
                      <p:childTnLst>
                        <p:par>
                          <p:cTn id="28" fill="hold">
                            <p:stCondLst>
                              <p:cond delay="0"/>
                            </p:stCondLst>
                            <p:childTnLst>
                              <p:par>
                                <p:cTn id="29" presetID="4" presetClass="entr" presetSubtype="16" fill="hold" grpId="0" nodeType="click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box(in)">
                                      <p:cBhvr>
                                        <p:cTn id="31" dur="500"/>
                                        <p:tgtEl>
                                          <p:spTgt spid="34"/>
                                        </p:tgtEl>
                                      </p:cBhvr>
                                    </p:animEffect>
                                  </p:childTnLst>
                                </p:cTn>
                              </p:par>
                            </p:childTnLst>
                          </p:cTn>
                        </p:par>
                      </p:childTnLst>
                    </p:cTn>
                  </p:par>
                  <p:par>
                    <p:cTn id="32" fill="hold">
                      <p:stCondLst>
                        <p:cond delay="indefinite"/>
                      </p:stCondLst>
                      <p:childTnLst>
                        <p:par>
                          <p:cTn id="33" fill="hold">
                            <p:stCondLst>
                              <p:cond delay="0"/>
                            </p:stCondLst>
                            <p:childTnLst>
                              <p:par>
                                <p:cTn id="34" presetID="0" presetClass="path" presetSubtype="0" accel="50000" decel="50000" fill="hold" nodeType="clickEffect">
                                  <p:stCondLst>
                                    <p:cond delay="0"/>
                                  </p:stCondLst>
                                  <p:childTnLst>
                                    <p:animMotion origin="layout" path="M 0.06649 -1.84971E-6 L 0.17483 -1.84971E-6 " pathEditMode="relative" rAng="0" ptsTypes="AA">
                                      <p:cBhvr>
                                        <p:cTn id="35" dur="2000" fill="hold"/>
                                        <p:tgtEl>
                                          <p:spTgt spid="31"/>
                                        </p:tgtEl>
                                        <p:attrNameLst>
                                          <p:attrName>ppt_x</p:attrName>
                                          <p:attrName>ppt_y</p:attrName>
                                        </p:attrNameLst>
                                      </p:cBhvr>
                                      <p:rCtr x="54" y="0"/>
                                    </p:animMotion>
                                  </p:childTnLst>
                                </p:cTn>
                              </p:par>
                            </p:childTnLst>
                          </p:cTn>
                        </p:par>
                        <p:par>
                          <p:cTn id="36" fill="hold">
                            <p:stCondLst>
                              <p:cond delay="2000"/>
                            </p:stCondLst>
                            <p:childTnLst>
                              <p:par>
                                <p:cTn id="37" presetID="0" presetClass="path" presetSubtype="0" accel="50000" decel="50000" fill="hold" grpId="2" nodeType="afterEffect">
                                  <p:stCondLst>
                                    <p:cond delay="0"/>
                                  </p:stCondLst>
                                  <p:childTnLst>
                                    <p:animMotion origin="layout" path="M 0.1125 -1.56069E-6 L 0.2375 -1.56069E-6 " pathEditMode="relative" rAng="0" ptsTypes="AA">
                                      <p:cBhvr>
                                        <p:cTn id="38" dur="2000" fill="hold"/>
                                        <p:tgtEl>
                                          <p:spTgt spid="12"/>
                                        </p:tgtEl>
                                        <p:attrNameLst>
                                          <p:attrName>ppt_x</p:attrName>
                                          <p:attrName>ppt_y</p:attrName>
                                        </p:attrNameLst>
                                      </p:cBhvr>
                                      <p:rCtr x="63" y="0"/>
                                    </p:animMotion>
                                  </p:childTnLst>
                                </p:cTn>
                              </p:par>
                            </p:childTnLst>
                          </p:cTn>
                        </p:par>
                      </p:childTnLst>
                    </p:cTn>
                  </p:par>
                  <p:par>
                    <p:cTn id="39" fill="hold">
                      <p:stCondLst>
                        <p:cond delay="indefinite"/>
                      </p:stCondLst>
                      <p:childTnLst>
                        <p:par>
                          <p:cTn id="40" fill="hold">
                            <p:stCondLst>
                              <p:cond delay="0"/>
                            </p:stCondLst>
                            <p:childTnLst>
                              <p:par>
                                <p:cTn id="41" presetID="4" presetClass="entr" presetSubtype="16" fill="hold" grpId="0" nodeType="clickEffect">
                                  <p:stCondLst>
                                    <p:cond delay="0"/>
                                  </p:stCondLst>
                                  <p:childTnLst>
                                    <p:set>
                                      <p:cBhvr>
                                        <p:cTn id="42" dur="1" fill="hold">
                                          <p:stCondLst>
                                            <p:cond delay="0"/>
                                          </p:stCondLst>
                                        </p:cTn>
                                        <p:tgtEl>
                                          <p:spTgt spid="35"/>
                                        </p:tgtEl>
                                        <p:attrNameLst>
                                          <p:attrName>style.visibility</p:attrName>
                                        </p:attrNameLst>
                                      </p:cBhvr>
                                      <p:to>
                                        <p:strVal val="visible"/>
                                      </p:to>
                                    </p:set>
                                    <p:animEffect transition="in" filter="box(in)">
                                      <p:cBhvr>
                                        <p:cTn id="43" dur="500"/>
                                        <p:tgtEl>
                                          <p:spTgt spid="35"/>
                                        </p:tgtEl>
                                      </p:cBhvr>
                                    </p:animEffect>
                                  </p:childTnLst>
                                </p:cTn>
                              </p:par>
                            </p:childTnLst>
                          </p:cTn>
                        </p:par>
                      </p:childTnLst>
                    </p:cTn>
                  </p:par>
                  <p:par>
                    <p:cTn id="44" fill="hold">
                      <p:stCondLst>
                        <p:cond delay="indefinite"/>
                      </p:stCondLst>
                      <p:childTnLst>
                        <p:par>
                          <p:cTn id="45" fill="hold">
                            <p:stCondLst>
                              <p:cond delay="0"/>
                            </p:stCondLst>
                            <p:childTnLst>
                              <p:par>
                                <p:cTn id="46" presetID="0" presetClass="path" presetSubtype="0" accel="50000" decel="50000" fill="hold" nodeType="clickEffect">
                                  <p:stCondLst>
                                    <p:cond delay="0"/>
                                  </p:stCondLst>
                                  <p:childTnLst>
                                    <p:animMotion origin="layout" path="M 0.17378 -1.84971E-6 L 0.32378 -1.84971E-6 " pathEditMode="relative" rAng="0" ptsTypes="AA">
                                      <p:cBhvr>
                                        <p:cTn id="47" dur="2000" fill="hold"/>
                                        <p:tgtEl>
                                          <p:spTgt spid="31"/>
                                        </p:tgtEl>
                                        <p:attrNameLst>
                                          <p:attrName>ppt_x</p:attrName>
                                          <p:attrName>ppt_y</p:attrName>
                                        </p:attrNameLst>
                                      </p:cBhvr>
                                      <p:rCtr x="75" y="0"/>
                                    </p:animMotion>
                                  </p:childTnLst>
                                </p:cTn>
                              </p:par>
                            </p:childTnLst>
                          </p:cTn>
                        </p:par>
                        <p:par>
                          <p:cTn id="48" fill="hold">
                            <p:stCondLst>
                              <p:cond delay="2000"/>
                            </p:stCondLst>
                            <p:childTnLst>
                              <p:par>
                                <p:cTn id="49" presetID="0" presetClass="path" presetSubtype="0" accel="50000" decel="50000" fill="hold" grpId="3" nodeType="afterEffect">
                                  <p:stCondLst>
                                    <p:cond delay="0"/>
                                  </p:stCondLst>
                                  <p:childTnLst>
                                    <p:animMotion origin="layout" path="M 0.2375 -1.56069E-6 L 0.42083 -1.56069E-6 " pathEditMode="relative" rAng="0" ptsTypes="AA">
                                      <p:cBhvr>
                                        <p:cTn id="50" dur="2000" fill="hold"/>
                                        <p:tgtEl>
                                          <p:spTgt spid="12"/>
                                        </p:tgtEl>
                                        <p:attrNameLst>
                                          <p:attrName>ppt_x</p:attrName>
                                          <p:attrName>ppt_y</p:attrName>
                                        </p:attrNameLst>
                                      </p:cBhvr>
                                      <p:rCtr x="92" y="0"/>
                                    </p:animMotion>
                                  </p:childTnLst>
                                </p:cTn>
                              </p:par>
                            </p:childTnLst>
                          </p:cTn>
                        </p:par>
                      </p:childTnLst>
                    </p:cTn>
                  </p:par>
                  <p:par>
                    <p:cTn id="51" fill="hold">
                      <p:stCondLst>
                        <p:cond delay="indefinite"/>
                      </p:stCondLst>
                      <p:childTnLst>
                        <p:par>
                          <p:cTn id="52" fill="hold">
                            <p:stCondLst>
                              <p:cond delay="0"/>
                            </p:stCondLst>
                            <p:childTnLst>
                              <p:par>
                                <p:cTn id="53" presetID="4" presetClass="entr" presetSubtype="16" fill="hold" grpId="0" nodeType="clickEffect">
                                  <p:stCondLst>
                                    <p:cond delay="0"/>
                                  </p:stCondLst>
                                  <p:childTnLst>
                                    <p:set>
                                      <p:cBhvr>
                                        <p:cTn id="54" dur="1" fill="hold">
                                          <p:stCondLst>
                                            <p:cond delay="0"/>
                                          </p:stCondLst>
                                        </p:cTn>
                                        <p:tgtEl>
                                          <p:spTgt spid="36"/>
                                        </p:tgtEl>
                                        <p:attrNameLst>
                                          <p:attrName>style.visibility</p:attrName>
                                        </p:attrNameLst>
                                      </p:cBhvr>
                                      <p:to>
                                        <p:strVal val="visible"/>
                                      </p:to>
                                    </p:set>
                                    <p:animEffect transition="in" filter="box(in)">
                                      <p:cBhvr>
                                        <p:cTn id="55" dur="500"/>
                                        <p:tgtEl>
                                          <p:spTgt spid="36"/>
                                        </p:tgtEl>
                                      </p:cBhvr>
                                    </p:animEffect>
                                  </p:childTnLst>
                                </p:cTn>
                              </p:par>
                            </p:childTnLst>
                          </p:cTn>
                        </p:par>
                        <p:par>
                          <p:cTn id="56" fill="hold">
                            <p:stCondLst>
                              <p:cond delay="500"/>
                            </p:stCondLst>
                            <p:childTnLst>
                              <p:par>
                                <p:cTn id="57" presetID="4" presetClass="exit" presetSubtype="16" fill="hold" grpId="4" nodeType="afterEffect">
                                  <p:stCondLst>
                                    <p:cond delay="0"/>
                                  </p:stCondLst>
                                  <p:childTnLst>
                                    <p:animEffect transition="out" filter="box(in)">
                                      <p:cBhvr>
                                        <p:cTn id="58" dur="500"/>
                                        <p:tgtEl>
                                          <p:spTgt spid="12"/>
                                        </p:tgtEl>
                                      </p:cBhvr>
                                    </p:animEffect>
                                    <p:set>
                                      <p:cBhvr>
                                        <p:cTn id="59" dur="1" fill="hold">
                                          <p:stCondLst>
                                            <p:cond delay="499"/>
                                          </p:stCondLst>
                                        </p:cTn>
                                        <p:tgtEl>
                                          <p:spTgt spid="12"/>
                                        </p:tgtEl>
                                        <p:attrNameLst>
                                          <p:attrName>style.visibility</p:attrName>
                                        </p:attrNameLst>
                                      </p:cBhvr>
                                      <p:to>
                                        <p:strVal val="hidden"/>
                                      </p:to>
                                    </p:set>
                                  </p:childTnLst>
                                </p:cTn>
                              </p:par>
                            </p:childTnLst>
                          </p:cTn>
                        </p:par>
                        <p:par>
                          <p:cTn id="60" fill="hold">
                            <p:stCondLst>
                              <p:cond delay="1000"/>
                            </p:stCondLst>
                            <p:childTnLst>
                              <p:par>
                                <p:cTn id="61" presetID="0" presetClass="path" presetSubtype="0" accel="50000" decel="50000" fill="hold" nodeType="afterEffect">
                                  <p:stCondLst>
                                    <p:cond delay="0"/>
                                  </p:stCondLst>
                                  <p:childTnLst>
                                    <p:animMotion origin="layout" path="M 0.32378 -0.00023 L 0.56545 -0.00023 " pathEditMode="relative" rAng="0" ptsTypes="AA">
                                      <p:cBhvr>
                                        <p:cTn id="62" dur="2000" fill="hold"/>
                                        <p:tgtEl>
                                          <p:spTgt spid="31"/>
                                        </p:tgtEl>
                                        <p:attrNameLst>
                                          <p:attrName>ppt_x</p:attrName>
                                          <p:attrName>ppt_y</p:attrName>
                                        </p:attrNameLst>
                                      </p:cBhvr>
                                      <p:rCtr x="121" y="0"/>
                                    </p:animMotion>
                                  </p:childTnLst>
                                </p:cTn>
                              </p:par>
                            </p:childTnLst>
                          </p:cTn>
                        </p:par>
                        <p:par>
                          <p:cTn id="63" fill="hold">
                            <p:stCondLst>
                              <p:cond delay="3000"/>
                            </p:stCondLst>
                            <p:childTnLst>
                              <p:par>
                                <p:cTn id="64" presetID="4" presetClass="entr" presetSubtype="16" fill="hold" grpId="0" nodeType="afterEffect">
                                  <p:stCondLst>
                                    <p:cond delay="0"/>
                                  </p:stCondLst>
                                  <p:childTnLst>
                                    <p:set>
                                      <p:cBhvr>
                                        <p:cTn id="65" dur="1" fill="hold">
                                          <p:stCondLst>
                                            <p:cond delay="0"/>
                                          </p:stCondLst>
                                        </p:cTn>
                                        <p:tgtEl>
                                          <p:spTgt spid="37"/>
                                        </p:tgtEl>
                                        <p:attrNameLst>
                                          <p:attrName>style.visibility</p:attrName>
                                        </p:attrNameLst>
                                      </p:cBhvr>
                                      <p:to>
                                        <p:strVal val="visible"/>
                                      </p:to>
                                    </p:set>
                                    <p:animEffect transition="in" filter="box(in)">
                                      <p:cBhvr>
                                        <p:cTn id="66"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p:bldP spid="35" grpId="0"/>
      <p:bldP spid="36" grpId="0"/>
      <p:bldP spid="37" grpId="0"/>
      <p:bldP spid="12" grpId="0" animBg="1"/>
      <p:bldP spid="12" grpId="1" animBg="1"/>
      <p:bldP spid="12" grpId="2" animBg="1"/>
      <p:bldP spid="12" grpId="3" animBg="1"/>
      <p:bldP spid="12" grpId="4"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灯片编号占位符 1"/>
          <p:cNvSpPr>
            <a:spLocks noGrp="1"/>
          </p:cNvSpPr>
          <p:nvPr>
            <p:ph type="sldNum" sz="quarter" idx="12"/>
          </p:nvPr>
        </p:nvSpPr>
        <p:spPr>
          <a:noFill/>
        </p:spPr>
        <p:txBody>
          <a:bodyPr/>
          <a:lstStyle/>
          <a:p>
            <a:fld id="{8D9D655A-23DB-459D-88FD-7C977A9080EB}" type="slidenum">
              <a:rPr lang="en-US" altLang="zh-CN" smtClean="0">
                <a:ea typeface="宋体" charset="-122"/>
              </a:rPr>
              <a:pPr/>
              <a:t>7</a:t>
            </a:fld>
            <a:endParaRPr lang="en-US" altLang="zh-CN">
              <a:ea typeface="宋体" charset="-122"/>
            </a:endParaRPr>
          </a:p>
        </p:txBody>
      </p:sp>
      <p:sp>
        <p:nvSpPr>
          <p:cNvPr id="9219" name="Text Box 2"/>
          <p:cNvSpPr txBox="1">
            <a:spLocks noChangeArrowheads="1"/>
          </p:cNvSpPr>
          <p:nvPr/>
        </p:nvSpPr>
        <p:spPr bwMode="auto">
          <a:xfrm>
            <a:off x="381000" y="1143000"/>
            <a:ext cx="7620000" cy="769441"/>
          </a:xfrm>
          <a:prstGeom prst="rect">
            <a:avLst/>
          </a:prstGeom>
          <a:noFill/>
          <a:ln w="9525">
            <a:noFill/>
            <a:miter lim="800000"/>
            <a:headEnd/>
            <a:tailEnd/>
          </a:ln>
        </p:spPr>
        <p:txBody>
          <a:bodyPr wrap="square">
            <a:spAutoFit/>
          </a:bodyPr>
          <a:lstStyle/>
          <a:p>
            <a:pPr marL="898525" indent="-898525" algn="l">
              <a:spcBef>
                <a:spcPct val="50000"/>
              </a:spcBef>
            </a:pPr>
            <a:r>
              <a:rPr lang="zh-CN" altLang="en-US" sz="2200" b="1" dirty="0">
                <a:latin typeface="+mn-ea"/>
                <a:ea typeface="+mn-ea"/>
              </a:rPr>
              <a:t>例</a:t>
            </a:r>
            <a:r>
              <a:rPr lang="en-US" altLang="zh-CN" sz="2200" b="1" dirty="0">
                <a:latin typeface="+mn-ea"/>
                <a:ea typeface="+mn-ea"/>
              </a:rPr>
              <a:t>4.2 </a:t>
            </a:r>
            <a:r>
              <a:rPr lang="zh-CN" altLang="en-US" sz="2200" b="1" dirty="0">
                <a:latin typeface="+mn-ea"/>
                <a:ea typeface="+mn-ea"/>
              </a:rPr>
              <a:t>设文法</a:t>
            </a:r>
            <a:r>
              <a:rPr lang="en-US" altLang="zh-CN" sz="2200" b="1" dirty="0">
                <a:latin typeface="+mn-ea"/>
                <a:ea typeface="+mn-ea"/>
              </a:rPr>
              <a:t>G2[S]</a:t>
            </a:r>
            <a:r>
              <a:rPr lang="zh-CN" altLang="en-US" sz="2200" b="1" dirty="0">
                <a:latin typeface="+mn-ea"/>
                <a:ea typeface="+mn-ea"/>
              </a:rPr>
              <a:t>定义如下，考察输入串</a:t>
            </a:r>
            <a:r>
              <a:rPr lang="en-US" altLang="zh-CN" sz="2200" b="1" dirty="0" err="1">
                <a:latin typeface="+mn-ea"/>
                <a:ea typeface="+mn-ea"/>
              </a:rPr>
              <a:t>ccap</a:t>
            </a:r>
            <a:r>
              <a:rPr lang="zh-CN" altLang="en-US" sz="2200" b="1" dirty="0">
                <a:latin typeface="+mn-ea"/>
                <a:ea typeface="+mn-ea"/>
              </a:rPr>
              <a:t>的最左推导过程。 </a:t>
            </a:r>
          </a:p>
        </p:txBody>
      </p:sp>
      <p:sp>
        <p:nvSpPr>
          <p:cNvPr id="9220" name="Text Box 3"/>
          <p:cNvSpPr txBox="1">
            <a:spLocks noChangeArrowheads="1"/>
          </p:cNvSpPr>
          <p:nvPr/>
        </p:nvSpPr>
        <p:spPr bwMode="auto">
          <a:xfrm>
            <a:off x="2200276" y="1752802"/>
            <a:ext cx="3362324" cy="1378839"/>
          </a:xfrm>
          <a:prstGeom prst="rect">
            <a:avLst/>
          </a:prstGeom>
          <a:noFill/>
          <a:ln w="9525">
            <a:noFill/>
            <a:miter lim="800000"/>
            <a:headEnd/>
            <a:tailEnd/>
          </a:ln>
        </p:spPr>
        <p:txBody>
          <a:bodyPr wrap="square">
            <a:spAutoFit/>
          </a:bodyPr>
          <a:lstStyle/>
          <a:p>
            <a:pPr algn="l">
              <a:lnSpc>
                <a:spcPct val="120000"/>
              </a:lnSpc>
              <a:spcBef>
                <a:spcPct val="10000"/>
              </a:spcBef>
            </a:pPr>
            <a:r>
              <a:rPr lang="en-US" altLang="zh-CN" sz="2200" b="1" dirty="0">
                <a:latin typeface="+mn-ea"/>
                <a:ea typeface="+mn-ea"/>
              </a:rPr>
              <a:t>G2[S]</a:t>
            </a:r>
            <a:r>
              <a:rPr lang="zh-CN" altLang="en-US" sz="2200" b="1" dirty="0">
                <a:latin typeface="+mn-ea"/>
                <a:ea typeface="+mn-ea"/>
              </a:rPr>
              <a:t>：</a:t>
            </a:r>
            <a:r>
              <a:rPr lang="en-US" altLang="zh-CN" sz="2200" b="1" dirty="0" err="1">
                <a:latin typeface="+mn-ea"/>
                <a:ea typeface="+mn-ea"/>
              </a:rPr>
              <a:t>S→Ap︱Bq</a:t>
            </a:r>
            <a:endParaRPr lang="en-US" altLang="zh-CN" sz="2200" b="1" dirty="0">
              <a:latin typeface="+mn-ea"/>
              <a:ea typeface="+mn-ea"/>
            </a:endParaRPr>
          </a:p>
          <a:p>
            <a:pPr algn="l">
              <a:lnSpc>
                <a:spcPct val="120000"/>
              </a:lnSpc>
              <a:spcBef>
                <a:spcPct val="10000"/>
              </a:spcBef>
            </a:pPr>
            <a:r>
              <a:rPr lang="en-US" altLang="zh-CN" sz="2200" b="1" dirty="0">
                <a:latin typeface="+mn-ea"/>
                <a:ea typeface="+mn-ea"/>
              </a:rPr>
              <a:t>       </a:t>
            </a:r>
            <a:r>
              <a:rPr lang="en-US" altLang="zh-CN" sz="2200" b="1" dirty="0" err="1">
                <a:latin typeface="+mn-ea"/>
                <a:ea typeface="+mn-ea"/>
              </a:rPr>
              <a:t>A→cA︱a</a:t>
            </a:r>
            <a:endParaRPr lang="en-US" altLang="zh-CN" sz="2200" b="1" dirty="0">
              <a:latin typeface="+mn-ea"/>
              <a:ea typeface="+mn-ea"/>
            </a:endParaRPr>
          </a:p>
          <a:p>
            <a:pPr algn="l">
              <a:lnSpc>
                <a:spcPct val="120000"/>
              </a:lnSpc>
              <a:spcBef>
                <a:spcPct val="10000"/>
              </a:spcBef>
            </a:pPr>
            <a:r>
              <a:rPr lang="en-US" altLang="zh-CN" sz="2200" b="1" dirty="0">
                <a:latin typeface="+mn-ea"/>
                <a:ea typeface="+mn-ea"/>
              </a:rPr>
              <a:t>       </a:t>
            </a:r>
            <a:r>
              <a:rPr lang="en-US" altLang="zh-CN" sz="2200" b="1" dirty="0" err="1">
                <a:latin typeface="+mn-ea"/>
                <a:ea typeface="+mn-ea"/>
              </a:rPr>
              <a:t>B→dB︱b</a:t>
            </a:r>
            <a:r>
              <a:rPr lang="en-US" altLang="zh-CN" sz="2200" b="1" dirty="0">
                <a:latin typeface="+mn-ea"/>
                <a:ea typeface="+mn-ea"/>
              </a:rPr>
              <a:t> </a:t>
            </a:r>
          </a:p>
        </p:txBody>
      </p:sp>
      <p:graphicFrame>
        <p:nvGraphicFramePr>
          <p:cNvPr id="30" name="表格 29"/>
          <p:cNvGraphicFramePr>
            <a:graphicFrameLocks noGrp="1"/>
          </p:cNvGraphicFramePr>
          <p:nvPr/>
        </p:nvGraphicFramePr>
        <p:xfrm>
          <a:off x="1600200" y="4132401"/>
          <a:ext cx="1687830" cy="370840"/>
        </p:xfrm>
        <a:graphic>
          <a:graphicData uri="http://schemas.openxmlformats.org/drawingml/2006/table">
            <a:tbl>
              <a:tblPr firstRow="1" bandRow="1">
                <a:tableStyleId>{5C22544A-7EE6-4342-B048-85BDC9FD1C3A}</a:tableStyleId>
              </a:tblPr>
              <a:tblGrid>
                <a:gridCol w="438150">
                  <a:extLst>
                    <a:ext uri="{9D8B030D-6E8A-4147-A177-3AD203B41FA5}">
                      <a16:colId xmlns:a16="http://schemas.microsoft.com/office/drawing/2014/main" val="20000"/>
                    </a:ext>
                  </a:extLst>
                </a:gridCol>
                <a:gridCol w="373380">
                  <a:extLst>
                    <a:ext uri="{9D8B030D-6E8A-4147-A177-3AD203B41FA5}">
                      <a16:colId xmlns:a16="http://schemas.microsoft.com/office/drawing/2014/main" val="20001"/>
                    </a:ext>
                  </a:extLst>
                </a:gridCol>
                <a:gridCol w="438150">
                  <a:extLst>
                    <a:ext uri="{9D8B030D-6E8A-4147-A177-3AD203B41FA5}">
                      <a16:colId xmlns:a16="http://schemas.microsoft.com/office/drawing/2014/main" val="20002"/>
                    </a:ext>
                  </a:extLst>
                </a:gridCol>
                <a:gridCol w="438150">
                  <a:extLst>
                    <a:ext uri="{9D8B030D-6E8A-4147-A177-3AD203B41FA5}">
                      <a16:colId xmlns:a16="http://schemas.microsoft.com/office/drawing/2014/main" val="20003"/>
                    </a:ext>
                  </a:extLst>
                </a:gridCol>
              </a:tblGrid>
              <a:tr h="370840">
                <a:tc>
                  <a:txBody>
                    <a:bodyPr/>
                    <a:lstStyle/>
                    <a:p>
                      <a:r>
                        <a:rPr lang="en-US" altLang="zh-CN" dirty="0">
                          <a:solidFill>
                            <a:srgbClr val="002060"/>
                          </a:solidFill>
                        </a:rPr>
                        <a:t>c</a:t>
                      </a:r>
                      <a:endParaRPr lang="zh-CN" altLang="en-US" dirty="0">
                        <a:solidFill>
                          <a:srgbClr val="002060"/>
                        </a:solidFill>
                      </a:endParaRPr>
                    </a:p>
                  </a:txBody>
                  <a:tcPr>
                    <a:solidFill>
                      <a:srgbClr val="99FFCC"/>
                    </a:solidFill>
                  </a:tcPr>
                </a:tc>
                <a:tc>
                  <a:txBody>
                    <a:bodyPr/>
                    <a:lstStyle/>
                    <a:p>
                      <a:r>
                        <a:rPr lang="en-US" altLang="zh-CN" dirty="0">
                          <a:solidFill>
                            <a:srgbClr val="002060"/>
                          </a:solidFill>
                        </a:rPr>
                        <a:t>c</a:t>
                      </a:r>
                      <a:endParaRPr lang="zh-CN" altLang="en-US" dirty="0">
                        <a:solidFill>
                          <a:srgbClr val="002060"/>
                        </a:solidFill>
                      </a:endParaRPr>
                    </a:p>
                  </a:txBody>
                  <a:tcPr>
                    <a:solidFill>
                      <a:srgbClr val="99FFCC"/>
                    </a:solidFill>
                  </a:tcPr>
                </a:tc>
                <a:tc>
                  <a:txBody>
                    <a:bodyPr/>
                    <a:lstStyle/>
                    <a:p>
                      <a:r>
                        <a:rPr lang="en-US" altLang="zh-CN" dirty="0">
                          <a:solidFill>
                            <a:srgbClr val="002060"/>
                          </a:solidFill>
                        </a:rPr>
                        <a:t>a</a:t>
                      </a:r>
                      <a:endParaRPr lang="zh-CN" altLang="en-US" dirty="0">
                        <a:solidFill>
                          <a:srgbClr val="002060"/>
                        </a:solidFill>
                      </a:endParaRPr>
                    </a:p>
                  </a:txBody>
                  <a:tcPr>
                    <a:solidFill>
                      <a:srgbClr val="99FFCC"/>
                    </a:solidFill>
                  </a:tcPr>
                </a:tc>
                <a:tc>
                  <a:txBody>
                    <a:bodyPr/>
                    <a:lstStyle/>
                    <a:p>
                      <a:r>
                        <a:rPr lang="en-US" altLang="zh-CN" dirty="0">
                          <a:solidFill>
                            <a:srgbClr val="002060"/>
                          </a:solidFill>
                        </a:rPr>
                        <a:t>p</a:t>
                      </a:r>
                      <a:endParaRPr lang="zh-CN" altLang="en-US" dirty="0">
                        <a:solidFill>
                          <a:srgbClr val="002060"/>
                        </a:solidFill>
                      </a:endParaRPr>
                    </a:p>
                  </a:txBody>
                  <a:tcPr>
                    <a:solidFill>
                      <a:srgbClr val="99FFCC"/>
                    </a:solidFill>
                  </a:tcPr>
                </a:tc>
                <a:extLst>
                  <a:ext uri="{0D108BD9-81ED-4DB2-BD59-A6C34878D82A}">
                    <a16:rowId xmlns:a16="http://schemas.microsoft.com/office/drawing/2014/main" val="10000"/>
                  </a:ext>
                </a:extLst>
              </a:tr>
            </a:tbl>
          </a:graphicData>
        </a:graphic>
      </p:graphicFrame>
      <p:sp>
        <p:nvSpPr>
          <p:cNvPr id="9233" name="Text Box 1028"/>
          <p:cNvSpPr txBox="1">
            <a:spLocks noChangeArrowheads="1"/>
          </p:cNvSpPr>
          <p:nvPr/>
        </p:nvSpPr>
        <p:spPr bwMode="auto">
          <a:xfrm>
            <a:off x="152400" y="3533279"/>
            <a:ext cx="2014631" cy="498598"/>
          </a:xfrm>
          <a:prstGeom prst="rect">
            <a:avLst/>
          </a:prstGeom>
          <a:noFill/>
          <a:ln w="9525">
            <a:noFill/>
            <a:miter lim="800000"/>
            <a:headEnd/>
            <a:tailEnd/>
          </a:ln>
        </p:spPr>
        <p:txBody>
          <a:bodyPr wrap="square">
            <a:spAutoFit/>
          </a:bodyPr>
          <a:lstStyle/>
          <a:p>
            <a:pPr>
              <a:lnSpc>
                <a:spcPct val="120000"/>
              </a:lnSpc>
              <a:spcBef>
                <a:spcPct val="10000"/>
              </a:spcBef>
            </a:pPr>
            <a:r>
              <a:rPr lang="zh-CN" altLang="en-US" sz="2200" b="1" dirty="0">
                <a:latin typeface="宋体" pitchFamily="2" charset="-122"/>
                <a:ea typeface="宋体" pitchFamily="2" charset="-122"/>
              </a:rPr>
              <a:t>推   导：</a:t>
            </a:r>
            <a:r>
              <a:rPr lang="en-US" altLang="zh-CN" sz="2200" b="1" dirty="0">
                <a:latin typeface="宋体" pitchFamily="2" charset="-122"/>
                <a:ea typeface="宋体" pitchFamily="2" charset="-122"/>
              </a:rPr>
              <a:t>S </a:t>
            </a:r>
          </a:p>
        </p:txBody>
      </p:sp>
      <p:sp>
        <p:nvSpPr>
          <p:cNvPr id="32" name="Text Box 1028"/>
          <p:cNvSpPr txBox="1">
            <a:spLocks noChangeArrowheads="1"/>
          </p:cNvSpPr>
          <p:nvPr/>
        </p:nvSpPr>
        <p:spPr bwMode="auto">
          <a:xfrm>
            <a:off x="1752600" y="3520579"/>
            <a:ext cx="1295400" cy="498598"/>
          </a:xfrm>
          <a:prstGeom prst="rect">
            <a:avLst/>
          </a:prstGeom>
          <a:noFill/>
          <a:ln w="9525">
            <a:noFill/>
            <a:miter lim="800000"/>
            <a:headEnd/>
            <a:tailEnd/>
          </a:ln>
        </p:spPr>
        <p:txBody>
          <a:bodyPr wrap="square">
            <a:spAutoFit/>
          </a:bodyPr>
          <a:lstStyle/>
          <a:p>
            <a:pPr>
              <a:lnSpc>
                <a:spcPct val="120000"/>
              </a:lnSpc>
              <a:spcBef>
                <a:spcPct val="10000"/>
              </a:spcBef>
            </a:pPr>
            <a:r>
              <a:rPr lang="en-US" altLang="zh-CN" sz="2200" b="1" dirty="0">
                <a:latin typeface="宋体" pitchFamily="2" charset="-122"/>
                <a:ea typeface="宋体" pitchFamily="2" charset="-122"/>
              </a:rPr>
              <a:t> </a:t>
            </a:r>
            <a:r>
              <a:rPr lang="en-US" altLang="zh-CN" sz="2200" b="1" dirty="0">
                <a:latin typeface="宋体" pitchFamily="2" charset="-122"/>
                <a:ea typeface="宋体" pitchFamily="2" charset="-122"/>
                <a:sym typeface="Symbol" pitchFamily="18" charset="2"/>
              </a:rPr>
              <a:t></a:t>
            </a:r>
            <a:r>
              <a:rPr lang="en-US" altLang="zh-CN" sz="2200" b="1" dirty="0">
                <a:latin typeface="宋体" pitchFamily="2" charset="-122"/>
                <a:ea typeface="宋体" pitchFamily="2" charset="-122"/>
              </a:rPr>
              <a:t>A  p </a:t>
            </a:r>
          </a:p>
        </p:txBody>
      </p:sp>
      <p:sp>
        <p:nvSpPr>
          <p:cNvPr id="33" name="Text Box 1028"/>
          <p:cNvSpPr txBox="1">
            <a:spLocks noChangeArrowheads="1"/>
          </p:cNvSpPr>
          <p:nvPr/>
        </p:nvSpPr>
        <p:spPr bwMode="auto">
          <a:xfrm>
            <a:off x="2616200" y="3520579"/>
            <a:ext cx="1955800" cy="498598"/>
          </a:xfrm>
          <a:prstGeom prst="rect">
            <a:avLst/>
          </a:prstGeom>
          <a:noFill/>
          <a:ln w="9525">
            <a:noFill/>
            <a:miter lim="800000"/>
            <a:headEnd/>
            <a:tailEnd/>
          </a:ln>
        </p:spPr>
        <p:txBody>
          <a:bodyPr wrap="square">
            <a:spAutoFit/>
          </a:bodyPr>
          <a:lstStyle/>
          <a:p>
            <a:pPr>
              <a:lnSpc>
                <a:spcPct val="120000"/>
              </a:lnSpc>
              <a:spcBef>
                <a:spcPct val="10000"/>
              </a:spcBef>
            </a:pPr>
            <a:r>
              <a:rPr lang="en-US" altLang="zh-CN" sz="2200" b="1" dirty="0">
                <a:latin typeface="宋体" pitchFamily="2" charset="-122"/>
                <a:ea typeface="宋体" pitchFamily="2" charset="-122"/>
              </a:rPr>
              <a:t>  </a:t>
            </a:r>
            <a:r>
              <a:rPr lang="en-US" altLang="zh-CN" sz="2200" b="1" dirty="0">
                <a:latin typeface="宋体" pitchFamily="2" charset="-122"/>
                <a:ea typeface="宋体" pitchFamily="2" charset="-122"/>
                <a:sym typeface="Symbol" pitchFamily="18" charset="2"/>
              </a:rPr>
              <a:t></a:t>
            </a:r>
            <a:r>
              <a:rPr lang="en-US" altLang="zh-CN" sz="2200" b="1" dirty="0">
                <a:solidFill>
                  <a:srgbClr val="FF0000"/>
                </a:solidFill>
                <a:latin typeface="宋体" pitchFamily="2" charset="-122"/>
                <a:ea typeface="宋体" pitchFamily="2" charset="-122"/>
              </a:rPr>
              <a:t> c  </a:t>
            </a:r>
            <a:r>
              <a:rPr lang="en-US" altLang="zh-CN" sz="2200" b="1" dirty="0">
                <a:latin typeface="宋体" pitchFamily="2" charset="-122"/>
                <a:ea typeface="宋体" pitchFamily="2" charset="-122"/>
              </a:rPr>
              <a:t>A  p </a:t>
            </a:r>
          </a:p>
        </p:txBody>
      </p:sp>
      <p:sp>
        <p:nvSpPr>
          <p:cNvPr id="34" name="Text Box 1028"/>
          <p:cNvSpPr txBox="1">
            <a:spLocks noChangeArrowheads="1"/>
          </p:cNvSpPr>
          <p:nvPr/>
        </p:nvSpPr>
        <p:spPr bwMode="auto">
          <a:xfrm>
            <a:off x="4233320" y="3520579"/>
            <a:ext cx="2319880" cy="498598"/>
          </a:xfrm>
          <a:prstGeom prst="rect">
            <a:avLst/>
          </a:prstGeom>
          <a:noFill/>
          <a:ln w="9525">
            <a:noFill/>
            <a:miter lim="800000"/>
            <a:headEnd/>
            <a:tailEnd/>
          </a:ln>
        </p:spPr>
        <p:txBody>
          <a:bodyPr wrap="square">
            <a:spAutoFit/>
          </a:bodyPr>
          <a:lstStyle/>
          <a:p>
            <a:pPr>
              <a:lnSpc>
                <a:spcPct val="120000"/>
              </a:lnSpc>
              <a:spcBef>
                <a:spcPct val="10000"/>
              </a:spcBef>
            </a:pPr>
            <a:r>
              <a:rPr lang="en-US" altLang="zh-CN" sz="2200" b="1" dirty="0">
                <a:latin typeface="宋体" pitchFamily="2" charset="-122"/>
                <a:ea typeface="宋体" pitchFamily="2" charset="-122"/>
              </a:rPr>
              <a:t> </a:t>
            </a:r>
            <a:r>
              <a:rPr lang="en-US" altLang="zh-CN" sz="2200" b="1" dirty="0">
                <a:latin typeface="宋体" pitchFamily="2" charset="-122"/>
                <a:ea typeface="宋体" pitchFamily="2" charset="-122"/>
                <a:sym typeface="Symbol" pitchFamily="18" charset="2"/>
              </a:rPr>
              <a:t> </a:t>
            </a:r>
            <a:r>
              <a:rPr lang="en-US" altLang="zh-CN" sz="2200" b="1" dirty="0">
                <a:solidFill>
                  <a:srgbClr val="FF0000"/>
                </a:solidFill>
                <a:latin typeface="宋体" pitchFamily="2" charset="-122"/>
                <a:ea typeface="宋体" pitchFamily="2" charset="-122"/>
              </a:rPr>
              <a:t>c  </a:t>
            </a:r>
            <a:r>
              <a:rPr lang="en-US" altLang="zh-CN" sz="2200" b="1" dirty="0" err="1">
                <a:solidFill>
                  <a:srgbClr val="FF0000"/>
                </a:solidFill>
                <a:latin typeface="宋体" pitchFamily="2" charset="-122"/>
                <a:ea typeface="宋体" pitchFamily="2" charset="-122"/>
              </a:rPr>
              <a:t>c</a:t>
            </a:r>
            <a:r>
              <a:rPr lang="en-US" altLang="zh-CN" sz="2200" b="1" dirty="0">
                <a:solidFill>
                  <a:srgbClr val="FF0000"/>
                </a:solidFill>
                <a:latin typeface="宋体" pitchFamily="2" charset="-122"/>
                <a:ea typeface="宋体" pitchFamily="2" charset="-122"/>
              </a:rPr>
              <a:t> </a:t>
            </a:r>
            <a:r>
              <a:rPr lang="en-US" altLang="zh-CN" sz="2200" b="1" dirty="0">
                <a:latin typeface="宋体" pitchFamily="2" charset="-122"/>
                <a:ea typeface="宋体" pitchFamily="2" charset="-122"/>
              </a:rPr>
              <a:t> A  p </a:t>
            </a:r>
          </a:p>
        </p:txBody>
      </p:sp>
      <p:sp>
        <p:nvSpPr>
          <p:cNvPr id="35" name="Text Box 1028"/>
          <p:cNvSpPr txBox="1">
            <a:spLocks noChangeArrowheads="1"/>
          </p:cNvSpPr>
          <p:nvPr/>
        </p:nvSpPr>
        <p:spPr bwMode="auto">
          <a:xfrm>
            <a:off x="6140139" y="3520579"/>
            <a:ext cx="2318061" cy="498598"/>
          </a:xfrm>
          <a:prstGeom prst="rect">
            <a:avLst/>
          </a:prstGeom>
          <a:noFill/>
          <a:ln w="9525">
            <a:noFill/>
            <a:miter lim="800000"/>
            <a:headEnd/>
            <a:tailEnd/>
          </a:ln>
        </p:spPr>
        <p:txBody>
          <a:bodyPr wrap="square">
            <a:spAutoFit/>
          </a:bodyPr>
          <a:lstStyle/>
          <a:p>
            <a:pPr>
              <a:lnSpc>
                <a:spcPct val="120000"/>
              </a:lnSpc>
              <a:spcBef>
                <a:spcPct val="10000"/>
              </a:spcBef>
            </a:pPr>
            <a:r>
              <a:rPr lang="en-US" altLang="zh-CN" sz="2200" b="1" dirty="0">
                <a:latin typeface="宋体" pitchFamily="2" charset="-122"/>
                <a:ea typeface="宋体" pitchFamily="2" charset="-122"/>
              </a:rPr>
              <a:t> </a:t>
            </a:r>
            <a:r>
              <a:rPr lang="en-US" altLang="zh-CN" sz="2200" b="1" dirty="0">
                <a:latin typeface="宋体" pitchFamily="2" charset="-122"/>
                <a:ea typeface="宋体" pitchFamily="2" charset="-122"/>
                <a:sym typeface="Symbol" pitchFamily="18" charset="2"/>
              </a:rPr>
              <a:t> </a:t>
            </a:r>
            <a:r>
              <a:rPr lang="en-US" altLang="zh-CN" sz="2200" b="1" dirty="0">
                <a:solidFill>
                  <a:srgbClr val="FF0000"/>
                </a:solidFill>
                <a:latin typeface="宋体" pitchFamily="2" charset="-122"/>
                <a:ea typeface="宋体" pitchFamily="2" charset="-122"/>
              </a:rPr>
              <a:t>c  </a:t>
            </a:r>
            <a:r>
              <a:rPr lang="en-US" altLang="zh-CN" sz="2200" b="1" dirty="0" err="1">
                <a:solidFill>
                  <a:srgbClr val="FF0000"/>
                </a:solidFill>
                <a:latin typeface="宋体" pitchFamily="2" charset="-122"/>
                <a:ea typeface="宋体" pitchFamily="2" charset="-122"/>
              </a:rPr>
              <a:t>c</a:t>
            </a:r>
            <a:r>
              <a:rPr lang="en-US" altLang="zh-CN" sz="2200" b="1" dirty="0">
                <a:solidFill>
                  <a:srgbClr val="FF0000"/>
                </a:solidFill>
                <a:latin typeface="宋体" pitchFamily="2" charset="-122"/>
                <a:ea typeface="宋体" pitchFamily="2" charset="-122"/>
              </a:rPr>
              <a:t> </a:t>
            </a:r>
            <a:r>
              <a:rPr lang="en-US" altLang="zh-CN" sz="2200" b="1" dirty="0">
                <a:latin typeface="宋体" pitchFamily="2" charset="-122"/>
                <a:ea typeface="宋体" pitchFamily="2" charset="-122"/>
              </a:rPr>
              <a:t> </a:t>
            </a:r>
            <a:r>
              <a:rPr lang="en-US" altLang="zh-CN" sz="2200" b="1" dirty="0">
                <a:solidFill>
                  <a:srgbClr val="FF0000"/>
                </a:solidFill>
                <a:latin typeface="宋体" pitchFamily="2" charset="-122"/>
                <a:ea typeface="宋体" pitchFamily="2" charset="-122"/>
              </a:rPr>
              <a:t>a</a:t>
            </a:r>
            <a:r>
              <a:rPr lang="en-US" altLang="zh-CN" sz="2200" b="1" dirty="0">
                <a:latin typeface="宋体" pitchFamily="2" charset="-122"/>
                <a:ea typeface="宋体" pitchFamily="2" charset="-122"/>
              </a:rPr>
              <a:t>  p </a:t>
            </a:r>
          </a:p>
        </p:txBody>
      </p:sp>
      <p:sp>
        <p:nvSpPr>
          <p:cNvPr id="36" name="AutoShape 11"/>
          <p:cNvSpPr>
            <a:spLocks noChangeArrowheads="1"/>
          </p:cNvSpPr>
          <p:nvPr/>
        </p:nvSpPr>
        <p:spPr bwMode="auto">
          <a:xfrm>
            <a:off x="6330950" y="2252166"/>
            <a:ext cx="1898650" cy="914400"/>
          </a:xfrm>
          <a:prstGeom prst="wedgeRoundRectCallout">
            <a:avLst>
              <a:gd name="adj1" fmla="val -283140"/>
              <a:gd name="adj2" fmla="val 102500"/>
              <a:gd name="adj3" fmla="val 16667"/>
            </a:avLst>
          </a:prstGeom>
          <a:solidFill>
            <a:schemeClr val="accent1">
              <a:alpha val="50195"/>
            </a:schemeClr>
          </a:solidFill>
          <a:ln w="9525">
            <a:noFill/>
            <a:miter lim="800000"/>
            <a:headEnd/>
            <a:tailEnd/>
          </a:ln>
        </p:spPr>
        <p:txBody>
          <a:bodyPr/>
          <a:lstStyle/>
          <a:p>
            <a:r>
              <a:rPr lang="en-US" altLang="zh-CN" sz="2000" b="1" dirty="0" err="1">
                <a:latin typeface="Times New Roman" pitchFamily="18" charset="0"/>
              </a:rPr>
              <a:t>Ap</a:t>
            </a:r>
            <a:r>
              <a:rPr lang="en-US" altLang="zh-CN" sz="2000" b="1" dirty="0">
                <a:latin typeface="Times New Roman" pitchFamily="18" charset="0"/>
              </a:rPr>
              <a:t> </a:t>
            </a:r>
            <a:r>
              <a:rPr lang="en-US" altLang="zh-CN" sz="2000" b="1" dirty="0">
                <a:latin typeface="Times New Roman" pitchFamily="18" charset="0"/>
                <a:sym typeface="Symbol" pitchFamily="18" charset="2"/>
              </a:rPr>
              <a:t></a:t>
            </a:r>
            <a:r>
              <a:rPr lang="en-US" altLang="zh-CN" sz="2000" b="1" dirty="0">
                <a:solidFill>
                  <a:srgbClr val="FF0000"/>
                </a:solidFill>
                <a:latin typeface="Times New Roman" pitchFamily="18" charset="0"/>
              </a:rPr>
              <a:t>c</a:t>
            </a:r>
            <a:r>
              <a:rPr lang="en-US" altLang="zh-CN" sz="2000" b="1" dirty="0">
                <a:latin typeface="Times New Roman" pitchFamily="18" charset="0"/>
              </a:rPr>
              <a:t>…</a:t>
            </a:r>
          </a:p>
          <a:p>
            <a:r>
              <a:rPr lang="en-US" altLang="zh-CN" sz="2000" b="1" dirty="0">
                <a:latin typeface="Times New Roman" pitchFamily="18" charset="0"/>
              </a:rPr>
              <a:t> </a:t>
            </a:r>
            <a:r>
              <a:rPr lang="en-US" altLang="zh-CN" sz="2000" b="1" dirty="0" err="1">
                <a:latin typeface="Times New Roman" pitchFamily="18" charset="0"/>
              </a:rPr>
              <a:t>Bq</a:t>
            </a:r>
            <a:r>
              <a:rPr lang="en-US" altLang="zh-CN" sz="2000" b="1" dirty="0">
                <a:latin typeface="Times New Roman" pitchFamily="18" charset="0"/>
              </a:rPr>
              <a:t> </a:t>
            </a:r>
            <a:r>
              <a:rPr lang="en-US" altLang="zh-CN" sz="2000" b="1" dirty="0">
                <a:latin typeface="Times New Roman" pitchFamily="18" charset="0"/>
                <a:sym typeface="Symbol" pitchFamily="18" charset="2"/>
              </a:rPr>
              <a:t></a:t>
            </a:r>
            <a:r>
              <a:rPr lang="en-US" altLang="zh-CN" sz="2000" b="1" dirty="0">
                <a:solidFill>
                  <a:srgbClr val="FF0000"/>
                </a:solidFill>
                <a:latin typeface="Times New Roman" pitchFamily="18" charset="0"/>
              </a:rPr>
              <a:t>c </a:t>
            </a:r>
            <a:r>
              <a:rPr lang="en-US" altLang="zh-CN" sz="2000" b="1" dirty="0">
                <a:latin typeface="Times New Roman" pitchFamily="18" charset="0"/>
              </a:rPr>
              <a:t>…</a:t>
            </a:r>
          </a:p>
        </p:txBody>
      </p:sp>
      <p:sp>
        <p:nvSpPr>
          <p:cNvPr id="37" name="Text Box 12"/>
          <p:cNvSpPr txBox="1">
            <a:spLocks noChangeArrowheads="1"/>
          </p:cNvSpPr>
          <p:nvPr/>
        </p:nvSpPr>
        <p:spPr bwMode="auto">
          <a:xfrm>
            <a:off x="7055604" y="2262445"/>
            <a:ext cx="381000" cy="457200"/>
          </a:xfrm>
          <a:prstGeom prst="rect">
            <a:avLst/>
          </a:prstGeom>
          <a:noFill/>
          <a:ln w="9525">
            <a:noFill/>
            <a:miter lim="800000"/>
            <a:headEnd/>
            <a:tailEnd/>
          </a:ln>
        </p:spPr>
        <p:txBody>
          <a:bodyPr>
            <a:spAutoFit/>
          </a:bodyPr>
          <a:lstStyle/>
          <a:p>
            <a:pPr>
              <a:spcBef>
                <a:spcPct val="50000"/>
              </a:spcBef>
            </a:pPr>
            <a:r>
              <a:rPr lang="en-US" altLang="zh-CN" dirty="0"/>
              <a:t>*</a:t>
            </a:r>
          </a:p>
        </p:txBody>
      </p:sp>
      <p:sp>
        <p:nvSpPr>
          <p:cNvPr id="38" name="Text Box 13"/>
          <p:cNvSpPr txBox="1">
            <a:spLocks noChangeArrowheads="1"/>
          </p:cNvSpPr>
          <p:nvPr/>
        </p:nvSpPr>
        <p:spPr bwMode="auto">
          <a:xfrm>
            <a:off x="7010400" y="2590800"/>
            <a:ext cx="381000" cy="457200"/>
          </a:xfrm>
          <a:prstGeom prst="rect">
            <a:avLst/>
          </a:prstGeom>
          <a:noFill/>
          <a:ln w="9525">
            <a:noFill/>
            <a:miter lim="800000"/>
            <a:headEnd/>
            <a:tailEnd/>
          </a:ln>
        </p:spPr>
        <p:txBody>
          <a:bodyPr>
            <a:spAutoFit/>
          </a:bodyPr>
          <a:lstStyle/>
          <a:p>
            <a:pPr>
              <a:spcBef>
                <a:spcPct val="50000"/>
              </a:spcBef>
            </a:pPr>
            <a:r>
              <a:rPr lang="en-US" altLang="zh-CN" dirty="0"/>
              <a:t>*</a:t>
            </a:r>
          </a:p>
        </p:txBody>
      </p:sp>
      <p:sp>
        <p:nvSpPr>
          <p:cNvPr id="39" name="Text Box 14"/>
          <p:cNvSpPr txBox="1">
            <a:spLocks noChangeArrowheads="1"/>
          </p:cNvSpPr>
          <p:nvPr/>
        </p:nvSpPr>
        <p:spPr bwMode="auto">
          <a:xfrm>
            <a:off x="7041396" y="2643445"/>
            <a:ext cx="457200" cy="457200"/>
          </a:xfrm>
          <a:prstGeom prst="rect">
            <a:avLst/>
          </a:prstGeom>
          <a:noFill/>
          <a:ln w="9525">
            <a:noFill/>
            <a:miter lim="800000"/>
            <a:headEnd/>
            <a:tailEnd/>
          </a:ln>
        </p:spPr>
        <p:txBody>
          <a:bodyPr>
            <a:spAutoFit/>
          </a:bodyPr>
          <a:lstStyle/>
          <a:p>
            <a:pPr>
              <a:spcBef>
                <a:spcPct val="50000"/>
              </a:spcBef>
            </a:pPr>
            <a:r>
              <a:rPr lang="zh-CN" altLang="en-US" b="1" dirty="0"/>
              <a:t>／</a:t>
            </a:r>
          </a:p>
        </p:txBody>
      </p:sp>
      <p:sp>
        <p:nvSpPr>
          <p:cNvPr id="41" name="Text Box 1028"/>
          <p:cNvSpPr txBox="1">
            <a:spLocks noChangeArrowheads="1"/>
          </p:cNvSpPr>
          <p:nvPr/>
        </p:nvSpPr>
        <p:spPr bwMode="auto">
          <a:xfrm>
            <a:off x="1524000" y="4995243"/>
            <a:ext cx="4419600" cy="498598"/>
          </a:xfrm>
          <a:prstGeom prst="rect">
            <a:avLst/>
          </a:prstGeom>
          <a:noFill/>
          <a:ln w="9525">
            <a:noFill/>
            <a:miter lim="800000"/>
            <a:headEnd/>
            <a:tailEnd/>
          </a:ln>
        </p:spPr>
        <p:txBody>
          <a:bodyPr wrap="square">
            <a:spAutoFit/>
          </a:bodyPr>
          <a:lstStyle/>
          <a:p>
            <a:pPr>
              <a:lnSpc>
                <a:spcPct val="120000"/>
              </a:lnSpc>
              <a:spcBef>
                <a:spcPct val="10000"/>
              </a:spcBef>
            </a:pPr>
            <a:r>
              <a:rPr lang="zh-CN" altLang="en-US" sz="2200" b="1" dirty="0">
                <a:latin typeface="宋体" pitchFamily="2" charset="-122"/>
                <a:ea typeface="宋体" pitchFamily="2" charset="-122"/>
              </a:rPr>
              <a:t>成功使用最左推导推导出符号串</a:t>
            </a:r>
            <a:r>
              <a:rPr lang="en-US" altLang="zh-CN" sz="2200" b="1" dirty="0">
                <a:latin typeface="宋体" pitchFamily="2" charset="-122"/>
                <a:ea typeface="宋体" pitchFamily="2" charset="-122"/>
              </a:rPr>
              <a:t> </a:t>
            </a:r>
          </a:p>
        </p:txBody>
      </p:sp>
      <p:sp>
        <p:nvSpPr>
          <p:cNvPr id="16" name="矩形 15"/>
          <p:cNvSpPr/>
          <p:nvPr/>
        </p:nvSpPr>
        <p:spPr bwMode="auto">
          <a:xfrm>
            <a:off x="1600200" y="3436441"/>
            <a:ext cx="381000" cy="1219200"/>
          </a:xfrm>
          <a:prstGeom prst="rect">
            <a:avLst/>
          </a:prstGeom>
          <a:noFill/>
          <a:ln w="28575" cap="flat" cmpd="sng" algn="ctr">
            <a:solidFill>
              <a:srgbClr val="FF0000"/>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charset="0"/>
              <a:ea typeface="微软雅黑" pitchFamily="34" charset="-122"/>
            </a:endParaRPr>
          </a:p>
        </p:txBody>
      </p:sp>
      <p:sp>
        <p:nvSpPr>
          <p:cNvPr id="17" name="Rectangle 21"/>
          <p:cNvSpPr txBox="1">
            <a:spLocks noChangeArrowheads="1"/>
          </p:cNvSpPr>
          <p:nvPr/>
        </p:nvSpPr>
        <p:spPr>
          <a:xfrm>
            <a:off x="609600" y="304800"/>
            <a:ext cx="5867400" cy="5334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zh-CN" altLang="en-US" sz="2800" b="1" kern="0" dirty="0">
                <a:solidFill>
                  <a:srgbClr val="0000FF"/>
                </a:solidFill>
                <a:latin typeface="Times New Roman" pitchFamily="18" charset="0"/>
                <a:ea typeface="黑体" pitchFamily="2" charset="-122"/>
                <a:cs typeface="+mj-cs"/>
              </a:rPr>
              <a:t>最左推导举例</a:t>
            </a:r>
            <a:r>
              <a:rPr lang="en-US" altLang="zh-CN" sz="2800" b="1" kern="0" dirty="0">
                <a:solidFill>
                  <a:srgbClr val="0000FF"/>
                </a:solidFill>
                <a:latin typeface="Times New Roman" pitchFamily="18" charset="0"/>
                <a:ea typeface="黑体" pitchFamily="2" charset="-122"/>
                <a:cs typeface="+mj-cs"/>
              </a:rPr>
              <a:t>2</a:t>
            </a:r>
            <a:endParaRPr kumimoji="0" lang="zh-CN" altLang="en-US" sz="2800" b="1" i="0" u="none" strike="noStrike" kern="0" cap="none" spc="0" normalizeH="0" baseline="0" noProof="0" dirty="0">
              <a:ln>
                <a:noFill/>
              </a:ln>
              <a:solidFill>
                <a:srgbClr val="0000FF"/>
              </a:solidFill>
              <a:effectLst/>
              <a:uLnTx/>
              <a:uFillTx/>
              <a:latin typeface="Times New Roman" pitchFamily="18" charset="0"/>
              <a:ea typeface="黑体" pitchFamily="2" charset="-122"/>
              <a:cs typeface="+mj-cs"/>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ox(in)">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box(in)">
                                      <p:cBhvr>
                                        <p:cTn id="12" dur="500"/>
                                        <p:tgtEl>
                                          <p:spTgt spid="36"/>
                                        </p:tgtEl>
                                      </p:cBhvr>
                                    </p:animEffect>
                                  </p:childTnLst>
                                </p:cTn>
                              </p:par>
                              <p:par>
                                <p:cTn id="13" presetID="4" presetClass="entr" presetSubtype="16" fill="hold" grpId="0" nodeType="withEffect">
                                  <p:stCondLst>
                                    <p:cond delay="0"/>
                                  </p:stCondLst>
                                  <p:childTnLst>
                                    <p:set>
                                      <p:cBhvr>
                                        <p:cTn id="14" dur="1" fill="hold">
                                          <p:stCondLst>
                                            <p:cond delay="0"/>
                                          </p:stCondLst>
                                        </p:cTn>
                                        <p:tgtEl>
                                          <p:spTgt spid="37"/>
                                        </p:tgtEl>
                                        <p:attrNameLst>
                                          <p:attrName>style.visibility</p:attrName>
                                        </p:attrNameLst>
                                      </p:cBhvr>
                                      <p:to>
                                        <p:strVal val="visible"/>
                                      </p:to>
                                    </p:set>
                                    <p:animEffect transition="in" filter="box(in)">
                                      <p:cBhvr>
                                        <p:cTn id="15" dur="500"/>
                                        <p:tgtEl>
                                          <p:spTgt spid="37"/>
                                        </p:tgtEl>
                                      </p:cBhvr>
                                    </p:animEffect>
                                  </p:childTnLst>
                                </p:cTn>
                              </p:par>
                              <p:par>
                                <p:cTn id="16" presetID="4" presetClass="entr" presetSubtype="16" fill="hold" grpId="0" nodeType="withEffect">
                                  <p:stCondLst>
                                    <p:cond delay="0"/>
                                  </p:stCondLst>
                                  <p:childTnLst>
                                    <p:set>
                                      <p:cBhvr>
                                        <p:cTn id="17" dur="1" fill="hold">
                                          <p:stCondLst>
                                            <p:cond delay="0"/>
                                          </p:stCondLst>
                                        </p:cTn>
                                        <p:tgtEl>
                                          <p:spTgt spid="38"/>
                                        </p:tgtEl>
                                        <p:attrNameLst>
                                          <p:attrName>style.visibility</p:attrName>
                                        </p:attrNameLst>
                                      </p:cBhvr>
                                      <p:to>
                                        <p:strVal val="visible"/>
                                      </p:to>
                                    </p:set>
                                    <p:animEffect transition="in" filter="box(in)">
                                      <p:cBhvr>
                                        <p:cTn id="18" dur="500"/>
                                        <p:tgtEl>
                                          <p:spTgt spid="38"/>
                                        </p:tgtEl>
                                      </p:cBhvr>
                                    </p:animEffect>
                                  </p:childTnLst>
                                </p:cTn>
                              </p:par>
                              <p:par>
                                <p:cTn id="19" presetID="4" presetClass="entr" presetSubtype="16" fill="hold" grpId="0" nodeType="withEffect">
                                  <p:stCondLst>
                                    <p:cond delay="0"/>
                                  </p:stCondLst>
                                  <p:childTnLst>
                                    <p:set>
                                      <p:cBhvr>
                                        <p:cTn id="20" dur="1" fill="hold">
                                          <p:stCondLst>
                                            <p:cond delay="0"/>
                                          </p:stCondLst>
                                        </p:cTn>
                                        <p:tgtEl>
                                          <p:spTgt spid="39"/>
                                        </p:tgtEl>
                                        <p:attrNameLst>
                                          <p:attrName>style.visibility</p:attrName>
                                        </p:attrNameLst>
                                      </p:cBhvr>
                                      <p:to>
                                        <p:strVal val="visible"/>
                                      </p:to>
                                    </p:set>
                                    <p:animEffect transition="in" filter="box(in)">
                                      <p:cBhvr>
                                        <p:cTn id="21" dur="500"/>
                                        <p:tgtEl>
                                          <p:spTgt spid="39"/>
                                        </p:tgtEl>
                                      </p:cBhvr>
                                    </p:animEffect>
                                  </p:childTnLst>
                                </p:cTn>
                              </p:par>
                            </p:childTnLst>
                          </p:cTn>
                        </p:par>
                      </p:childTnLst>
                    </p:cTn>
                  </p:par>
                  <p:par>
                    <p:cTn id="22" fill="hold">
                      <p:stCondLst>
                        <p:cond delay="indefinite"/>
                      </p:stCondLst>
                      <p:childTnLst>
                        <p:par>
                          <p:cTn id="23" fill="hold">
                            <p:stCondLst>
                              <p:cond delay="0"/>
                            </p:stCondLst>
                            <p:childTnLst>
                              <p:par>
                                <p:cTn id="24" presetID="4" presetClass="entr" presetSubtype="16" fill="hold" grpId="0" nodeType="clickEffect">
                                  <p:stCondLst>
                                    <p:cond delay="0"/>
                                  </p:stCondLst>
                                  <p:childTnLst>
                                    <p:set>
                                      <p:cBhvr>
                                        <p:cTn id="25" dur="1" fill="hold">
                                          <p:stCondLst>
                                            <p:cond delay="0"/>
                                          </p:stCondLst>
                                        </p:cTn>
                                        <p:tgtEl>
                                          <p:spTgt spid="32"/>
                                        </p:tgtEl>
                                        <p:attrNameLst>
                                          <p:attrName>style.visibility</p:attrName>
                                        </p:attrNameLst>
                                      </p:cBhvr>
                                      <p:to>
                                        <p:strVal val="visible"/>
                                      </p:to>
                                    </p:set>
                                    <p:animEffect transition="in" filter="box(in)">
                                      <p:cBhvr>
                                        <p:cTn id="26" dur="500"/>
                                        <p:tgtEl>
                                          <p:spTgt spid="32"/>
                                        </p:tgtEl>
                                      </p:cBhvr>
                                    </p:animEffect>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nodeType="clickEffect">
                                  <p:stCondLst>
                                    <p:cond delay="0"/>
                                  </p:stCondLst>
                                  <p:childTnLst>
                                    <p:animMotion origin="layout" path="M -0.00886 -8.67052E-7 L 0.06614 -8.67052E-7 " pathEditMode="relative" rAng="0" ptsTypes="AA">
                                      <p:cBhvr>
                                        <p:cTn id="30" dur="2000" fill="hold"/>
                                        <p:tgtEl>
                                          <p:spTgt spid="30"/>
                                        </p:tgtEl>
                                        <p:attrNameLst>
                                          <p:attrName>ppt_x</p:attrName>
                                          <p:attrName>ppt_y</p:attrName>
                                        </p:attrNameLst>
                                      </p:cBhvr>
                                      <p:rCtr x="38" y="0"/>
                                    </p:animMotion>
                                  </p:childTnLst>
                                </p:cTn>
                              </p:par>
                            </p:childTnLst>
                          </p:cTn>
                        </p:par>
                        <p:par>
                          <p:cTn id="31" fill="hold">
                            <p:stCondLst>
                              <p:cond delay="2000"/>
                            </p:stCondLst>
                            <p:childTnLst>
                              <p:par>
                                <p:cTn id="32" presetID="0" presetClass="path" presetSubtype="0" accel="50000" decel="50000" fill="hold" grpId="1" nodeType="afterEffect">
                                  <p:stCondLst>
                                    <p:cond delay="0"/>
                                  </p:stCondLst>
                                  <p:childTnLst>
                                    <p:animMotion origin="layout" path="M -0.00416 -3.2948E-6 L 0.0625 -3.2948E-6 " pathEditMode="relative" rAng="0" ptsTypes="AA">
                                      <p:cBhvr>
                                        <p:cTn id="33" dur="2000" fill="hold"/>
                                        <p:tgtEl>
                                          <p:spTgt spid="16"/>
                                        </p:tgtEl>
                                        <p:attrNameLst>
                                          <p:attrName>ppt_x</p:attrName>
                                          <p:attrName>ppt_y</p:attrName>
                                        </p:attrNameLst>
                                      </p:cBhvr>
                                      <p:rCtr x="33" y="0"/>
                                    </p:animMotion>
                                  </p:childTnLst>
                                </p:cTn>
                              </p:par>
                            </p:childTnLst>
                          </p:cTn>
                        </p:par>
                      </p:childTnLst>
                    </p:cTn>
                  </p:par>
                  <p:par>
                    <p:cTn id="34" fill="hold">
                      <p:stCondLst>
                        <p:cond delay="indefinite"/>
                      </p:stCondLst>
                      <p:childTnLst>
                        <p:par>
                          <p:cTn id="35" fill="hold">
                            <p:stCondLst>
                              <p:cond delay="0"/>
                            </p:stCondLst>
                            <p:childTnLst>
                              <p:par>
                                <p:cTn id="36" presetID="4" presetClass="entr" presetSubtype="16" fill="hold" grpId="0" nodeType="clickEffect">
                                  <p:stCondLst>
                                    <p:cond delay="0"/>
                                  </p:stCondLst>
                                  <p:childTnLst>
                                    <p:set>
                                      <p:cBhvr>
                                        <p:cTn id="37" dur="1" fill="hold">
                                          <p:stCondLst>
                                            <p:cond delay="0"/>
                                          </p:stCondLst>
                                        </p:cTn>
                                        <p:tgtEl>
                                          <p:spTgt spid="33"/>
                                        </p:tgtEl>
                                        <p:attrNameLst>
                                          <p:attrName>style.visibility</p:attrName>
                                        </p:attrNameLst>
                                      </p:cBhvr>
                                      <p:to>
                                        <p:strVal val="visible"/>
                                      </p:to>
                                    </p:set>
                                    <p:animEffect transition="in" filter="box(in)">
                                      <p:cBhvr>
                                        <p:cTn id="38" dur="500"/>
                                        <p:tgtEl>
                                          <p:spTgt spid="33"/>
                                        </p:tgtEl>
                                      </p:cBhvr>
                                    </p:animEffect>
                                  </p:childTnLst>
                                </p:cTn>
                              </p:par>
                            </p:childTnLst>
                          </p:cTn>
                        </p:par>
                      </p:childTnLst>
                    </p:cTn>
                  </p:par>
                  <p:par>
                    <p:cTn id="39" fill="hold">
                      <p:stCondLst>
                        <p:cond delay="indefinite"/>
                      </p:stCondLst>
                      <p:childTnLst>
                        <p:par>
                          <p:cTn id="40" fill="hold">
                            <p:stCondLst>
                              <p:cond delay="0"/>
                            </p:stCondLst>
                            <p:childTnLst>
                              <p:par>
                                <p:cTn id="41" presetID="0" presetClass="path" presetSubtype="0" accel="50000" decel="50000" fill="hold" nodeType="clickEffect">
                                  <p:stCondLst>
                                    <p:cond delay="0"/>
                                  </p:stCondLst>
                                  <p:childTnLst>
                                    <p:animMotion origin="layout" path="M 0.06302 -8.67052E-7 L 0.19635 -8.67052E-7 " pathEditMode="relative" rAng="0" ptsTypes="AA">
                                      <p:cBhvr>
                                        <p:cTn id="42" dur="2000" fill="hold"/>
                                        <p:tgtEl>
                                          <p:spTgt spid="30"/>
                                        </p:tgtEl>
                                        <p:attrNameLst>
                                          <p:attrName>ppt_x</p:attrName>
                                          <p:attrName>ppt_y</p:attrName>
                                        </p:attrNameLst>
                                      </p:cBhvr>
                                      <p:rCtr x="67" y="0"/>
                                    </p:animMotion>
                                  </p:childTnLst>
                                </p:cTn>
                              </p:par>
                            </p:childTnLst>
                          </p:cTn>
                        </p:par>
                        <p:par>
                          <p:cTn id="43" fill="hold">
                            <p:stCondLst>
                              <p:cond delay="2000"/>
                            </p:stCondLst>
                            <p:childTnLst>
                              <p:par>
                                <p:cTn id="44" presetID="0" presetClass="path" presetSubtype="0" accel="50000" decel="50000" fill="hold" grpId="2" nodeType="afterEffect">
                                  <p:stCondLst>
                                    <p:cond delay="0"/>
                                  </p:stCondLst>
                                  <p:childTnLst>
                                    <p:animMotion origin="layout" path="M 0.07084 -3.2948E-6 L 0.2375 -3.2948E-6 " pathEditMode="relative" rAng="0" ptsTypes="AA">
                                      <p:cBhvr>
                                        <p:cTn id="45" dur="2000" fill="hold"/>
                                        <p:tgtEl>
                                          <p:spTgt spid="16"/>
                                        </p:tgtEl>
                                        <p:attrNameLst>
                                          <p:attrName>ppt_x</p:attrName>
                                          <p:attrName>ppt_y</p:attrName>
                                        </p:attrNameLst>
                                      </p:cBhvr>
                                      <p:rCtr x="83" y="0"/>
                                    </p:animMotion>
                                  </p:childTnLst>
                                </p:cTn>
                              </p:par>
                            </p:childTnLst>
                          </p:cTn>
                        </p:par>
                      </p:childTnLst>
                    </p:cTn>
                  </p:par>
                  <p:par>
                    <p:cTn id="46" fill="hold">
                      <p:stCondLst>
                        <p:cond delay="indefinite"/>
                      </p:stCondLst>
                      <p:childTnLst>
                        <p:par>
                          <p:cTn id="47" fill="hold">
                            <p:stCondLst>
                              <p:cond delay="0"/>
                            </p:stCondLst>
                            <p:childTnLst>
                              <p:par>
                                <p:cTn id="48" presetID="4" presetClass="entr" presetSubtype="16" fill="hold" grpId="0" nodeType="clickEffect">
                                  <p:stCondLst>
                                    <p:cond delay="0"/>
                                  </p:stCondLst>
                                  <p:childTnLst>
                                    <p:set>
                                      <p:cBhvr>
                                        <p:cTn id="49" dur="1" fill="hold">
                                          <p:stCondLst>
                                            <p:cond delay="0"/>
                                          </p:stCondLst>
                                        </p:cTn>
                                        <p:tgtEl>
                                          <p:spTgt spid="34"/>
                                        </p:tgtEl>
                                        <p:attrNameLst>
                                          <p:attrName>style.visibility</p:attrName>
                                        </p:attrNameLst>
                                      </p:cBhvr>
                                      <p:to>
                                        <p:strVal val="visible"/>
                                      </p:to>
                                    </p:set>
                                    <p:animEffect transition="in" filter="box(in)">
                                      <p:cBhvr>
                                        <p:cTn id="50" dur="500"/>
                                        <p:tgtEl>
                                          <p:spTgt spid="34"/>
                                        </p:tgtEl>
                                      </p:cBhvr>
                                    </p:animEffect>
                                  </p:childTnLst>
                                </p:cTn>
                              </p:par>
                            </p:childTnLst>
                          </p:cTn>
                        </p:par>
                      </p:childTnLst>
                    </p:cTn>
                  </p:par>
                  <p:par>
                    <p:cTn id="51" fill="hold">
                      <p:stCondLst>
                        <p:cond delay="indefinite"/>
                      </p:stCondLst>
                      <p:childTnLst>
                        <p:par>
                          <p:cTn id="52" fill="hold">
                            <p:stCondLst>
                              <p:cond delay="0"/>
                            </p:stCondLst>
                            <p:childTnLst>
                              <p:par>
                                <p:cTn id="53" presetID="0" presetClass="path" presetSubtype="0" accel="50000" decel="50000" fill="hold" nodeType="clickEffect">
                                  <p:stCondLst>
                                    <p:cond delay="0"/>
                                  </p:stCondLst>
                                  <p:childTnLst>
                                    <p:animMotion origin="layout" path="M 0.19114 -8.67052E-7 L 0.35781 -8.67052E-7 " pathEditMode="relative" rAng="0" ptsTypes="AA">
                                      <p:cBhvr>
                                        <p:cTn id="54" dur="2000" fill="hold"/>
                                        <p:tgtEl>
                                          <p:spTgt spid="30"/>
                                        </p:tgtEl>
                                        <p:attrNameLst>
                                          <p:attrName>ppt_x</p:attrName>
                                          <p:attrName>ppt_y</p:attrName>
                                        </p:attrNameLst>
                                      </p:cBhvr>
                                      <p:rCtr x="83" y="0"/>
                                    </p:animMotion>
                                  </p:childTnLst>
                                </p:cTn>
                              </p:par>
                            </p:childTnLst>
                          </p:cTn>
                        </p:par>
                        <p:par>
                          <p:cTn id="55" fill="hold">
                            <p:stCondLst>
                              <p:cond delay="2000"/>
                            </p:stCondLst>
                            <p:childTnLst>
                              <p:par>
                                <p:cTn id="56" presetID="0" presetClass="path" presetSubtype="0" accel="50000" decel="50000" fill="hold" grpId="3" nodeType="afterEffect">
                                  <p:stCondLst>
                                    <p:cond delay="0"/>
                                  </p:stCondLst>
                                  <p:childTnLst>
                                    <p:animMotion origin="layout" path="M 0.2323 -3.2948E-6 L 0.44896 -3.2948E-6 " pathEditMode="relative" rAng="0" ptsTypes="AA">
                                      <p:cBhvr>
                                        <p:cTn id="57" dur="2000" fill="hold"/>
                                        <p:tgtEl>
                                          <p:spTgt spid="16"/>
                                        </p:tgtEl>
                                        <p:attrNameLst>
                                          <p:attrName>ppt_x</p:attrName>
                                          <p:attrName>ppt_y</p:attrName>
                                        </p:attrNameLst>
                                      </p:cBhvr>
                                      <p:rCtr x="108" y="0"/>
                                    </p:animMotion>
                                  </p:childTnLst>
                                </p:cTn>
                              </p:par>
                            </p:childTnLst>
                          </p:cTn>
                        </p:par>
                      </p:childTnLst>
                    </p:cTn>
                  </p:par>
                  <p:par>
                    <p:cTn id="58" fill="hold">
                      <p:stCondLst>
                        <p:cond delay="indefinite"/>
                      </p:stCondLst>
                      <p:childTnLst>
                        <p:par>
                          <p:cTn id="59" fill="hold">
                            <p:stCondLst>
                              <p:cond delay="0"/>
                            </p:stCondLst>
                            <p:childTnLst>
                              <p:par>
                                <p:cTn id="60" presetID="4" presetClass="exit" presetSubtype="16" fill="hold" grpId="4" nodeType="clickEffect">
                                  <p:stCondLst>
                                    <p:cond delay="0"/>
                                  </p:stCondLst>
                                  <p:childTnLst>
                                    <p:animEffect transition="out" filter="box(in)">
                                      <p:cBhvr>
                                        <p:cTn id="61" dur="500"/>
                                        <p:tgtEl>
                                          <p:spTgt spid="16"/>
                                        </p:tgtEl>
                                      </p:cBhvr>
                                    </p:animEffect>
                                    <p:set>
                                      <p:cBhvr>
                                        <p:cTn id="62" dur="1" fill="hold">
                                          <p:stCondLst>
                                            <p:cond delay="499"/>
                                          </p:stCondLst>
                                        </p:cTn>
                                        <p:tgtEl>
                                          <p:spTgt spid="16"/>
                                        </p:tgtEl>
                                        <p:attrNameLst>
                                          <p:attrName>style.visibility</p:attrName>
                                        </p:attrNameLst>
                                      </p:cBhvr>
                                      <p:to>
                                        <p:strVal val="hidden"/>
                                      </p:to>
                                    </p:set>
                                  </p:childTnLst>
                                </p:cTn>
                              </p:par>
                            </p:childTnLst>
                          </p:cTn>
                        </p:par>
                        <p:par>
                          <p:cTn id="63" fill="hold">
                            <p:stCondLst>
                              <p:cond delay="500"/>
                            </p:stCondLst>
                            <p:childTnLst>
                              <p:par>
                                <p:cTn id="64" presetID="4" presetClass="entr" presetSubtype="16" fill="hold" grpId="0" nodeType="afterEffect">
                                  <p:stCondLst>
                                    <p:cond delay="0"/>
                                  </p:stCondLst>
                                  <p:childTnLst>
                                    <p:set>
                                      <p:cBhvr>
                                        <p:cTn id="65" dur="1" fill="hold">
                                          <p:stCondLst>
                                            <p:cond delay="0"/>
                                          </p:stCondLst>
                                        </p:cTn>
                                        <p:tgtEl>
                                          <p:spTgt spid="35"/>
                                        </p:tgtEl>
                                        <p:attrNameLst>
                                          <p:attrName>style.visibility</p:attrName>
                                        </p:attrNameLst>
                                      </p:cBhvr>
                                      <p:to>
                                        <p:strVal val="visible"/>
                                      </p:to>
                                    </p:set>
                                    <p:animEffect transition="in" filter="box(in)">
                                      <p:cBhvr>
                                        <p:cTn id="66" dur="500"/>
                                        <p:tgtEl>
                                          <p:spTgt spid="35"/>
                                        </p:tgtEl>
                                      </p:cBhvr>
                                    </p:animEffect>
                                  </p:childTnLst>
                                </p:cTn>
                              </p:par>
                            </p:childTnLst>
                          </p:cTn>
                        </p:par>
                        <p:par>
                          <p:cTn id="67" fill="hold">
                            <p:stCondLst>
                              <p:cond delay="1000"/>
                            </p:stCondLst>
                            <p:childTnLst>
                              <p:par>
                                <p:cTn id="68" presetID="0" presetClass="path" presetSubtype="0" accel="50000" decel="50000" fill="hold" nodeType="afterEffect">
                                  <p:stCondLst>
                                    <p:cond delay="0"/>
                                  </p:stCondLst>
                                  <p:childTnLst>
                                    <p:animMotion origin="layout" path="M 0.35607 0.00023 L 0.57274 0.00023 " pathEditMode="relative" rAng="0" ptsTypes="AA">
                                      <p:cBhvr>
                                        <p:cTn id="69" dur="2000" fill="hold"/>
                                        <p:tgtEl>
                                          <p:spTgt spid="30"/>
                                        </p:tgtEl>
                                        <p:attrNameLst>
                                          <p:attrName>ppt_x</p:attrName>
                                          <p:attrName>ppt_y</p:attrName>
                                        </p:attrNameLst>
                                      </p:cBhvr>
                                      <p:rCtr x="108" y="0"/>
                                    </p:animMotion>
                                  </p:childTnLst>
                                </p:cTn>
                              </p:par>
                            </p:childTnLst>
                          </p:cTn>
                        </p:par>
                      </p:childTnLst>
                    </p:cTn>
                  </p:par>
                  <p:par>
                    <p:cTn id="70" fill="hold">
                      <p:stCondLst>
                        <p:cond delay="indefinite"/>
                      </p:stCondLst>
                      <p:childTnLst>
                        <p:par>
                          <p:cTn id="71" fill="hold">
                            <p:stCondLst>
                              <p:cond delay="0"/>
                            </p:stCondLst>
                            <p:childTnLst>
                              <p:par>
                                <p:cTn id="72" presetID="4" presetClass="entr" presetSubtype="16" fill="hold" grpId="0" nodeType="clickEffect">
                                  <p:stCondLst>
                                    <p:cond delay="0"/>
                                  </p:stCondLst>
                                  <p:childTnLst>
                                    <p:set>
                                      <p:cBhvr>
                                        <p:cTn id="73" dur="1" fill="hold">
                                          <p:stCondLst>
                                            <p:cond delay="0"/>
                                          </p:stCondLst>
                                        </p:cTn>
                                        <p:tgtEl>
                                          <p:spTgt spid="41"/>
                                        </p:tgtEl>
                                        <p:attrNameLst>
                                          <p:attrName>style.visibility</p:attrName>
                                        </p:attrNameLst>
                                      </p:cBhvr>
                                      <p:to>
                                        <p:strVal val="visible"/>
                                      </p:to>
                                    </p:set>
                                    <p:animEffect transition="in" filter="box(in)">
                                      <p:cBhvr>
                                        <p:cTn id="74"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p:bldP spid="35" grpId="0"/>
      <p:bldP spid="36" grpId="0" animBg="1"/>
      <p:bldP spid="37" grpId="0"/>
      <p:bldP spid="38" grpId="0"/>
      <p:bldP spid="39" grpId="0"/>
      <p:bldP spid="41" grpId="0"/>
      <p:bldP spid="16" grpId="0" animBg="1"/>
      <p:bldP spid="16" grpId="1" animBg="1"/>
      <p:bldP spid="16" grpId="2" animBg="1"/>
      <p:bldP spid="16" grpId="3" animBg="1"/>
      <p:bldP spid="16" grpId="4"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灯片编号占位符 1"/>
          <p:cNvSpPr>
            <a:spLocks noGrp="1"/>
          </p:cNvSpPr>
          <p:nvPr>
            <p:ph type="sldNum" sz="quarter" idx="12"/>
          </p:nvPr>
        </p:nvSpPr>
        <p:spPr>
          <a:noFill/>
        </p:spPr>
        <p:txBody>
          <a:bodyPr/>
          <a:lstStyle/>
          <a:p>
            <a:fld id="{FB09990A-9CD1-4D10-8C17-A618BA3C9C8D}" type="slidenum">
              <a:rPr lang="en-US" altLang="zh-CN" smtClean="0">
                <a:ea typeface="宋体" charset="-122"/>
              </a:rPr>
              <a:pPr/>
              <a:t>8</a:t>
            </a:fld>
            <a:endParaRPr lang="en-US" altLang="zh-CN" dirty="0">
              <a:ea typeface="宋体" charset="-122"/>
            </a:endParaRPr>
          </a:p>
        </p:txBody>
      </p:sp>
      <p:sp>
        <p:nvSpPr>
          <p:cNvPr id="10243" name="Rectangle 2"/>
          <p:cNvSpPr>
            <a:spLocks noChangeArrowheads="1"/>
          </p:cNvSpPr>
          <p:nvPr/>
        </p:nvSpPr>
        <p:spPr bwMode="auto">
          <a:xfrm>
            <a:off x="1090613" y="2438400"/>
            <a:ext cx="7138987" cy="2255838"/>
          </a:xfrm>
          <a:prstGeom prst="rect">
            <a:avLst/>
          </a:prstGeom>
          <a:solidFill>
            <a:schemeClr val="accent1">
              <a:alpha val="50195"/>
            </a:schemeClr>
          </a:solidFill>
          <a:ln w="9525">
            <a:noFill/>
            <a:miter lim="800000"/>
            <a:headEnd/>
            <a:tailEnd/>
          </a:ln>
        </p:spPr>
        <p:txBody>
          <a:bodyPr wrap="none" anchor="ctr"/>
          <a:lstStyle/>
          <a:p>
            <a:endParaRPr lang="zh-CN" altLang="en-US" sz="2200">
              <a:latin typeface="宋体" pitchFamily="2" charset="-122"/>
              <a:ea typeface="宋体" pitchFamily="2" charset="-122"/>
            </a:endParaRPr>
          </a:p>
        </p:txBody>
      </p:sp>
      <p:sp>
        <p:nvSpPr>
          <p:cNvPr id="10244" name="Rectangle 3"/>
          <p:cNvSpPr>
            <a:spLocks noChangeArrowheads="1"/>
          </p:cNvSpPr>
          <p:nvPr/>
        </p:nvSpPr>
        <p:spPr bwMode="auto">
          <a:xfrm>
            <a:off x="838200" y="4921250"/>
            <a:ext cx="7620000" cy="1098550"/>
          </a:xfrm>
          <a:prstGeom prst="rect">
            <a:avLst/>
          </a:prstGeom>
          <a:solidFill>
            <a:schemeClr val="accent1">
              <a:alpha val="50195"/>
            </a:schemeClr>
          </a:solidFill>
          <a:ln w="9525">
            <a:noFill/>
            <a:miter lim="800000"/>
            <a:headEnd/>
            <a:tailEnd/>
          </a:ln>
        </p:spPr>
        <p:txBody>
          <a:bodyPr wrap="none" anchor="ctr"/>
          <a:lstStyle/>
          <a:p>
            <a:endParaRPr lang="zh-CN" altLang="en-US" sz="2200">
              <a:latin typeface="宋体" pitchFamily="2" charset="-122"/>
              <a:ea typeface="宋体" pitchFamily="2" charset="-122"/>
            </a:endParaRPr>
          </a:p>
        </p:txBody>
      </p:sp>
      <p:sp>
        <p:nvSpPr>
          <p:cNvPr id="10245" name="Text Box 4"/>
          <p:cNvSpPr txBox="1">
            <a:spLocks noChangeArrowheads="1"/>
          </p:cNvSpPr>
          <p:nvPr/>
        </p:nvSpPr>
        <p:spPr bwMode="auto">
          <a:xfrm>
            <a:off x="914400" y="977900"/>
            <a:ext cx="7543800" cy="1446550"/>
          </a:xfrm>
          <a:prstGeom prst="rect">
            <a:avLst/>
          </a:prstGeom>
          <a:noFill/>
          <a:ln w="9525">
            <a:noFill/>
            <a:miter lim="800000"/>
            <a:headEnd/>
            <a:tailEnd/>
          </a:ln>
        </p:spPr>
        <p:txBody>
          <a:bodyPr>
            <a:spAutoFit/>
          </a:bodyPr>
          <a:lstStyle/>
          <a:p>
            <a:pPr algn="l">
              <a:lnSpc>
                <a:spcPct val="120000"/>
              </a:lnSpc>
              <a:spcBef>
                <a:spcPct val="20000"/>
              </a:spcBef>
            </a:pPr>
            <a:r>
              <a:rPr lang="zh-CN" altLang="en-US" sz="2200" b="1" dirty="0">
                <a:latin typeface="宋体" pitchFamily="2" charset="-122"/>
                <a:ea typeface="宋体" pitchFamily="2" charset="-122"/>
              </a:rPr>
              <a:t>定义 </a:t>
            </a:r>
            <a:r>
              <a:rPr lang="en-US" altLang="zh-CN" sz="2200" b="1" dirty="0">
                <a:latin typeface="宋体" pitchFamily="2" charset="-122"/>
                <a:ea typeface="宋体" pitchFamily="2" charset="-122"/>
              </a:rPr>
              <a:t>4.1 </a:t>
            </a:r>
            <a:r>
              <a:rPr lang="zh-CN" altLang="en-US" sz="2200" b="1" dirty="0">
                <a:latin typeface="宋体" pitchFamily="2" charset="-122"/>
                <a:ea typeface="宋体" pitchFamily="2" charset="-122"/>
              </a:rPr>
              <a:t>设文法</a:t>
            </a:r>
            <a:r>
              <a:rPr lang="en-US" altLang="zh-CN" sz="2200" b="1" dirty="0">
                <a:latin typeface="宋体" pitchFamily="2" charset="-122"/>
                <a:ea typeface="宋体" pitchFamily="2" charset="-122"/>
              </a:rPr>
              <a:t>G</a:t>
            </a:r>
            <a:r>
              <a:rPr lang="zh-CN" altLang="en-US" sz="2200" b="1" dirty="0">
                <a:latin typeface="宋体" pitchFamily="2" charset="-122"/>
                <a:ea typeface="宋体" pitchFamily="2" charset="-122"/>
              </a:rPr>
              <a:t>＝（</a:t>
            </a:r>
            <a:r>
              <a:rPr lang="en-US" altLang="zh-CN" sz="2200" b="1" dirty="0">
                <a:latin typeface="宋体" pitchFamily="2" charset="-122"/>
                <a:ea typeface="宋体" pitchFamily="2" charset="-122"/>
              </a:rPr>
              <a:t>V</a:t>
            </a:r>
            <a:r>
              <a:rPr lang="en-US" altLang="zh-CN" sz="2200" b="1" baseline="-30000" dirty="0">
                <a:latin typeface="宋体" pitchFamily="2" charset="-122"/>
                <a:ea typeface="宋体" pitchFamily="2" charset="-122"/>
              </a:rPr>
              <a:t>N</a:t>
            </a:r>
            <a:r>
              <a:rPr lang="zh-CN" altLang="en-US" sz="2200" b="1" dirty="0">
                <a:latin typeface="宋体" pitchFamily="2" charset="-122"/>
                <a:ea typeface="宋体" pitchFamily="2" charset="-122"/>
              </a:rPr>
              <a:t>，</a:t>
            </a:r>
            <a:r>
              <a:rPr lang="en-US" altLang="zh-CN" sz="2200" b="1" dirty="0">
                <a:latin typeface="宋体" pitchFamily="2" charset="-122"/>
                <a:ea typeface="宋体" pitchFamily="2" charset="-122"/>
              </a:rPr>
              <a:t>V</a:t>
            </a:r>
            <a:r>
              <a:rPr lang="en-US" altLang="zh-CN" sz="2200" b="1" baseline="-30000" dirty="0">
                <a:latin typeface="宋体" pitchFamily="2" charset="-122"/>
                <a:ea typeface="宋体" pitchFamily="2" charset="-122"/>
              </a:rPr>
              <a:t>T</a:t>
            </a:r>
            <a:r>
              <a:rPr lang="zh-CN" altLang="en-US" sz="2200" b="1" dirty="0">
                <a:latin typeface="宋体" pitchFamily="2" charset="-122"/>
                <a:ea typeface="宋体" pitchFamily="2" charset="-122"/>
              </a:rPr>
              <a:t>，</a:t>
            </a:r>
            <a:r>
              <a:rPr lang="en-US" altLang="zh-CN" sz="2200" b="1" dirty="0">
                <a:latin typeface="宋体" pitchFamily="2" charset="-122"/>
                <a:ea typeface="宋体" pitchFamily="2" charset="-122"/>
              </a:rPr>
              <a:t>P</a:t>
            </a:r>
            <a:r>
              <a:rPr lang="zh-CN" altLang="en-US" sz="2200" b="1" dirty="0">
                <a:latin typeface="宋体" pitchFamily="2" charset="-122"/>
                <a:ea typeface="宋体" pitchFamily="2" charset="-122"/>
              </a:rPr>
              <a:t>，</a:t>
            </a:r>
            <a:r>
              <a:rPr lang="en-US" altLang="zh-CN" sz="2200" b="1" dirty="0">
                <a:latin typeface="宋体" pitchFamily="2" charset="-122"/>
                <a:ea typeface="宋体" pitchFamily="2" charset="-122"/>
              </a:rPr>
              <a:t>S</a:t>
            </a:r>
            <a:r>
              <a:rPr lang="zh-CN" altLang="en-US" sz="2200" b="1" dirty="0">
                <a:latin typeface="宋体" pitchFamily="2" charset="-122"/>
                <a:ea typeface="宋体" pitchFamily="2" charset="-122"/>
              </a:rPr>
              <a:t>），则</a:t>
            </a:r>
          </a:p>
          <a:p>
            <a:pPr algn="l">
              <a:lnSpc>
                <a:spcPct val="120000"/>
              </a:lnSpc>
              <a:spcBef>
                <a:spcPct val="20000"/>
              </a:spcBef>
            </a:pPr>
            <a:r>
              <a:rPr lang="zh-CN" altLang="en-US" sz="2200" b="1" dirty="0">
                <a:latin typeface="宋体" pitchFamily="2" charset="-122"/>
                <a:ea typeface="宋体" pitchFamily="2" charset="-122"/>
              </a:rPr>
              <a:t>       </a:t>
            </a:r>
            <a:r>
              <a:rPr lang="en-US" altLang="zh-CN" sz="2200" b="1" dirty="0">
                <a:latin typeface="宋体" pitchFamily="2" charset="-122"/>
                <a:ea typeface="宋体" pitchFamily="2" charset="-122"/>
              </a:rPr>
              <a:t>FIRST(α)</a:t>
            </a:r>
            <a:r>
              <a:rPr lang="zh-CN" altLang="en-US" sz="2200" b="1" dirty="0">
                <a:latin typeface="宋体" pitchFamily="2" charset="-122"/>
                <a:ea typeface="宋体" pitchFamily="2" charset="-122"/>
              </a:rPr>
              <a:t>＝</a:t>
            </a:r>
            <a:r>
              <a:rPr lang="en-US" altLang="zh-CN" sz="2200" b="1" dirty="0">
                <a:latin typeface="宋体" pitchFamily="2" charset="-122"/>
                <a:ea typeface="宋体" pitchFamily="2" charset="-122"/>
              </a:rPr>
              <a:t>{</a:t>
            </a:r>
            <a:r>
              <a:rPr lang="en-US" altLang="zh-CN" sz="2200" b="1" dirty="0" err="1">
                <a:latin typeface="宋体" pitchFamily="2" charset="-122"/>
                <a:ea typeface="宋体" pitchFamily="2" charset="-122"/>
              </a:rPr>
              <a:t>a︱α</a:t>
            </a:r>
            <a:r>
              <a:rPr lang="en-US" altLang="zh-CN" sz="2200" b="1" dirty="0" err="1">
                <a:latin typeface="宋体" pitchFamily="2" charset="-122"/>
                <a:ea typeface="宋体" pitchFamily="2" charset="-122"/>
                <a:sym typeface="Symbol" pitchFamily="18" charset="2"/>
              </a:rPr>
              <a:t></a:t>
            </a:r>
            <a:r>
              <a:rPr lang="en-US" altLang="zh-CN" sz="2200" b="1" dirty="0" err="1">
                <a:latin typeface="宋体" pitchFamily="2" charset="-122"/>
                <a:ea typeface="宋体" pitchFamily="2" charset="-122"/>
              </a:rPr>
              <a:t>aβ</a:t>
            </a:r>
            <a:r>
              <a:rPr lang="zh-CN" altLang="en-US" sz="2200" b="1" dirty="0">
                <a:latin typeface="宋体" pitchFamily="2" charset="-122"/>
                <a:ea typeface="宋体" pitchFamily="2" charset="-122"/>
              </a:rPr>
              <a:t>，</a:t>
            </a:r>
            <a:r>
              <a:rPr lang="en-US" altLang="zh-CN" sz="2200" b="1" dirty="0" err="1">
                <a:latin typeface="宋体" pitchFamily="2" charset="-122"/>
                <a:ea typeface="宋体" pitchFamily="2" charset="-122"/>
              </a:rPr>
              <a:t>a∈V</a:t>
            </a:r>
            <a:r>
              <a:rPr lang="en-US" altLang="zh-CN" sz="2200" b="1" baseline="-30000" dirty="0" err="1">
                <a:latin typeface="宋体" pitchFamily="2" charset="-122"/>
                <a:ea typeface="宋体" pitchFamily="2" charset="-122"/>
              </a:rPr>
              <a:t>T</a:t>
            </a:r>
            <a:r>
              <a:rPr lang="zh-CN" altLang="en-US" sz="2200" b="1" dirty="0">
                <a:latin typeface="宋体" pitchFamily="2" charset="-122"/>
                <a:ea typeface="宋体" pitchFamily="2" charset="-122"/>
              </a:rPr>
              <a:t>，</a:t>
            </a:r>
            <a:r>
              <a:rPr lang="en-US" altLang="zh-CN" sz="2200" b="1" dirty="0">
                <a:latin typeface="宋体" pitchFamily="2" charset="-122"/>
                <a:ea typeface="宋体" pitchFamily="2" charset="-122"/>
              </a:rPr>
              <a:t>α</a:t>
            </a:r>
            <a:r>
              <a:rPr lang="zh-CN" altLang="en-US" sz="2200" b="1" dirty="0">
                <a:latin typeface="宋体" pitchFamily="2" charset="-122"/>
                <a:ea typeface="宋体" pitchFamily="2" charset="-122"/>
              </a:rPr>
              <a:t>，</a:t>
            </a:r>
            <a:r>
              <a:rPr lang="en-US" altLang="zh-CN" sz="2200" b="1" dirty="0" err="1">
                <a:latin typeface="宋体" pitchFamily="2" charset="-122"/>
                <a:ea typeface="宋体" pitchFamily="2" charset="-122"/>
              </a:rPr>
              <a:t>β∈V</a:t>
            </a:r>
            <a:r>
              <a:rPr lang="en-US" altLang="zh-CN" sz="2200" b="1" dirty="0">
                <a:latin typeface="宋体" pitchFamily="2" charset="-122"/>
                <a:ea typeface="宋体" pitchFamily="2" charset="-122"/>
              </a:rPr>
              <a:t>*}</a:t>
            </a:r>
          </a:p>
          <a:p>
            <a:pPr algn="l">
              <a:lnSpc>
                <a:spcPct val="120000"/>
              </a:lnSpc>
              <a:spcBef>
                <a:spcPct val="20000"/>
              </a:spcBef>
            </a:pPr>
            <a:r>
              <a:rPr lang="en-US" altLang="zh-CN" sz="2200" b="1" dirty="0">
                <a:latin typeface="宋体" pitchFamily="2" charset="-122"/>
                <a:ea typeface="宋体" pitchFamily="2" charset="-122"/>
              </a:rPr>
              <a:t>    </a:t>
            </a:r>
            <a:r>
              <a:rPr lang="zh-CN" altLang="en-US" sz="2200" b="1" dirty="0">
                <a:latin typeface="宋体" pitchFamily="2" charset="-122"/>
                <a:ea typeface="宋体" pitchFamily="2" charset="-122"/>
              </a:rPr>
              <a:t>特别地，</a:t>
            </a:r>
            <a:r>
              <a:rPr lang="en-US" altLang="zh-CN" sz="2200" b="1" dirty="0" err="1">
                <a:latin typeface="宋体" pitchFamily="2" charset="-122"/>
                <a:ea typeface="宋体" pitchFamily="2" charset="-122"/>
              </a:rPr>
              <a:t>α</a:t>
            </a:r>
            <a:r>
              <a:rPr lang="en-US" altLang="zh-CN" sz="2200" b="1" dirty="0" err="1">
                <a:latin typeface="宋体" pitchFamily="2" charset="-122"/>
                <a:ea typeface="宋体" pitchFamily="2" charset="-122"/>
                <a:sym typeface="Symbol" pitchFamily="18" charset="2"/>
              </a:rPr>
              <a:t></a:t>
            </a:r>
            <a:r>
              <a:rPr lang="en-US" altLang="zh-CN" sz="2200" b="1" dirty="0" err="1">
                <a:latin typeface="宋体" pitchFamily="2" charset="-122"/>
                <a:ea typeface="宋体" pitchFamily="2" charset="-122"/>
              </a:rPr>
              <a:t>ε</a:t>
            </a:r>
            <a:r>
              <a:rPr lang="zh-CN" altLang="en-US" sz="2200" b="1" dirty="0">
                <a:latin typeface="宋体" pitchFamily="2" charset="-122"/>
                <a:ea typeface="宋体" pitchFamily="2" charset="-122"/>
              </a:rPr>
              <a:t>，约定</a:t>
            </a:r>
            <a:r>
              <a:rPr lang="en-US" altLang="zh-CN" sz="2200" b="1" dirty="0" err="1">
                <a:latin typeface="宋体" pitchFamily="2" charset="-122"/>
                <a:ea typeface="宋体" pitchFamily="2" charset="-122"/>
              </a:rPr>
              <a:t>ε∈FIRST</a:t>
            </a:r>
            <a:r>
              <a:rPr lang="en-US" altLang="zh-CN" sz="2200" b="1" dirty="0">
                <a:latin typeface="宋体" pitchFamily="2" charset="-122"/>
                <a:ea typeface="宋体" pitchFamily="2" charset="-122"/>
              </a:rPr>
              <a:t>(α)</a:t>
            </a:r>
            <a:r>
              <a:rPr lang="zh-CN" altLang="en-US" sz="2200" b="1" dirty="0">
                <a:latin typeface="宋体" pitchFamily="2" charset="-122"/>
                <a:ea typeface="宋体" pitchFamily="2" charset="-122"/>
              </a:rPr>
              <a:t>。 </a:t>
            </a:r>
          </a:p>
        </p:txBody>
      </p:sp>
      <p:sp>
        <p:nvSpPr>
          <p:cNvPr id="10246" name="Text Box 5"/>
          <p:cNvSpPr txBox="1">
            <a:spLocks noChangeArrowheads="1"/>
          </p:cNvSpPr>
          <p:nvPr/>
        </p:nvSpPr>
        <p:spPr bwMode="auto">
          <a:xfrm>
            <a:off x="4343400" y="1346200"/>
            <a:ext cx="381000" cy="430887"/>
          </a:xfrm>
          <a:prstGeom prst="rect">
            <a:avLst/>
          </a:prstGeom>
          <a:noFill/>
          <a:ln w="9525">
            <a:noFill/>
            <a:miter lim="800000"/>
            <a:headEnd/>
            <a:tailEnd/>
          </a:ln>
        </p:spPr>
        <p:txBody>
          <a:bodyPr>
            <a:spAutoFit/>
          </a:bodyPr>
          <a:lstStyle/>
          <a:p>
            <a:pPr>
              <a:spcBef>
                <a:spcPct val="50000"/>
              </a:spcBef>
            </a:pPr>
            <a:r>
              <a:rPr lang="en-US" altLang="zh-CN" sz="2200" dirty="0">
                <a:latin typeface="宋体" pitchFamily="2" charset="-122"/>
                <a:ea typeface="宋体" pitchFamily="2" charset="-122"/>
              </a:rPr>
              <a:t>*</a:t>
            </a:r>
          </a:p>
        </p:txBody>
      </p:sp>
      <p:sp>
        <p:nvSpPr>
          <p:cNvPr id="10247" name="Text Box 6"/>
          <p:cNvSpPr txBox="1">
            <a:spLocks noChangeArrowheads="1"/>
          </p:cNvSpPr>
          <p:nvPr/>
        </p:nvSpPr>
        <p:spPr bwMode="auto">
          <a:xfrm>
            <a:off x="2971800" y="1765300"/>
            <a:ext cx="381000" cy="430887"/>
          </a:xfrm>
          <a:prstGeom prst="rect">
            <a:avLst/>
          </a:prstGeom>
          <a:noFill/>
          <a:ln w="9525">
            <a:noFill/>
            <a:miter lim="800000"/>
            <a:headEnd/>
            <a:tailEnd/>
          </a:ln>
        </p:spPr>
        <p:txBody>
          <a:bodyPr>
            <a:spAutoFit/>
          </a:bodyPr>
          <a:lstStyle/>
          <a:p>
            <a:pPr>
              <a:spcBef>
                <a:spcPct val="50000"/>
              </a:spcBef>
            </a:pPr>
            <a:r>
              <a:rPr lang="en-US" altLang="zh-CN" sz="2200" dirty="0">
                <a:latin typeface="宋体" pitchFamily="2" charset="-122"/>
                <a:ea typeface="宋体" pitchFamily="2" charset="-122"/>
              </a:rPr>
              <a:t>*</a:t>
            </a:r>
          </a:p>
        </p:txBody>
      </p:sp>
      <p:sp>
        <p:nvSpPr>
          <p:cNvPr id="10248" name="Text Box 7"/>
          <p:cNvSpPr txBox="1">
            <a:spLocks noChangeArrowheads="1"/>
          </p:cNvSpPr>
          <p:nvPr/>
        </p:nvSpPr>
        <p:spPr bwMode="auto">
          <a:xfrm>
            <a:off x="914400" y="4953000"/>
            <a:ext cx="7467600" cy="1107996"/>
          </a:xfrm>
          <a:prstGeom prst="rect">
            <a:avLst/>
          </a:prstGeom>
          <a:noFill/>
          <a:ln w="9525">
            <a:noFill/>
            <a:miter lim="800000"/>
            <a:headEnd/>
            <a:tailEnd/>
          </a:ln>
        </p:spPr>
        <p:txBody>
          <a:bodyPr wrap="square">
            <a:spAutoFit/>
          </a:bodyPr>
          <a:lstStyle/>
          <a:p>
            <a:pPr algn="l">
              <a:spcBef>
                <a:spcPct val="50000"/>
              </a:spcBef>
            </a:pPr>
            <a:r>
              <a:rPr lang="en-US" altLang="zh-CN" sz="2200" b="1" dirty="0">
                <a:solidFill>
                  <a:srgbClr val="CC6600"/>
                </a:solidFill>
                <a:latin typeface="宋体" pitchFamily="2" charset="-122"/>
                <a:ea typeface="宋体" pitchFamily="2" charset="-122"/>
              </a:rPr>
              <a:t>FIRST(α)</a:t>
            </a:r>
            <a:r>
              <a:rPr lang="zh-CN" altLang="en-US" sz="2200" b="1" dirty="0">
                <a:solidFill>
                  <a:srgbClr val="CC6600"/>
                </a:solidFill>
                <a:latin typeface="宋体" pitchFamily="2" charset="-122"/>
                <a:ea typeface="宋体" pitchFamily="2" charset="-122"/>
              </a:rPr>
              <a:t>是由</a:t>
            </a:r>
            <a:r>
              <a:rPr lang="en-US" altLang="zh-CN" sz="2200" b="1" dirty="0">
                <a:solidFill>
                  <a:srgbClr val="CC6600"/>
                </a:solidFill>
                <a:latin typeface="宋体" pitchFamily="2" charset="-122"/>
                <a:ea typeface="宋体" pitchFamily="2" charset="-122"/>
              </a:rPr>
              <a:t>α</a:t>
            </a:r>
            <a:r>
              <a:rPr lang="zh-CN" altLang="en-US" sz="2200" b="1" dirty="0">
                <a:solidFill>
                  <a:srgbClr val="CC6600"/>
                </a:solidFill>
                <a:latin typeface="宋体" pitchFamily="2" charset="-122"/>
                <a:ea typeface="宋体" pitchFamily="2" charset="-122"/>
              </a:rPr>
              <a:t>可以推导以终结符号开头符号串的头符号集合。如果所有非终结符右部的</a:t>
            </a:r>
            <a:r>
              <a:rPr lang="en-US" altLang="zh-CN" sz="2200" b="1" dirty="0">
                <a:solidFill>
                  <a:srgbClr val="CC6600"/>
                </a:solidFill>
                <a:latin typeface="宋体" pitchFamily="2" charset="-122"/>
                <a:ea typeface="宋体" pitchFamily="2" charset="-122"/>
              </a:rPr>
              <a:t>FIRST</a:t>
            </a:r>
            <a:r>
              <a:rPr lang="zh-CN" altLang="en-US" sz="2200" b="1" dirty="0">
                <a:solidFill>
                  <a:srgbClr val="CC6600"/>
                </a:solidFill>
                <a:latin typeface="宋体" pitchFamily="2" charset="-122"/>
                <a:ea typeface="宋体" pitchFamily="2" charset="-122"/>
              </a:rPr>
              <a:t>集合两两相交为空，可以使用确定的最左推导。</a:t>
            </a:r>
          </a:p>
        </p:txBody>
      </p:sp>
      <p:sp>
        <p:nvSpPr>
          <p:cNvPr id="10249" name="Rectangle 8"/>
          <p:cNvSpPr>
            <a:spLocks noChangeArrowheads="1"/>
          </p:cNvSpPr>
          <p:nvPr/>
        </p:nvSpPr>
        <p:spPr bwMode="auto">
          <a:xfrm>
            <a:off x="1126958" y="2482516"/>
            <a:ext cx="7162800" cy="2225225"/>
          </a:xfrm>
          <a:prstGeom prst="rect">
            <a:avLst/>
          </a:prstGeom>
          <a:noFill/>
          <a:ln w="9525">
            <a:noFill/>
            <a:miter lim="800000"/>
            <a:headEnd/>
            <a:tailEnd/>
          </a:ln>
        </p:spPr>
        <p:txBody>
          <a:bodyPr wrap="square">
            <a:spAutoFit/>
          </a:bodyPr>
          <a:lstStyle/>
          <a:p>
            <a:pPr algn="l">
              <a:lnSpc>
                <a:spcPct val="110000"/>
              </a:lnSpc>
              <a:spcBef>
                <a:spcPct val="20000"/>
              </a:spcBef>
            </a:pPr>
            <a:r>
              <a:rPr lang="zh-CN" altLang="en-US" sz="2200" b="1" dirty="0">
                <a:latin typeface="宋体" pitchFamily="2" charset="-122"/>
                <a:ea typeface="宋体" pitchFamily="2" charset="-122"/>
              </a:rPr>
              <a:t>例 设文法</a:t>
            </a:r>
            <a:r>
              <a:rPr lang="en-US" altLang="zh-CN" sz="2200" b="1" dirty="0">
                <a:latin typeface="宋体" pitchFamily="2" charset="-122"/>
                <a:ea typeface="宋体" pitchFamily="2" charset="-122"/>
              </a:rPr>
              <a:t>G [S]</a:t>
            </a:r>
            <a:r>
              <a:rPr lang="zh-CN" altLang="en-US" sz="2200" b="1" dirty="0">
                <a:latin typeface="宋体" pitchFamily="2" charset="-122"/>
                <a:ea typeface="宋体" pitchFamily="2" charset="-122"/>
              </a:rPr>
              <a:t>：</a:t>
            </a:r>
            <a:r>
              <a:rPr lang="en-US" altLang="zh-CN" sz="2200" b="1" dirty="0" err="1">
                <a:latin typeface="宋体" pitchFamily="2" charset="-122"/>
                <a:ea typeface="宋体" pitchFamily="2" charset="-122"/>
              </a:rPr>
              <a:t>S→Ap︱Bq</a:t>
            </a:r>
            <a:r>
              <a:rPr lang="zh-CN" altLang="en-US" sz="2200" b="1" dirty="0">
                <a:latin typeface="宋体" pitchFamily="2" charset="-122"/>
                <a:ea typeface="宋体" pitchFamily="2" charset="-122"/>
              </a:rPr>
              <a:t>，</a:t>
            </a:r>
            <a:r>
              <a:rPr lang="en-US" altLang="zh-CN" sz="2200" b="1" dirty="0" err="1">
                <a:latin typeface="宋体" pitchFamily="2" charset="-122"/>
                <a:ea typeface="宋体" pitchFamily="2" charset="-122"/>
              </a:rPr>
              <a:t>A→cA︱a</a:t>
            </a:r>
            <a:r>
              <a:rPr lang="zh-CN" altLang="en-US" sz="2200" b="1" dirty="0">
                <a:latin typeface="宋体" pitchFamily="2" charset="-122"/>
                <a:ea typeface="宋体" pitchFamily="2" charset="-122"/>
              </a:rPr>
              <a:t>，</a:t>
            </a:r>
            <a:r>
              <a:rPr lang="en-US" altLang="zh-CN" sz="2200" b="1" dirty="0" err="1">
                <a:latin typeface="宋体" pitchFamily="2" charset="-122"/>
                <a:ea typeface="宋体" pitchFamily="2" charset="-122"/>
              </a:rPr>
              <a:t>B→dB︱b</a:t>
            </a:r>
            <a:r>
              <a:rPr lang="zh-CN" altLang="en-US" sz="2200" b="1" dirty="0">
                <a:latin typeface="宋体" pitchFamily="2" charset="-122"/>
                <a:ea typeface="宋体" pitchFamily="2" charset="-122"/>
              </a:rPr>
              <a:t>，则</a:t>
            </a:r>
          </a:p>
          <a:p>
            <a:pPr algn="l">
              <a:lnSpc>
                <a:spcPct val="110000"/>
              </a:lnSpc>
              <a:spcBef>
                <a:spcPct val="20000"/>
              </a:spcBef>
            </a:pPr>
            <a:r>
              <a:rPr lang="zh-CN" altLang="en-US" sz="2200" b="1" dirty="0">
                <a:latin typeface="宋体" pitchFamily="2" charset="-122"/>
                <a:ea typeface="宋体" pitchFamily="2" charset="-122"/>
              </a:rPr>
              <a:t>           </a:t>
            </a:r>
            <a:r>
              <a:rPr lang="en-US" altLang="zh-CN" sz="2200" b="1" dirty="0">
                <a:latin typeface="宋体" pitchFamily="2" charset="-122"/>
                <a:ea typeface="宋体" pitchFamily="2" charset="-122"/>
              </a:rPr>
              <a:t>FIRST(</a:t>
            </a:r>
            <a:r>
              <a:rPr lang="en-US" altLang="zh-CN" sz="2200" b="1" dirty="0" err="1">
                <a:latin typeface="宋体" pitchFamily="2" charset="-122"/>
                <a:ea typeface="宋体" pitchFamily="2" charset="-122"/>
              </a:rPr>
              <a:t>cA</a:t>
            </a:r>
            <a:r>
              <a:rPr lang="en-US" altLang="zh-CN" sz="2200" b="1" dirty="0">
                <a:latin typeface="宋体" pitchFamily="2" charset="-122"/>
                <a:ea typeface="宋体" pitchFamily="2" charset="-122"/>
              </a:rPr>
              <a:t>)</a:t>
            </a:r>
            <a:r>
              <a:rPr lang="zh-CN" altLang="en-US" sz="2200" b="1" dirty="0">
                <a:latin typeface="宋体" pitchFamily="2" charset="-122"/>
                <a:ea typeface="宋体" pitchFamily="2" charset="-122"/>
              </a:rPr>
              <a:t>＝ </a:t>
            </a:r>
            <a:r>
              <a:rPr lang="en-US" altLang="zh-CN" sz="2200" b="1" dirty="0">
                <a:latin typeface="宋体" pitchFamily="2" charset="-122"/>
                <a:ea typeface="宋体" pitchFamily="2" charset="-122"/>
              </a:rPr>
              <a:t>{c}</a:t>
            </a:r>
          </a:p>
          <a:p>
            <a:pPr algn="l">
              <a:lnSpc>
                <a:spcPct val="110000"/>
              </a:lnSpc>
              <a:spcBef>
                <a:spcPct val="20000"/>
              </a:spcBef>
            </a:pPr>
            <a:r>
              <a:rPr lang="en-US" altLang="zh-CN" sz="2200" b="1" dirty="0">
                <a:latin typeface="宋体" pitchFamily="2" charset="-122"/>
                <a:ea typeface="宋体" pitchFamily="2" charset="-122"/>
              </a:rPr>
              <a:t>           FIRST(A)</a:t>
            </a:r>
            <a:r>
              <a:rPr lang="zh-CN" altLang="en-US" sz="2200" b="1" dirty="0">
                <a:latin typeface="宋体" pitchFamily="2" charset="-122"/>
                <a:ea typeface="宋体" pitchFamily="2" charset="-122"/>
              </a:rPr>
              <a:t>＝ </a:t>
            </a:r>
            <a:r>
              <a:rPr lang="en-US" altLang="zh-CN" sz="2200" b="1" dirty="0">
                <a:latin typeface="宋体" pitchFamily="2" charset="-122"/>
                <a:ea typeface="宋体" pitchFamily="2" charset="-122"/>
              </a:rPr>
              <a:t>{</a:t>
            </a:r>
            <a:r>
              <a:rPr lang="en-US" altLang="zh-CN" sz="2200" b="1" dirty="0" err="1">
                <a:latin typeface="宋体" pitchFamily="2" charset="-122"/>
                <a:ea typeface="宋体" pitchFamily="2" charset="-122"/>
              </a:rPr>
              <a:t>c,a</a:t>
            </a:r>
            <a:r>
              <a:rPr lang="en-US" altLang="zh-CN" sz="2200" b="1" dirty="0">
                <a:latin typeface="宋体" pitchFamily="2" charset="-122"/>
                <a:ea typeface="宋体" pitchFamily="2" charset="-122"/>
              </a:rPr>
              <a:t>}</a:t>
            </a:r>
          </a:p>
          <a:p>
            <a:pPr algn="l">
              <a:lnSpc>
                <a:spcPct val="110000"/>
              </a:lnSpc>
              <a:spcBef>
                <a:spcPct val="20000"/>
              </a:spcBef>
            </a:pPr>
            <a:r>
              <a:rPr lang="en-US" altLang="zh-CN" sz="2200" b="1" dirty="0">
                <a:latin typeface="宋体" pitchFamily="2" charset="-122"/>
                <a:ea typeface="宋体" pitchFamily="2" charset="-122"/>
              </a:rPr>
              <a:t>           FIRST(</a:t>
            </a:r>
            <a:r>
              <a:rPr lang="en-US" altLang="zh-CN" sz="2200" b="1" dirty="0" err="1">
                <a:latin typeface="宋体" pitchFamily="2" charset="-122"/>
                <a:ea typeface="宋体" pitchFamily="2" charset="-122"/>
              </a:rPr>
              <a:t>Ap</a:t>
            </a:r>
            <a:r>
              <a:rPr lang="en-US" altLang="zh-CN" sz="2200" b="1" dirty="0">
                <a:latin typeface="宋体" pitchFamily="2" charset="-122"/>
                <a:ea typeface="宋体" pitchFamily="2" charset="-122"/>
              </a:rPr>
              <a:t>)</a:t>
            </a:r>
            <a:r>
              <a:rPr lang="zh-CN" altLang="en-US" sz="2200" b="1" dirty="0">
                <a:latin typeface="宋体" pitchFamily="2" charset="-122"/>
                <a:ea typeface="宋体" pitchFamily="2" charset="-122"/>
              </a:rPr>
              <a:t>＝ </a:t>
            </a:r>
            <a:r>
              <a:rPr lang="en-US" altLang="zh-CN" sz="2200" b="1" dirty="0">
                <a:latin typeface="宋体" pitchFamily="2" charset="-122"/>
                <a:ea typeface="宋体" pitchFamily="2" charset="-122"/>
              </a:rPr>
              <a:t>{</a:t>
            </a:r>
            <a:r>
              <a:rPr lang="en-US" altLang="zh-CN" sz="2200" b="1" dirty="0" err="1">
                <a:latin typeface="宋体" pitchFamily="2" charset="-122"/>
                <a:ea typeface="宋体" pitchFamily="2" charset="-122"/>
              </a:rPr>
              <a:t>c,a</a:t>
            </a:r>
            <a:r>
              <a:rPr lang="en-US" altLang="zh-CN" sz="2200" b="1" dirty="0">
                <a:latin typeface="宋体" pitchFamily="2" charset="-122"/>
                <a:ea typeface="宋体" pitchFamily="2" charset="-122"/>
              </a:rPr>
              <a:t>}</a:t>
            </a:r>
          </a:p>
          <a:p>
            <a:pPr algn="l">
              <a:lnSpc>
                <a:spcPct val="110000"/>
              </a:lnSpc>
              <a:spcBef>
                <a:spcPct val="20000"/>
              </a:spcBef>
            </a:pPr>
            <a:r>
              <a:rPr lang="en-US" altLang="zh-CN" sz="2200" b="1" dirty="0">
                <a:latin typeface="宋体" pitchFamily="2" charset="-122"/>
                <a:ea typeface="宋体" pitchFamily="2" charset="-122"/>
              </a:rPr>
              <a:t>           FIRST(</a:t>
            </a:r>
            <a:r>
              <a:rPr lang="en-US" altLang="zh-CN" sz="2200" b="1" dirty="0" err="1">
                <a:latin typeface="宋体" pitchFamily="2" charset="-122"/>
                <a:ea typeface="宋体" pitchFamily="2" charset="-122"/>
              </a:rPr>
              <a:t>Bq</a:t>
            </a:r>
            <a:r>
              <a:rPr lang="en-US" altLang="zh-CN" sz="2200" b="1" dirty="0">
                <a:latin typeface="宋体" pitchFamily="2" charset="-122"/>
                <a:ea typeface="宋体" pitchFamily="2" charset="-122"/>
              </a:rPr>
              <a:t>)</a:t>
            </a:r>
            <a:r>
              <a:rPr lang="zh-CN" altLang="en-US" sz="2200" b="1" dirty="0">
                <a:latin typeface="宋体" pitchFamily="2" charset="-122"/>
                <a:ea typeface="宋体" pitchFamily="2" charset="-122"/>
              </a:rPr>
              <a:t>＝ </a:t>
            </a:r>
            <a:r>
              <a:rPr lang="en-US" altLang="zh-CN" sz="2200" b="1" dirty="0">
                <a:latin typeface="宋体" pitchFamily="2" charset="-122"/>
                <a:ea typeface="宋体" pitchFamily="2" charset="-122"/>
              </a:rPr>
              <a:t>{</a:t>
            </a:r>
            <a:r>
              <a:rPr lang="en-US" altLang="zh-CN" sz="2200" b="1" dirty="0" err="1">
                <a:latin typeface="宋体" pitchFamily="2" charset="-122"/>
                <a:ea typeface="宋体" pitchFamily="2" charset="-122"/>
              </a:rPr>
              <a:t>d,b</a:t>
            </a:r>
            <a:r>
              <a:rPr lang="en-US" altLang="zh-CN" sz="2200" b="1" dirty="0">
                <a:latin typeface="宋体" pitchFamily="2" charset="-122"/>
                <a:ea typeface="宋体" pitchFamily="2" charset="-122"/>
              </a:rPr>
              <a:t>}</a:t>
            </a:r>
          </a:p>
        </p:txBody>
      </p:sp>
      <p:sp>
        <p:nvSpPr>
          <p:cNvPr id="10" name="Rectangle 21"/>
          <p:cNvSpPr txBox="1">
            <a:spLocks noChangeArrowheads="1"/>
          </p:cNvSpPr>
          <p:nvPr/>
        </p:nvSpPr>
        <p:spPr>
          <a:xfrm>
            <a:off x="609600" y="304800"/>
            <a:ext cx="5867400" cy="5334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altLang="zh-CN" sz="2800" b="1" kern="0" noProof="0" dirty="0">
                <a:solidFill>
                  <a:srgbClr val="0000FF"/>
                </a:solidFill>
                <a:latin typeface="Times New Roman" pitchFamily="18" charset="0"/>
                <a:ea typeface="黑体" pitchFamily="2" charset="-122"/>
                <a:cs typeface="+mj-cs"/>
              </a:rPr>
              <a:t>FIRST</a:t>
            </a:r>
            <a:r>
              <a:rPr lang="zh-CN" altLang="en-US" sz="2800" b="1" kern="0" noProof="0" dirty="0">
                <a:solidFill>
                  <a:srgbClr val="0000FF"/>
                </a:solidFill>
                <a:latin typeface="Times New Roman" pitchFamily="18" charset="0"/>
                <a:ea typeface="黑体" pitchFamily="2" charset="-122"/>
                <a:cs typeface="+mj-cs"/>
              </a:rPr>
              <a:t>集的定义</a:t>
            </a:r>
            <a:endParaRPr kumimoji="0" lang="zh-CN" altLang="en-US" sz="2800" b="1" i="0" u="none" strike="noStrike" kern="0" cap="none" spc="0" normalizeH="0" baseline="0" noProof="0" dirty="0">
              <a:ln>
                <a:noFill/>
              </a:ln>
              <a:solidFill>
                <a:srgbClr val="0000FF"/>
              </a:solidFill>
              <a:effectLst/>
              <a:uLnTx/>
              <a:uFillTx/>
              <a:latin typeface="Times New Roman" pitchFamily="18" charset="0"/>
              <a:ea typeface="黑体" pitchFamily="2" charset="-122"/>
              <a:cs typeface="+mj-cs"/>
            </a:endParaRPr>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 Box 1028"/>
          <p:cNvSpPr txBox="1">
            <a:spLocks noChangeArrowheads="1"/>
          </p:cNvSpPr>
          <p:nvPr/>
        </p:nvSpPr>
        <p:spPr bwMode="auto">
          <a:xfrm>
            <a:off x="838200" y="4953000"/>
            <a:ext cx="4419600" cy="498598"/>
          </a:xfrm>
          <a:prstGeom prst="rect">
            <a:avLst/>
          </a:prstGeom>
          <a:noFill/>
          <a:ln w="9525">
            <a:noFill/>
            <a:miter lim="800000"/>
            <a:headEnd/>
            <a:tailEnd/>
          </a:ln>
        </p:spPr>
        <p:txBody>
          <a:bodyPr wrap="square">
            <a:spAutoFit/>
          </a:bodyPr>
          <a:lstStyle/>
          <a:p>
            <a:pPr>
              <a:lnSpc>
                <a:spcPct val="120000"/>
              </a:lnSpc>
              <a:spcBef>
                <a:spcPct val="10000"/>
              </a:spcBef>
            </a:pPr>
            <a:r>
              <a:rPr lang="zh-CN" altLang="en-US" sz="2200" b="1" dirty="0">
                <a:latin typeface="宋体" pitchFamily="2" charset="-122"/>
                <a:ea typeface="宋体" pitchFamily="2" charset="-122"/>
              </a:rPr>
              <a:t>成功使用最左推导推导出符号串</a:t>
            </a:r>
            <a:r>
              <a:rPr lang="en-US" altLang="zh-CN" sz="2200" b="1" dirty="0">
                <a:latin typeface="宋体" pitchFamily="2" charset="-122"/>
                <a:ea typeface="宋体" pitchFamily="2" charset="-122"/>
              </a:rPr>
              <a:t> </a:t>
            </a:r>
          </a:p>
        </p:txBody>
      </p:sp>
      <p:sp>
        <p:nvSpPr>
          <p:cNvPr id="11266" name="灯片编号占位符 1"/>
          <p:cNvSpPr>
            <a:spLocks noGrp="1"/>
          </p:cNvSpPr>
          <p:nvPr>
            <p:ph type="sldNum" sz="quarter" idx="12"/>
          </p:nvPr>
        </p:nvSpPr>
        <p:spPr>
          <a:noFill/>
        </p:spPr>
        <p:txBody>
          <a:bodyPr/>
          <a:lstStyle/>
          <a:p>
            <a:fld id="{851F0F02-9DCE-46C7-975F-2816A5463364}" type="slidenum">
              <a:rPr lang="en-US" altLang="zh-CN" smtClean="0">
                <a:ea typeface="宋体" charset="-122"/>
              </a:rPr>
              <a:pPr/>
              <a:t>9</a:t>
            </a:fld>
            <a:endParaRPr lang="en-US" altLang="zh-CN">
              <a:ea typeface="宋体" charset="-122"/>
            </a:endParaRPr>
          </a:p>
        </p:txBody>
      </p:sp>
      <p:sp>
        <p:nvSpPr>
          <p:cNvPr id="11267" name="Text Box 1027"/>
          <p:cNvSpPr txBox="1">
            <a:spLocks noChangeArrowheads="1"/>
          </p:cNvSpPr>
          <p:nvPr/>
        </p:nvSpPr>
        <p:spPr bwMode="auto">
          <a:xfrm>
            <a:off x="304800" y="909637"/>
            <a:ext cx="8077200" cy="430887"/>
          </a:xfrm>
          <a:prstGeom prst="rect">
            <a:avLst/>
          </a:prstGeom>
          <a:noFill/>
          <a:ln w="9525">
            <a:noFill/>
            <a:miter lim="800000"/>
            <a:headEnd/>
            <a:tailEnd/>
          </a:ln>
        </p:spPr>
        <p:txBody>
          <a:bodyPr wrap="square">
            <a:spAutoFit/>
          </a:bodyPr>
          <a:lstStyle/>
          <a:p>
            <a:pPr marL="898525" indent="-898525">
              <a:spcBef>
                <a:spcPct val="50000"/>
              </a:spcBef>
            </a:pPr>
            <a:r>
              <a:rPr lang="zh-CN" altLang="en-US" sz="2200" b="1" dirty="0">
                <a:latin typeface="+mn-ea"/>
                <a:ea typeface="+mn-ea"/>
              </a:rPr>
              <a:t>例</a:t>
            </a:r>
            <a:r>
              <a:rPr lang="en-US" altLang="zh-CN" sz="2200" b="1" dirty="0">
                <a:latin typeface="+mn-ea"/>
                <a:ea typeface="+mn-ea"/>
              </a:rPr>
              <a:t>4.3 </a:t>
            </a:r>
            <a:r>
              <a:rPr lang="zh-CN" altLang="en-US" sz="2200" b="1" dirty="0">
                <a:latin typeface="+mn-ea"/>
                <a:ea typeface="+mn-ea"/>
              </a:rPr>
              <a:t>设文法</a:t>
            </a:r>
            <a:r>
              <a:rPr lang="en-US" altLang="zh-CN" sz="2200" b="1" dirty="0">
                <a:latin typeface="+mn-ea"/>
                <a:ea typeface="+mn-ea"/>
              </a:rPr>
              <a:t>G3[S]</a:t>
            </a:r>
            <a:r>
              <a:rPr lang="zh-CN" altLang="en-US" sz="2200" b="1" dirty="0">
                <a:latin typeface="+mn-ea"/>
                <a:ea typeface="+mn-ea"/>
              </a:rPr>
              <a:t>定义如下，考察输入串</a:t>
            </a:r>
            <a:r>
              <a:rPr lang="en-US" altLang="zh-CN" sz="2200" b="1" dirty="0" err="1">
                <a:latin typeface="+mn-ea"/>
                <a:ea typeface="+mn-ea"/>
              </a:rPr>
              <a:t>abd</a:t>
            </a:r>
            <a:r>
              <a:rPr lang="zh-CN" altLang="en-US" sz="2200" b="1" dirty="0">
                <a:latin typeface="+mn-ea"/>
                <a:ea typeface="+mn-ea"/>
              </a:rPr>
              <a:t>的最左推导过程。 </a:t>
            </a:r>
          </a:p>
        </p:txBody>
      </p:sp>
      <p:sp>
        <p:nvSpPr>
          <p:cNvPr id="11268" name="Text Box 1028"/>
          <p:cNvSpPr txBox="1">
            <a:spLocks noChangeArrowheads="1"/>
          </p:cNvSpPr>
          <p:nvPr/>
        </p:nvSpPr>
        <p:spPr bwMode="auto">
          <a:xfrm>
            <a:off x="2514600" y="1366837"/>
            <a:ext cx="3352800" cy="1006429"/>
          </a:xfrm>
          <a:prstGeom prst="rect">
            <a:avLst/>
          </a:prstGeom>
          <a:noFill/>
          <a:ln w="9525">
            <a:noFill/>
            <a:miter lim="800000"/>
            <a:headEnd/>
            <a:tailEnd/>
          </a:ln>
        </p:spPr>
        <p:txBody>
          <a:bodyPr wrap="square">
            <a:spAutoFit/>
          </a:bodyPr>
          <a:lstStyle/>
          <a:p>
            <a:pPr algn="just">
              <a:lnSpc>
                <a:spcPct val="130000"/>
              </a:lnSpc>
              <a:spcBef>
                <a:spcPct val="10000"/>
              </a:spcBef>
            </a:pPr>
            <a:r>
              <a:rPr lang="en-US" altLang="zh-CN" sz="2200" b="1" dirty="0">
                <a:latin typeface="+mn-ea"/>
                <a:ea typeface="+mn-ea"/>
              </a:rPr>
              <a:t>G3[S]</a:t>
            </a:r>
            <a:r>
              <a:rPr lang="zh-CN" altLang="en-US" sz="2200" b="1" dirty="0">
                <a:latin typeface="+mn-ea"/>
                <a:ea typeface="+mn-ea"/>
              </a:rPr>
              <a:t>：</a:t>
            </a:r>
            <a:r>
              <a:rPr lang="en-US" altLang="zh-CN" sz="2200" b="1" dirty="0" err="1">
                <a:latin typeface="+mn-ea"/>
                <a:ea typeface="+mn-ea"/>
              </a:rPr>
              <a:t>S→aA︱d</a:t>
            </a:r>
            <a:endParaRPr lang="en-US" altLang="zh-CN" sz="2200" b="1" dirty="0">
              <a:latin typeface="+mn-ea"/>
              <a:ea typeface="+mn-ea"/>
            </a:endParaRPr>
          </a:p>
          <a:p>
            <a:pPr algn="just">
              <a:lnSpc>
                <a:spcPct val="130000"/>
              </a:lnSpc>
              <a:spcBef>
                <a:spcPct val="10000"/>
              </a:spcBef>
            </a:pPr>
            <a:r>
              <a:rPr lang="en-US" altLang="zh-CN" sz="2200" b="1" dirty="0">
                <a:latin typeface="+mn-ea"/>
                <a:ea typeface="+mn-ea"/>
              </a:rPr>
              <a:t>       </a:t>
            </a:r>
            <a:r>
              <a:rPr lang="en-US" altLang="zh-CN" sz="2200" b="1" dirty="0" err="1">
                <a:latin typeface="+mn-ea"/>
                <a:ea typeface="+mn-ea"/>
              </a:rPr>
              <a:t>A→bAS︱ε</a:t>
            </a:r>
            <a:r>
              <a:rPr lang="en-US" altLang="zh-CN" sz="2200" b="1" dirty="0">
                <a:latin typeface="+mn-ea"/>
                <a:ea typeface="+mn-ea"/>
              </a:rPr>
              <a:t> </a:t>
            </a:r>
          </a:p>
        </p:txBody>
      </p:sp>
      <p:graphicFrame>
        <p:nvGraphicFramePr>
          <p:cNvPr id="35" name="表格 34"/>
          <p:cNvGraphicFramePr>
            <a:graphicFrameLocks noGrp="1"/>
          </p:cNvGraphicFramePr>
          <p:nvPr/>
        </p:nvGraphicFramePr>
        <p:xfrm>
          <a:off x="1721604" y="4353560"/>
          <a:ext cx="1219200" cy="370840"/>
        </p:xfrm>
        <a:graphic>
          <a:graphicData uri="http://schemas.openxmlformats.org/drawingml/2006/table">
            <a:tbl>
              <a:tblPr firstRow="1" bandRow="1">
                <a:tableStyleId>{5C22544A-7EE6-4342-B048-85BDC9FD1C3A}</a:tableStyleId>
              </a:tblPr>
              <a:tblGrid>
                <a:gridCol w="406400">
                  <a:extLst>
                    <a:ext uri="{9D8B030D-6E8A-4147-A177-3AD203B41FA5}">
                      <a16:colId xmlns:a16="http://schemas.microsoft.com/office/drawing/2014/main" val="20000"/>
                    </a:ext>
                  </a:extLst>
                </a:gridCol>
                <a:gridCol w="406400">
                  <a:extLst>
                    <a:ext uri="{9D8B030D-6E8A-4147-A177-3AD203B41FA5}">
                      <a16:colId xmlns:a16="http://schemas.microsoft.com/office/drawing/2014/main" val="20001"/>
                    </a:ext>
                  </a:extLst>
                </a:gridCol>
                <a:gridCol w="406400">
                  <a:extLst>
                    <a:ext uri="{9D8B030D-6E8A-4147-A177-3AD203B41FA5}">
                      <a16:colId xmlns:a16="http://schemas.microsoft.com/office/drawing/2014/main" val="20002"/>
                    </a:ext>
                  </a:extLst>
                </a:gridCol>
              </a:tblGrid>
              <a:tr h="370840">
                <a:tc>
                  <a:txBody>
                    <a:bodyPr/>
                    <a:lstStyle/>
                    <a:p>
                      <a:r>
                        <a:rPr lang="en-US" altLang="zh-CN" dirty="0">
                          <a:solidFill>
                            <a:srgbClr val="002060"/>
                          </a:solidFill>
                        </a:rPr>
                        <a:t>a</a:t>
                      </a:r>
                      <a:endParaRPr lang="zh-CN" altLang="en-US" dirty="0">
                        <a:solidFill>
                          <a:srgbClr val="002060"/>
                        </a:solidFill>
                      </a:endParaRPr>
                    </a:p>
                  </a:txBody>
                  <a:tcPr>
                    <a:solidFill>
                      <a:srgbClr val="99FFCC"/>
                    </a:solidFill>
                  </a:tcPr>
                </a:tc>
                <a:tc>
                  <a:txBody>
                    <a:bodyPr/>
                    <a:lstStyle/>
                    <a:p>
                      <a:r>
                        <a:rPr lang="en-US" altLang="zh-CN" dirty="0">
                          <a:solidFill>
                            <a:srgbClr val="002060"/>
                          </a:solidFill>
                        </a:rPr>
                        <a:t>b</a:t>
                      </a:r>
                      <a:endParaRPr lang="zh-CN" altLang="en-US" dirty="0">
                        <a:solidFill>
                          <a:srgbClr val="002060"/>
                        </a:solidFill>
                      </a:endParaRPr>
                    </a:p>
                  </a:txBody>
                  <a:tcPr>
                    <a:solidFill>
                      <a:srgbClr val="99FFCC"/>
                    </a:solidFill>
                  </a:tcPr>
                </a:tc>
                <a:tc>
                  <a:txBody>
                    <a:bodyPr/>
                    <a:lstStyle/>
                    <a:p>
                      <a:r>
                        <a:rPr lang="en-US" altLang="zh-CN" dirty="0">
                          <a:solidFill>
                            <a:srgbClr val="002060"/>
                          </a:solidFill>
                        </a:rPr>
                        <a:t>d</a:t>
                      </a:r>
                      <a:endParaRPr lang="zh-CN" altLang="en-US" dirty="0">
                        <a:solidFill>
                          <a:srgbClr val="002060"/>
                        </a:solidFill>
                      </a:endParaRPr>
                    </a:p>
                  </a:txBody>
                  <a:tcPr>
                    <a:solidFill>
                      <a:srgbClr val="99FFCC"/>
                    </a:solidFill>
                  </a:tcPr>
                </a:tc>
                <a:extLst>
                  <a:ext uri="{0D108BD9-81ED-4DB2-BD59-A6C34878D82A}">
                    <a16:rowId xmlns:a16="http://schemas.microsoft.com/office/drawing/2014/main" val="10000"/>
                  </a:ext>
                </a:extLst>
              </a:tr>
            </a:tbl>
          </a:graphicData>
        </a:graphic>
      </p:graphicFrame>
      <p:sp>
        <p:nvSpPr>
          <p:cNvPr id="11279" name="Text Box 1028"/>
          <p:cNvSpPr txBox="1">
            <a:spLocks noChangeArrowheads="1"/>
          </p:cNvSpPr>
          <p:nvPr/>
        </p:nvSpPr>
        <p:spPr bwMode="auto">
          <a:xfrm>
            <a:off x="381000" y="3673475"/>
            <a:ext cx="1743075" cy="498598"/>
          </a:xfrm>
          <a:prstGeom prst="rect">
            <a:avLst/>
          </a:prstGeom>
          <a:noFill/>
          <a:ln w="9525">
            <a:noFill/>
            <a:miter lim="800000"/>
            <a:headEnd/>
            <a:tailEnd/>
          </a:ln>
        </p:spPr>
        <p:txBody>
          <a:bodyPr wrap="square">
            <a:spAutoFit/>
          </a:bodyPr>
          <a:lstStyle/>
          <a:p>
            <a:pPr>
              <a:lnSpc>
                <a:spcPct val="120000"/>
              </a:lnSpc>
              <a:spcBef>
                <a:spcPct val="10000"/>
              </a:spcBef>
            </a:pPr>
            <a:r>
              <a:rPr lang="zh-CN" altLang="en-US" sz="2200" b="1" dirty="0">
                <a:latin typeface="+mn-ea"/>
                <a:ea typeface="+mn-ea"/>
              </a:rPr>
              <a:t>推   导：</a:t>
            </a:r>
            <a:r>
              <a:rPr lang="en-US" altLang="zh-CN" sz="2200" b="1" dirty="0">
                <a:latin typeface="+mn-ea"/>
                <a:ea typeface="+mn-ea"/>
              </a:rPr>
              <a:t>S </a:t>
            </a:r>
          </a:p>
        </p:txBody>
      </p:sp>
      <p:sp>
        <p:nvSpPr>
          <p:cNvPr id="37" name="Text Box 1028"/>
          <p:cNvSpPr txBox="1">
            <a:spLocks noChangeArrowheads="1"/>
          </p:cNvSpPr>
          <p:nvPr/>
        </p:nvSpPr>
        <p:spPr bwMode="auto">
          <a:xfrm>
            <a:off x="2046288" y="3660775"/>
            <a:ext cx="1230312" cy="498598"/>
          </a:xfrm>
          <a:prstGeom prst="rect">
            <a:avLst/>
          </a:prstGeom>
          <a:noFill/>
          <a:ln w="9525">
            <a:noFill/>
            <a:miter lim="800000"/>
            <a:headEnd/>
            <a:tailEnd/>
          </a:ln>
        </p:spPr>
        <p:txBody>
          <a:bodyPr wrap="square">
            <a:spAutoFit/>
          </a:bodyPr>
          <a:lstStyle/>
          <a:p>
            <a:pPr>
              <a:lnSpc>
                <a:spcPct val="120000"/>
              </a:lnSpc>
              <a:spcBef>
                <a:spcPct val="10000"/>
              </a:spcBef>
            </a:pPr>
            <a:r>
              <a:rPr lang="en-US" altLang="zh-CN" sz="2200" b="1" dirty="0">
                <a:latin typeface="+mn-ea"/>
                <a:ea typeface="+mn-ea"/>
                <a:sym typeface="Symbol" pitchFamily="18" charset="2"/>
              </a:rPr>
              <a:t> </a:t>
            </a:r>
            <a:r>
              <a:rPr lang="en-US" altLang="zh-CN" sz="2200" b="1" dirty="0">
                <a:latin typeface="+mn-ea"/>
                <a:ea typeface="+mn-ea"/>
              </a:rPr>
              <a:t>a  </a:t>
            </a:r>
            <a:r>
              <a:rPr lang="en-US" altLang="zh-CN" sz="2200" b="1" dirty="0" err="1">
                <a:latin typeface="+mn-ea"/>
                <a:ea typeface="+mn-ea"/>
              </a:rPr>
              <a:t>A</a:t>
            </a:r>
            <a:endParaRPr lang="en-US" altLang="zh-CN" sz="2200" b="1" dirty="0">
              <a:latin typeface="+mn-ea"/>
              <a:ea typeface="+mn-ea"/>
            </a:endParaRPr>
          </a:p>
        </p:txBody>
      </p:sp>
      <p:sp>
        <p:nvSpPr>
          <p:cNvPr id="38" name="Text Box 1028"/>
          <p:cNvSpPr txBox="1">
            <a:spLocks noChangeArrowheads="1"/>
          </p:cNvSpPr>
          <p:nvPr/>
        </p:nvSpPr>
        <p:spPr bwMode="auto">
          <a:xfrm>
            <a:off x="3058518" y="3660775"/>
            <a:ext cx="2049462" cy="498598"/>
          </a:xfrm>
          <a:prstGeom prst="rect">
            <a:avLst/>
          </a:prstGeom>
          <a:noFill/>
          <a:ln w="9525">
            <a:noFill/>
            <a:miter lim="800000"/>
            <a:headEnd/>
            <a:tailEnd/>
          </a:ln>
        </p:spPr>
        <p:txBody>
          <a:bodyPr wrap="square">
            <a:spAutoFit/>
          </a:bodyPr>
          <a:lstStyle/>
          <a:p>
            <a:pPr>
              <a:lnSpc>
                <a:spcPct val="120000"/>
              </a:lnSpc>
              <a:spcBef>
                <a:spcPct val="10000"/>
              </a:spcBef>
            </a:pPr>
            <a:r>
              <a:rPr lang="en-US" altLang="zh-CN" sz="2200" b="1" dirty="0">
                <a:latin typeface="+mn-ea"/>
                <a:ea typeface="+mn-ea"/>
              </a:rPr>
              <a:t> </a:t>
            </a:r>
            <a:r>
              <a:rPr lang="en-US" altLang="zh-CN" sz="2200" b="1" dirty="0">
                <a:latin typeface="+mn-ea"/>
                <a:ea typeface="+mn-ea"/>
                <a:sym typeface="Symbol" pitchFamily="18" charset="2"/>
              </a:rPr>
              <a:t></a:t>
            </a:r>
            <a:r>
              <a:rPr lang="en-US" altLang="zh-CN" sz="2200" b="1" dirty="0">
                <a:solidFill>
                  <a:srgbClr val="FF0000"/>
                </a:solidFill>
                <a:latin typeface="+mn-ea"/>
                <a:ea typeface="+mn-ea"/>
              </a:rPr>
              <a:t>a  b  </a:t>
            </a:r>
            <a:r>
              <a:rPr lang="en-US" altLang="zh-CN" sz="2200" b="1" dirty="0">
                <a:latin typeface="+mn-ea"/>
                <a:ea typeface="+mn-ea"/>
              </a:rPr>
              <a:t>A  S </a:t>
            </a:r>
          </a:p>
        </p:txBody>
      </p:sp>
      <p:sp>
        <p:nvSpPr>
          <p:cNvPr id="39" name="Text Box 1028"/>
          <p:cNvSpPr txBox="1">
            <a:spLocks noChangeArrowheads="1"/>
          </p:cNvSpPr>
          <p:nvPr/>
        </p:nvSpPr>
        <p:spPr bwMode="auto">
          <a:xfrm>
            <a:off x="4879380" y="3660775"/>
            <a:ext cx="1524000" cy="498598"/>
          </a:xfrm>
          <a:prstGeom prst="rect">
            <a:avLst/>
          </a:prstGeom>
          <a:noFill/>
          <a:ln w="9525">
            <a:noFill/>
            <a:miter lim="800000"/>
            <a:headEnd/>
            <a:tailEnd/>
          </a:ln>
        </p:spPr>
        <p:txBody>
          <a:bodyPr wrap="square">
            <a:spAutoFit/>
          </a:bodyPr>
          <a:lstStyle/>
          <a:p>
            <a:pPr>
              <a:lnSpc>
                <a:spcPct val="120000"/>
              </a:lnSpc>
              <a:spcBef>
                <a:spcPct val="10000"/>
              </a:spcBef>
            </a:pPr>
            <a:r>
              <a:rPr lang="en-US" altLang="zh-CN" sz="2200" b="1" dirty="0">
                <a:latin typeface="+mn-ea"/>
                <a:ea typeface="+mn-ea"/>
                <a:sym typeface="Symbol" pitchFamily="18" charset="2"/>
              </a:rPr>
              <a:t></a:t>
            </a:r>
            <a:r>
              <a:rPr lang="en-US" altLang="zh-CN" sz="2200" b="1" dirty="0">
                <a:solidFill>
                  <a:srgbClr val="FF0000"/>
                </a:solidFill>
                <a:latin typeface="+mn-ea"/>
                <a:ea typeface="+mn-ea"/>
              </a:rPr>
              <a:t>a  b </a:t>
            </a:r>
            <a:r>
              <a:rPr lang="en-US" altLang="zh-CN" sz="2200" b="1" dirty="0">
                <a:latin typeface="+mn-ea"/>
                <a:ea typeface="+mn-ea"/>
              </a:rPr>
              <a:t> S</a:t>
            </a:r>
          </a:p>
        </p:txBody>
      </p:sp>
      <p:sp>
        <p:nvSpPr>
          <p:cNvPr id="40" name="Text Box 1028"/>
          <p:cNvSpPr txBox="1">
            <a:spLocks noChangeArrowheads="1"/>
          </p:cNvSpPr>
          <p:nvPr/>
        </p:nvSpPr>
        <p:spPr bwMode="auto">
          <a:xfrm>
            <a:off x="6039842" y="3660775"/>
            <a:ext cx="2022475" cy="498598"/>
          </a:xfrm>
          <a:prstGeom prst="rect">
            <a:avLst/>
          </a:prstGeom>
          <a:noFill/>
          <a:ln w="9525">
            <a:noFill/>
            <a:miter lim="800000"/>
            <a:headEnd/>
            <a:tailEnd/>
          </a:ln>
        </p:spPr>
        <p:txBody>
          <a:bodyPr>
            <a:spAutoFit/>
          </a:bodyPr>
          <a:lstStyle/>
          <a:p>
            <a:pPr>
              <a:lnSpc>
                <a:spcPct val="120000"/>
              </a:lnSpc>
              <a:spcBef>
                <a:spcPct val="10000"/>
              </a:spcBef>
            </a:pPr>
            <a:r>
              <a:rPr lang="en-US" altLang="zh-CN" sz="2200" b="1" dirty="0">
                <a:latin typeface="+mn-ea"/>
                <a:ea typeface="+mn-ea"/>
              </a:rPr>
              <a:t> </a:t>
            </a:r>
            <a:r>
              <a:rPr lang="en-US" altLang="zh-CN" sz="2200" b="1" dirty="0">
                <a:latin typeface="+mn-ea"/>
                <a:ea typeface="+mn-ea"/>
                <a:sym typeface="Symbol" pitchFamily="18" charset="2"/>
              </a:rPr>
              <a:t> </a:t>
            </a:r>
            <a:r>
              <a:rPr lang="en-US" altLang="zh-CN" sz="2200" b="1" dirty="0">
                <a:solidFill>
                  <a:srgbClr val="FF0000"/>
                </a:solidFill>
                <a:latin typeface="+mn-ea"/>
                <a:ea typeface="+mn-ea"/>
              </a:rPr>
              <a:t>a  b  </a:t>
            </a:r>
            <a:r>
              <a:rPr lang="en-US" altLang="zh-CN" sz="2200" b="1" dirty="0">
                <a:latin typeface="+mn-ea"/>
                <a:ea typeface="+mn-ea"/>
              </a:rPr>
              <a:t>d </a:t>
            </a:r>
          </a:p>
        </p:txBody>
      </p:sp>
      <p:sp>
        <p:nvSpPr>
          <p:cNvPr id="41" name="AutoShape 1044"/>
          <p:cNvSpPr>
            <a:spLocks noChangeArrowheads="1"/>
          </p:cNvSpPr>
          <p:nvPr/>
        </p:nvSpPr>
        <p:spPr bwMode="auto">
          <a:xfrm>
            <a:off x="457200" y="1882775"/>
            <a:ext cx="2220912" cy="914400"/>
          </a:xfrm>
          <a:prstGeom prst="wedgeRoundRectCallout">
            <a:avLst>
              <a:gd name="adj1" fmla="val 64593"/>
              <a:gd name="adj2" fmla="val 145520"/>
              <a:gd name="adj3" fmla="val 16667"/>
            </a:avLst>
          </a:prstGeom>
          <a:solidFill>
            <a:schemeClr val="accent1">
              <a:alpha val="50195"/>
            </a:schemeClr>
          </a:solidFill>
          <a:ln w="9525">
            <a:noFill/>
            <a:miter lim="800000"/>
            <a:headEnd/>
            <a:tailEnd/>
          </a:ln>
        </p:spPr>
        <p:txBody>
          <a:bodyPr/>
          <a:lstStyle/>
          <a:p>
            <a:r>
              <a:rPr lang="en-US" altLang="zh-CN" sz="2200" b="1" dirty="0" err="1">
                <a:latin typeface="+mn-ea"/>
                <a:ea typeface="+mn-ea"/>
              </a:rPr>
              <a:t>bAS</a:t>
            </a:r>
            <a:r>
              <a:rPr lang="en-US" altLang="zh-CN" sz="2200" b="1" dirty="0">
                <a:latin typeface="+mn-ea"/>
                <a:ea typeface="+mn-ea"/>
              </a:rPr>
              <a:t> </a:t>
            </a:r>
            <a:r>
              <a:rPr lang="en-US" altLang="zh-CN" sz="2200" b="1" dirty="0">
                <a:latin typeface="+mn-ea"/>
                <a:ea typeface="+mn-ea"/>
                <a:sym typeface="Symbol" pitchFamily="18" charset="2"/>
              </a:rPr>
              <a:t></a:t>
            </a:r>
            <a:r>
              <a:rPr lang="en-US" altLang="zh-CN" sz="2200" b="1" dirty="0">
                <a:solidFill>
                  <a:srgbClr val="FF0000"/>
                </a:solidFill>
                <a:latin typeface="+mn-ea"/>
                <a:ea typeface="+mn-ea"/>
                <a:sym typeface="Symbol" pitchFamily="18" charset="2"/>
              </a:rPr>
              <a:t>b</a:t>
            </a:r>
            <a:r>
              <a:rPr lang="en-US" altLang="zh-CN" sz="2200" b="1" dirty="0">
                <a:latin typeface="+mn-ea"/>
                <a:ea typeface="+mn-ea"/>
              </a:rPr>
              <a:t>…</a:t>
            </a:r>
          </a:p>
          <a:p>
            <a:r>
              <a:rPr lang="en-US" altLang="zh-CN" sz="2200" b="1" dirty="0">
                <a:latin typeface="+mn-ea"/>
                <a:ea typeface="+mn-ea"/>
              </a:rPr>
              <a:t>ε  </a:t>
            </a:r>
            <a:r>
              <a:rPr lang="en-US" altLang="zh-CN" sz="2200" b="1" dirty="0">
                <a:latin typeface="+mn-ea"/>
                <a:ea typeface="+mn-ea"/>
                <a:sym typeface="Symbol" pitchFamily="18" charset="2"/>
              </a:rPr>
              <a:t></a:t>
            </a:r>
            <a:r>
              <a:rPr lang="en-US" altLang="zh-CN" sz="2200" b="1" dirty="0">
                <a:solidFill>
                  <a:srgbClr val="FF0000"/>
                </a:solidFill>
                <a:latin typeface="+mn-ea"/>
                <a:ea typeface="+mn-ea"/>
                <a:sym typeface="Symbol" pitchFamily="18" charset="2"/>
              </a:rPr>
              <a:t>b</a:t>
            </a:r>
            <a:r>
              <a:rPr lang="en-US" altLang="zh-CN" sz="2200" b="1" dirty="0">
                <a:latin typeface="+mn-ea"/>
                <a:ea typeface="+mn-ea"/>
              </a:rPr>
              <a:t>…</a:t>
            </a:r>
          </a:p>
        </p:txBody>
      </p:sp>
      <p:sp>
        <p:nvSpPr>
          <p:cNvPr id="42" name="Text Box 1045"/>
          <p:cNvSpPr txBox="1">
            <a:spLocks noChangeArrowheads="1"/>
          </p:cNvSpPr>
          <p:nvPr/>
        </p:nvSpPr>
        <p:spPr bwMode="auto">
          <a:xfrm>
            <a:off x="1382712" y="1822450"/>
            <a:ext cx="381000" cy="430887"/>
          </a:xfrm>
          <a:prstGeom prst="rect">
            <a:avLst/>
          </a:prstGeom>
          <a:noFill/>
          <a:ln w="9525">
            <a:noFill/>
            <a:miter lim="800000"/>
            <a:headEnd/>
            <a:tailEnd/>
          </a:ln>
        </p:spPr>
        <p:txBody>
          <a:bodyPr>
            <a:spAutoFit/>
          </a:bodyPr>
          <a:lstStyle/>
          <a:p>
            <a:pPr>
              <a:spcBef>
                <a:spcPct val="50000"/>
              </a:spcBef>
            </a:pPr>
            <a:r>
              <a:rPr lang="en-US" altLang="zh-CN" sz="2200" dirty="0">
                <a:latin typeface="+mn-ea"/>
                <a:ea typeface="+mn-ea"/>
              </a:rPr>
              <a:t>*</a:t>
            </a:r>
          </a:p>
        </p:txBody>
      </p:sp>
      <p:sp>
        <p:nvSpPr>
          <p:cNvPr id="43" name="Text Box 1046"/>
          <p:cNvSpPr txBox="1">
            <a:spLocks noChangeArrowheads="1"/>
          </p:cNvSpPr>
          <p:nvPr/>
        </p:nvSpPr>
        <p:spPr bwMode="auto">
          <a:xfrm>
            <a:off x="1384002" y="2159913"/>
            <a:ext cx="381000" cy="430887"/>
          </a:xfrm>
          <a:prstGeom prst="rect">
            <a:avLst/>
          </a:prstGeom>
          <a:noFill/>
          <a:ln w="9525">
            <a:noFill/>
            <a:miter lim="800000"/>
            <a:headEnd/>
            <a:tailEnd/>
          </a:ln>
        </p:spPr>
        <p:txBody>
          <a:bodyPr>
            <a:spAutoFit/>
          </a:bodyPr>
          <a:lstStyle/>
          <a:p>
            <a:pPr>
              <a:spcBef>
                <a:spcPct val="50000"/>
              </a:spcBef>
            </a:pPr>
            <a:r>
              <a:rPr lang="en-US" altLang="zh-CN" sz="2200" dirty="0">
                <a:latin typeface="+mn-ea"/>
                <a:ea typeface="+mn-ea"/>
              </a:rPr>
              <a:t>*</a:t>
            </a:r>
          </a:p>
        </p:txBody>
      </p:sp>
      <p:sp>
        <p:nvSpPr>
          <p:cNvPr id="45" name="Text Box 1054"/>
          <p:cNvSpPr txBox="1">
            <a:spLocks noChangeArrowheads="1"/>
          </p:cNvSpPr>
          <p:nvPr/>
        </p:nvSpPr>
        <p:spPr bwMode="auto">
          <a:xfrm>
            <a:off x="1336218" y="2301498"/>
            <a:ext cx="457200" cy="430887"/>
          </a:xfrm>
          <a:prstGeom prst="rect">
            <a:avLst/>
          </a:prstGeom>
          <a:noFill/>
          <a:ln w="9525">
            <a:noFill/>
            <a:miter lim="800000"/>
            <a:headEnd/>
            <a:tailEnd/>
          </a:ln>
        </p:spPr>
        <p:txBody>
          <a:bodyPr>
            <a:spAutoFit/>
          </a:bodyPr>
          <a:lstStyle/>
          <a:p>
            <a:pPr>
              <a:spcBef>
                <a:spcPct val="50000"/>
              </a:spcBef>
            </a:pPr>
            <a:r>
              <a:rPr lang="zh-CN" altLang="en-US" sz="2200" b="1" dirty="0">
                <a:latin typeface="+mn-ea"/>
                <a:ea typeface="+mn-ea"/>
              </a:rPr>
              <a:t>／</a:t>
            </a:r>
          </a:p>
        </p:txBody>
      </p:sp>
      <p:sp>
        <p:nvSpPr>
          <p:cNvPr id="47" name="Rectangle 1026"/>
          <p:cNvSpPr>
            <a:spLocks noChangeArrowheads="1"/>
          </p:cNvSpPr>
          <p:nvPr/>
        </p:nvSpPr>
        <p:spPr bwMode="auto">
          <a:xfrm>
            <a:off x="239022" y="4876800"/>
            <a:ext cx="8219178" cy="1219200"/>
          </a:xfrm>
          <a:prstGeom prst="rect">
            <a:avLst/>
          </a:prstGeom>
          <a:solidFill>
            <a:schemeClr val="accent1">
              <a:alpha val="50195"/>
            </a:schemeClr>
          </a:solidFill>
          <a:ln w="9525">
            <a:solidFill>
              <a:srgbClr val="333333"/>
            </a:solidFill>
            <a:prstDash val="sysDot"/>
            <a:miter lim="800000"/>
            <a:headEnd/>
            <a:tailEnd/>
          </a:ln>
        </p:spPr>
        <p:txBody>
          <a:bodyPr wrap="none" anchor="ctr"/>
          <a:lstStyle/>
          <a:p>
            <a:endParaRPr lang="zh-CN" altLang="en-US" sz="2200">
              <a:latin typeface="+mn-ea"/>
              <a:ea typeface="+mn-ea"/>
            </a:endParaRPr>
          </a:p>
        </p:txBody>
      </p:sp>
      <p:sp>
        <p:nvSpPr>
          <p:cNvPr id="50" name="Text Box 1056"/>
          <p:cNvSpPr txBox="1">
            <a:spLocks noChangeArrowheads="1"/>
          </p:cNvSpPr>
          <p:nvPr/>
        </p:nvSpPr>
        <p:spPr bwMode="auto">
          <a:xfrm>
            <a:off x="304800" y="4962525"/>
            <a:ext cx="8181006" cy="1107996"/>
          </a:xfrm>
          <a:prstGeom prst="rect">
            <a:avLst/>
          </a:prstGeom>
          <a:noFill/>
          <a:ln w="9525">
            <a:noFill/>
            <a:miter lim="800000"/>
            <a:headEnd/>
            <a:tailEnd/>
          </a:ln>
        </p:spPr>
        <p:txBody>
          <a:bodyPr wrap="square">
            <a:spAutoFit/>
          </a:bodyPr>
          <a:lstStyle/>
          <a:p>
            <a:pPr indent="606425" algn="l">
              <a:spcBef>
                <a:spcPct val="50000"/>
              </a:spcBef>
            </a:pPr>
            <a:r>
              <a:rPr lang="zh-CN" altLang="en-US" sz="2200" b="1" dirty="0">
                <a:latin typeface="+mn-ea"/>
                <a:ea typeface="+mn-ea"/>
              </a:rPr>
              <a:t>此时 </a:t>
            </a:r>
            <a:r>
              <a:rPr lang="en-US" altLang="zh-CN" sz="2200" b="1" dirty="0">
                <a:latin typeface="+mn-ea"/>
                <a:ea typeface="+mn-ea"/>
              </a:rPr>
              <a:t>S </a:t>
            </a:r>
            <a:r>
              <a:rPr lang="en-US" altLang="zh-CN" sz="2200" b="1" dirty="0">
                <a:latin typeface="+mn-ea"/>
                <a:ea typeface="+mn-ea"/>
                <a:sym typeface="Symbol" pitchFamily="18" charset="2"/>
              </a:rPr>
              <a:t> </a:t>
            </a:r>
            <a:r>
              <a:rPr lang="en-US" altLang="zh-CN" sz="2200" b="1" dirty="0" err="1">
                <a:latin typeface="+mn-ea"/>
                <a:ea typeface="+mn-ea"/>
                <a:sym typeface="Symbol" pitchFamily="18" charset="2"/>
              </a:rPr>
              <a:t>abAS</a:t>
            </a:r>
            <a:r>
              <a:rPr lang="zh-CN" altLang="en-US" sz="2200" b="1" dirty="0">
                <a:latin typeface="+mn-ea"/>
                <a:ea typeface="+mn-ea"/>
                <a:sym typeface="Symbol" pitchFamily="18" charset="2"/>
              </a:rPr>
              <a:t>，</a:t>
            </a:r>
            <a:r>
              <a:rPr lang="en-US" altLang="zh-CN" sz="2200" b="1" dirty="0">
                <a:latin typeface="+mn-ea"/>
                <a:ea typeface="+mn-ea"/>
                <a:sym typeface="Symbol" pitchFamily="18" charset="2"/>
              </a:rPr>
              <a:t>A</a:t>
            </a:r>
            <a:r>
              <a:rPr lang="zh-CN" altLang="en-US" sz="2200" b="1" dirty="0">
                <a:latin typeface="+mn-ea"/>
                <a:ea typeface="+mn-ea"/>
                <a:sym typeface="Symbol" pitchFamily="18" charset="2"/>
              </a:rPr>
              <a:t>除空规则外，其它所有规则都不可能推导出</a:t>
            </a:r>
            <a:r>
              <a:rPr lang="en-US" altLang="zh-CN" sz="2200" b="1" dirty="0">
                <a:latin typeface="+mn-ea"/>
                <a:ea typeface="+mn-ea"/>
                <a:sym typeface="Symbol" pitchFamily="18" charset="2"/>
              </a:rPr>
              <a:t>d</a:t>
            </a:r>
            <a:r>
              <a:rPr lang="zh-CN" altLang="en-US" sz="2200" b="1" dirty="0">
                <a:latin typeface="+mn-ea"/>
                <a:ea typeface="+mn-ea"/>
                <a:sym typeface="Symbol" pitchFamily="18" charset="2"/>
              </a:rPr>
              <a:t>开头的符号序列，则此刻采用</a:t>
            </a:r>
            <a:r>
              <a:rPr lang="en-US" altLang="zh-CN" sz="2200" b="1" dirty="0" err="1">
                <a:latin typeface="+mn-ea"/>
                <a:ea typeface="+mn-ea"/>
              </a:rPr>
              <a:t>A→ε</a:t>
            </a:r>
            <a:r>
              <a:rPr lang="zh-CN" altLang="en-US" sz="2200" b="1" dirty="0">
                <a:latin typeface="+mn-ea"/>
                <a:ea typeface="+mn-ea"/>
              </a:rPr>
              <a:t>才是唯一有可能推导</a:t>
            </a:r>
            <a:r>
              <a:rPr lang="en-US" altLang="zh-CN" sz="2200" b="1" dirty="0" err="1">
                <a:latin typeface="+mn-ea"/>
                <a:ea typeface="+mn-ea"/>
              </a:rPr>
              <a:t>abd</a:t>
            </a:r>
            <a:r>
              <a:rPr lang="zh-CN" altLang="en-US" sz="2200" b="1" dirty="0">
                <a:latin typeface="+mn-ea"/>
                <a:ea typeface="+mn-ea"/>
              </a:rPr>
              <a:t>的选择！ </a:t>
            </a:r>
          </a:p>
        </p:txBody>
      </p:sp>
      <p:sp>
        <p:nvSpPr>
          <p:cNvPr id="51" name="Text Box 1057"/>
          <p:cNvSpPr txBox="1">
            <a:spLocks noChangeArrowheads="1"/>
          </p:cNvSpPr>
          <p:nvPr/>
        </p:nvSpPr>
        <p:spPr bwMode="auto">
          <a:xfrm>
            <a:off x="1828800" y="4826913"/>
            <a:ext cx="444620" cy="430887"/>
          </a:xfrm>
          <a:prstGeom prst="rect">
            <a:avLst/>
          </a:prstGeom>
          <a:noFill/>
          <a:ln w="9525">
            <a:noFill/>
            <a:miter lim="800000"/>
            <a:headEnd/>
            <a:tailEnd/>
          </a:ln>
        </p:spPr>
        <p:txBody>
          <a:bodyPr wrap="square">
            <a:spAutoFit/>
          </a:bodyPr>
          <a:lstStyle/>
          <a:p>
            <a:pPr>
              <a:spcBef>
                <a:spcPct val="50000"/>
              </a:spcBef>
            </a:pPr>
            <a:r>
              <a:rPr lang="en-US" altLang="zh-CN" sz="2200" dirty="0">
                <a:latin typeface="+mn-ea"/>
                <a:ea typeface="+mn-ea"/>
              </a:rPr>
              <a:t>*</a:t>
            </a:r>
          </a:p>
        </p:txBody>
      </p:sp>
      <p:sp>
        <p:nvSpPr>
          <p:cNvPr id="19" name="矩形 18"/>
          <p:cNvSpPr/>
          <p:nvPr/>
        </p:nvSpPr>
        <p:spPr bwMode="auto">
          <a:xfrm>
            <a:off x="1721604" y="3581400"/>
            <a:ext cx="381000" cy="1219200"/>
          </a:xfrm>
          <a:prstGeom prst="rect">
            <a:avLst/>
          </a:prstGeom>
          <a:noFill/>
          <a:ln w="28575" cap="flat" cmpd="sng" algn="ctr">
            <a:solidFill>
              <a:srgbClr val="FF0000"/>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zh-CN" altLang="en-US" sz="1800" b="0" i="0" u="none" strike="noStrike" cap="none" normalizeH="0" baseline="0">
              <a:ln>
                <a:noFill/>
              </a:ln>
              <a:solidFill>
                <a:schemeClr val="tx1"/>
              </a:solidFill>
              <a:effectLst/>
              <a:latin typeface="Arial" charset="0"/>
              <a:ea typeface="微软雅黑" pitchFamily="34" charset="-122"/>
            </a:endParaRPr>
          </a:p>
        </p:txBody>
      </p:sp>
      <p:sp>
        <p:nvSpPr>
          <p:cNvPr id="21" name="Rectangle 21"/>
          <p:cNvSpPr txBox="1">
            <a:spLocks noChangeArrowheads="1"/>
          </p:cNvSpPr>
          <p:nvPr/>
        </p:nvSpPr>
        <p:spPr>
          <a:xfrm>
            <a:off x="609600" y="304800"/>
            <a:ext cx="5867400" cy="5334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zh-CN" altLang="en-US" sz="2800" b="1" kern="0" dirty="0">
                <a:solidFill>
                  <a:srgbClr val="0000FF"/>
                </a:solidFill>
                <a:latin typeface="Times New Roman" pitchFamily="18" charset="0"/>
                <a:ea typeface="黑体" pitchFamily="2" charset="-122"/>
                <a:cs typeface="+mj-cs"/>
              </a:rPr>
              <a:t>最左推导举例</a:t>
            </a:r>
            <a:r>
              <a:rPr lang="en-US" altLang="zh-CN" sz="2800" b="1" kern="0" dirty="0">
                <a:solidFill>
                  <a:srgbClr val="0000FF"/>
                </a:solidFill>
                <a:latin typeface="Times New Roman" pitchFamily="18" charset="0"/>
                <a:ea typeface="黑体" pitchFamily="2" charset="-122"/>
                <a:cs typeface="+mj-cs"/>
              </a:rPr>
              <a:t>3</a:t>
            </a:r>
            <a:endParaRPr kumimoji="0" lang="zh-CN" altLang="en-US" sz="2800" b="1" i="0" u="none" strike="noStrike" kern="0" cap="none" spc="0" normalizeH="0" baseline="0" noProof="0" dirty="0">
              <a:ln>
                <a:noFill/>
              </a:ln>
              <a:solidFill>
                <a:srgbClr val="0000FF"/>
              </a:solidFill>
              <a:effectLst/>
              <a:uLnTx/>
              <a:uFillTx/>
              <a:latin typeface="Times New Roman" pitchFamily="18" charset="0"/>
              <a:ea typeface="黑体" pitchFamily="2" charset="-122"/>
              <a:cs typeface="+mj-cs"/>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box(in)">
                                      <p:cBhvr>
                                        <p:cTn id="7" dur="500"/>
                                        <p:tgtEl>
                                          <p:spTgt spid="37"/>
                                        </p:tgtEl>
                                      </p:cBhvr>
                                    </p:animEffect>
                                  </p:childTnLst>
                                </p:cTn>
                              </p:par>
                            </p:childTnLst>
                          </p:cTn>
                        </p:par>
                        <p:par>
                          <p:cTn id="8" fill="hold">
                            <p:stCondLst>
                              <p:cond delay="500"/>
                            </p:stCondLst>
                            <p:childTnLst>
                              <p:par>
                                <p:cTn id="9" presetID="0" presetClass="path" presetSubtype="0" accel="50000" decel="50000" fill="hold" nodeType="afterEffect">
                                  <p:stCondLst>
                                    <p:cond delay="0"/>
                                  </p:stCondLst>
                                  <p:childTnLst>
                                    <p:animMotion origin="layout" path="M -0.00173 -4.62428E-7 L 0.0816 -4.62428E-7 " pathEditMode="relative" rAng="0" ptsTypes="AA">
                                      <p:cBhvr>
                                        <p:cTn id="10" dur="2000" fill="hold"/>
                                        <p:tgtEl>
                                          <p:spTgt spid="35"/>
                                        </p:tgtEl>
                                        <p:attrNameLst>
                                          <p:attrName>ppt_x</p:attrName>
                                          <p:attrName>ppt_y</p:attrName>
                                        </p:attrNameLst>
                                      </p:cBhvr>
                                      <p:rCtr x="42" y="0"/>
                                    </p:animMotion>
                                  </p:childTnLst>
                                </p:cTn>
                              </p:par>
                            </p:childTnLst>
                          </p:cTn>
                        </p:par>
                        <p:par>
                          <p:cTn id="11" fill="hold">
                            <p:stCondLst>
                              <p:cond delay="2500"/>
                            </p:stCondLst>
                            <p:childTnLst>
                              <p:par>
                                <p:cTn id="12" presetID="0" presetClass="path" presetSubtype="0" accel="50000" decel="50000" fill="hold" grpId="0" nodeType="afterEffect">
                                  <p:stCondLst>
                                    <p:cond delay="0"/>
                                  </p:stCondLst>
                                  <p:childTnLst>
                                    <p:animMotion origin="layout" path="M -0.00347 -4.62428E-6 L 0.12986 -4.62428E-6 " pathEditMode="relative" rAng="0" ptsTypes="AA">
                                      <p:cBhvr>
                                        <p:cTn id="13" dur="2000" fill="hold"/>
                                        <p:tgtEl>
                                          <p:spTgt spid="19"/>
                                        </p:tgtEl>
                                        <p:attrNameLst>
                                          <p:attrName>ppt_x</p:attrName>
                                          <p:attrName>ppt_y</p:attrName>
                                        </p:attrNameLst>
                                      </p:cBhvr>
                                      <p:rCtr x="67" y="0"/>
                                    </p:animMotion>
                                  </p:childTnLst>
                                </p:cTn>
                              </p:par>
                            </p:childTnLst>
                          </p:cTn>
                        </p:par>
                      </p:childTnLst>
                    </p:cTn>
                  </p:par>
                  <p:par>
                    <p:cTn id="14" fill="hold">
                      <p:stCondLst>
                        <p:cond delay="indefinite"/>
                      </p:stCondLst>
                      <p:childTnLst>
                        <p:par>
                          <p:cTn id="15" fill="hold">
                            <p:stCondLst>
                              <p:cond delay="0"/>
                            </p:stCondLst>
                            <p:childTnLst>
                              <p:par>
                                <p:cTn id="16" presetID="4" presetClass="entr" presetSubtype="16" fill="hold" grpId="0" nodeType="clickEffect">
                                  <p:stCondLst>
                                    <p:cond delay="0"/>
                                  </p:stCondLst>
                                  <p:childTnLst>
                                    <p:set>
                                      <p:cBhvr>
                                        <p:cTn id="17" dur="1" fill="hold">
                                          <p:stCondLst>
                                            <p:cond delay="0"/>
                                          </p:stCondLst>
                                        </p:cTn>
                                        <p:tgtEl>
                                          <p:spTgt spid="41"/>
                                        </p:tgtEl>
                                        <p:attrNameLst>
                                          <p:attrName>style.visibility</p:attrName>
                                        </p:attrNameLst>
                                      </p:cBhvr>
                                      <p:to>
                                        <p:strVal val="visible"/>
                                      </p:to>
                                    </p:set>
                                    <p:animEffect transition="in" filter="box(in)">
                                      <p:cBhvr>
                                        <p:cTn id="18" dur="500"/>
                                        <p:tgtEl>
                                          <p:spTgt spid="41"/>
                                        </p:tgtEl>
                                      </p:cBhvr>
                                    </p:animEffect>
                                  </p:childTnLst>
                                </p:cTn>
                              </p:par>
                              <p:par>
                                <p:cTn id="19" presetID="4" presetClass="entr" presetSubtype="16" fill="hold" grpId="0" nodeType="withEffect">
                                  <p:stCondLst>
                                    <p:cond delay="0"/>
                                  </p:stCondLst>
                                  <p:childTnLst>
                                    <p:set>
                                      <p:cBhvr>
                                        <p:cTn id="20" dur="1" fill="hold">
                                          <p:stCondLst>
                                            <p:cond delay="0"/>
                                          </p:stCondLst>
                                        </p:cTn>
                                        <p:tgtEl>
                                          <p:spTgt spid="42"/>
                                        </p:tgtEl>
                                        <p:attrNameLst>
                                          <p:attrName>style.visibility</p:attrName>
                                        </p:attrNameLst>
                                      </p:cBhvr>
                                      <p:to>
                                        <p:strVal val="visible"/>
                                      </p:to>
                                    </p:set>
                                    <p:animEffect transition="in" filter="box(in)">
                                      <p:cBhvr>
                                        <p:cTn id="21" dur="500"/>
                                        <p:tgtEl>
                                          <p:spTgt spid="42"/>
                                        </p:tgtEl>
                                      </p:cBhvr>
                                    </p:animEffect>
                                  </p:childTnLst>
                                </p:cTn>
                              </p:par>
                              <p:par>
                                <p:cTn id="22" presetID="4" presetClass="entr" presetSubtype="16" fill="hold" grpId="0" nodeType="withEffect">
                                  <p:stCondLst>
                                    <p:cond delay="0"/>
                                  </p:stCondLst>
                                  <p:childTnLst>
                                    <p:set>
                                      <p:cBhvr>
                                        <p:cTn id="23" dur="1" fill="hold">
                                          <p:stCondLst>
                                            <p:cond delay="0"/>
                                          </p:stCondLst>
                                        </p:cTn>
                                        <p:tgtEl>
                                          <p:spTgt spid="43"/>
                                        </p:tgtEl>
                                        <p:attrNameLst>
                                          <p:attrName>style.visibility</p:attrName>
                                        </p:attrNameLst>
                                      </p:cBhvr>
                                      <p:to>
                                        <p:strVal val="visible"/>
                                      </p:to>
                                    </p:set>
                                    <p:animEffect transition="in" filter="box(in)">
                                      <p:cBhvr>
                                        <p:cTn id="24" dur="500"/>
                                        <p:tgtEl>
                                          <p:spTgt spid="43"/>
                                        </p:tgtEl>
                                      </p:cBhvr>
                                    </p:animEffect>
                                  </p:childTnLst>
                                </p:cTn>
                              </p:par>
                              <p:par>
                                <p:cTn id="25" presetID="4" presetClass="entr" presetSubtype="16" fill="hold" grpId="0" nodeType="with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box(in)">
                                      <p:cBhvr>
                                        <p:cTn id="27" dur="500"/>
                                        <p:tgtEl>
                                          <p:spTgt spid="45"/>
                                        </p:tgtEl>
                                      </p:cBhvr>
                                    </p:animEffect>
                                  </p:childTnLst>
                                </p:cTn>
                              </p:par>
                            </p:childTnLst>
                          </p:cTn>
                        </p:par>
                      </p:childTnLst>
                    </p:cTn>
                  </p:par>
                  <p:par>
                    <p:cTn id="28" fill="hold">
                      <p:stCondLst>
                        <p:cond delay="indefinite"/>
                      </p:stCondLst>
                      <p:childTnLst>
                        <p:par>
                          <p:cTn id="29" fill="hold">
                            <p:stCondLst>
                              <p:cond delay="0"/>
                            </p:stCondLst>
                            <p:childTnLst>
                              <p:par>
                                <p:cTn id="30" presetID="4" presetClass="entr" presetSubtype="16" fill="hold" grpId="0" nodeType="clickEffect">
                                  <p:stCondLst>
                                    <p:cond delay="0"/>
                                  </p:stCondLst>
                                  <p:childTnLst>
                                    <p:set>
                                      <p:cBhvr>
                                        <p:cTn id="31" dur="1" fill="hold">
                                          <p:stCondLst>
                                            <p:cond delay="0"/>
                                          </p:stCondLst>
                                        </p:cTn>
                                        <p:tgtEl>
                                          <p:spTgt spid="38"/>
                                        </p:tgtEl>
                                        <p:attrNameLst>
                                          <p:attrName>style.visibility</p:attrName>
                                        </p:attrNameLst>
                                      </p:cBhvr>
                                      <p:to>
                                        <p:strVal val="visible"/>
                                      </p:to>
                                    </p:set>
                                    <p:animEffect transition="in" filter="box(in)">
                                      <p:cBhvr>
                                        <p:cTn id="32" dur="500"/>
                                        <p:tgtEl>
                                          <p:spTgt spid="38"/>
                                        </p:tgtEl>
                                      </p:cBhvr>
                                    </p:animEffect>
                                  </p:childTnLst>
                                </p:cTn>
                              </p:par>
                            </p:childTnLst>
                          </p:cTn>
                        </p:par>
                        <p:par>
                          <p:cTn id="33" fill="hold">
                            <p:stCondLst>
                              <p:cond delay="500"/>
                            </p:stCondLst>
                            <p:childTnLst>
                              <p:par>
                                <p:cTn id="34" presetID="0" presetClass="path" presetSubtype="0" accel="50000" decel="50000" fill="hold" nodeType="afterEffect">
                                  <p:stCondLst>
                                    <p:cond delay="0"/>
                                  </p:stCondLst>
                                  <p:childTnLst>
                                    <p:animMotion origin="layout" path="M 0.08507 -4.62428E-7 L 0.1934 -4.62428E-7 " pathEditMode="relative" rAng="0" ptsTypes="AA">
                                      <p:cBhvr>
                                        <p:cTn id="35" dur="2000" fill="hold"/>
                                        <p:tgtEl>
                                          <p:spTgt spid="35"/>
                                        </p:tgtEl>
                                        <p:attrNameLst>
                                          <p:attrName>ppt_x</p:attrName>
                                          <p:attrName>ppt_y</p:attrName>
                                        </p:attrNameLst>
                                      </p:cBhvr>
                                      <p:rCtr x="54" y="0"/>
                                    </p:animMotion>
                                  </p:childTnLst>
                                </p:cTn>
                              </p:par>
                            </p:childTnLst>
                          </p:cTn>
                        </p:par>
                        <p:par>
                          <p:cTn id="36" fill="hold">
                            <p:stCondLst>
                              <p:cond delay="2500"/>
                            </p:stCondLst>
                            <p:childTnLst>
                              <p:par>
                                <p:cTn id="37" presetID="0" presetClass="path" presetSubtype="0" accel="50000" decel="50000" fill="hold" grpId="1" nodeType="afterEffect">
                                  <p:stCondLst>
                                    <p:cond delay="0"/>
                                  </p:stCondLst>
                                  <p:childTnLst>
                                    <p:animMotion origin="layout" path="M 0.1243 -4.62428E-6 L 0.28264 -4.62428E-6 " pathEditMode="relative" rAng="0" ptsTypes="AA">
                                      <p:cBhvr>
                                        <p:cTn id="38" dur="2000" fill="hold"/>
                                        <p:tgtEl>
                                          <p:spTgt spid="19"/>
                                        </p:tgtEl>
                                        <p:attrNameLst>
                                          <p:attrName>ppt_x</p:attrName>
                                          <p:attrName>ppt_y</p:attrName>
                                        </p:attrNameLst>
                                      </p:cBhvr>
                                      <p:rCtr x="79" y="0"/>
                                    </p:animMotion>
                                  </p:childTnLst>
                                </p:cTn>
                              </p:par>
                              <p:par>
                                <p:cTn id="39" presetID="4" presetClass="exit" presetSubtype="16" fill="hold" grpId="1" nodeType="withEffect">
                                  <p:stCondLst>
                                    <p:cond delay="0"/>
                                  </p:stCondLst>
                                  <p:childTnLst>
                                    <p:animEffect transition="out" filter="box(in)">
                                      <p:cBhvr>
                                        <p:cTn id="40" dur="500"/>
                                        <p:tgtEl>
                                          <p:spTgt spid="41"/>
                                        </p:tgtEl>
                                      </p:cBhvr>
                                    </p:animEffect>
                                    <p:set>
                                      <p:cBhvr>
                                        <p:cTn id="41" dur="1" fill="hold">
                                          <p:stCondLst>
                                            <p:cond delay="499"/>
                                          </p:stCondLst>
                                        </p:cTn>
                                        <p:tgtEl>
                                          <p:spTgt spid="41"/>
                                        </p:tgtEl>
                                        <p:attrNameLst>
                                          <p:attrName>style.visibility</p:attrName>
                                        </p:attrNameLst>
                                      </p:cBhvr>
                                      <p:to>
                                        <p:strVal val="hidden"/>
                                      </p:to>
                                    </p:set>
                                  </p:childTnLst>
                                </p:cTn>
                              </p:par>
                              <p:par>
                                <p:cTn id="42" presetID="4" presetClass="exit" presetSubtype="16" fill="hold" grpId="1" nodeType="withEffect">
                                  <p:stCondLst>
                                    <p:cond delay="0"/>
                                  </p:stCondLst>
                                  <p:childTnLst>
                                    <p:animEffect transition="out" filter="box(in)">
                                      <p:cBhvr>
                                        <p:cTn id="43" dur="500"/>
                                        <p:tgtEl>
                                          <p:spTgt spid="42"/>
                                        </p:tgtEl>
                                      </p:cBhvr>
                                    </p:animEffect>
                                    <p:set>
                                      <p:cBhvr>
                                        <p:cTn id="44" dur="1" fill="hold">
                                          <p:stCondLst>
                                            <p:cond delay="499"/>
                                          </p:stCondLst>
                                        </p:cTn>
                                        <p:tgtEl>
                                          <p:spTgt spid="42"/>
                                        </p:tgtEl>
                                        <p:attrNameLst>
                                          <p:attrName>style.visibility</p:attrName>
                                        </p:attrNameLst>
                                      </p:cBhvr>
                                      <p:to>
                                        <p:strVal val="hidden"/>
                                      </p:to>
                                    </p:set>
                                  </p:childTnLst>
                                </p:cTn>
                              </p:par>
                              <p:par>
                                <p:cTn id="45" presetID="4" presetClass="exit" presetSubtype="16" fill="hold" grpId="1" nodeType="withEffect">
                                  <p:stCondLst>
                                    <p:cond delay="0"/>
                                  </p:stCondLst>
                                  <p:childTnLst>
                                    <p:animEffect transition="out" filter="box(in)">
                                      <p:cBhvr>
                                        <p:cTn id="46" dur="500"/>
                                        <p:tgtEl>
                                          <p:spTgt spid="43"/>
                                        </p:tgtEl>
                                      </p:cBhvr>
                                    </p:animEffect>
                                    <p:set>
                                      <p:cBhvr>
                                        <p:cTn id="47" dur="1" fill="hold">
                                          <p:stCondLst>
                                            <p:cond delay="499"/>
                                          </p:stCondLst>
                                        </p:cTn>
                                        <p:tgtEl>
                                          <p:spTgt spid="43"/>
                                        </p:tgtEl>
                                        <p:attrNameLst>
                                          <p:attrName>style.visibility</p:attrName>
                                        </p:attrNameLst>
                                      </p:cBhvr>
                                      <p:to>
                                        <p:strVal val="hidden"/>
                                      </p:to>
                                    </p:set>
                                  </p:childTnLst>
                                </p:cTn>
                              </p:par>
                              <p:par>
                                <p:cTn id="48" presetID="4" presetClass="exit" presetSubtype="16" fill="hold" grpId="1" nodeType="withEffect">
                                  <p:stCondLst>
                                    <p:cond delay="0"/>
                                  </p:stCondLst>
                                  <p:childTnLst>
                                    <p:animEffect transition="out" filter="box(in)">
                                      <p:cBhvr>
                                        <p:cTn id="49" dur="500"/>
                                        <p:tgtEl>
                                          <p:spTgt spid="45"/>
                                        </p:tgtEl>
                                      </p:cBhvr>
                                    </p:animEffect>
                                    <p:set>
                                      <p:cBhvr>
                                        <p:cTn id="50" dur="1" fill="hold">
                                          <p:stCondLst>
                                            <p:cond delay="499"/>
                                          </p:stCondLst>
                                        </p:cTn>
                                        <p:tgtEl>
                                          <p:spTgt spid="45"/>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4" presetClass="entr" presetSubtype="16" fill="hold" grpId="0" nodeType="clickEffect">
                                  <p:stCondLst>
                                    <p:cond delay="0"/>
                                  </p:stCondLst>
                                  <p:childTnLst>
                                    <p:set>
                                      <p:cBhvr>
                                        <p:cTn id="54" dur="1" fill="hold">
                                          <p:stCondLst>
                                            <p:cond delay="0"/>
                                          </p:stCondLst>
                                        </p:cTn>
                                        <p:tgtEl>
                                          <p:spTgt spid="47"/>
                                        </p:tgtEl>
                                        <p:attrNameLst>
                                          <p:attrName>style.visibility</p:attrName>
                                        </p:attrNameLst>
                                      </p:cBhvr>
                                      <p:to>
                                        <p:strVal val="visible"/>
                                      </p:to>
                                    </p:set>
                                    <p:animEffect transition="in" filter="box(in)">
                                      <p:cBhvr>
                                        <p:cTn id="55" dur="500"/>
                                        <p:tgtEl>
                                          <p:spTgt spid="47"/>
                                        </p:tgtEl>
                                      </p:cBhvr>
                                    </p:animEffect>
                                  </p:childTnLst>
                                </p:cTn>
                              </p:par>
                              <p:par>
                                <p:cTn id="56" presetID="4" presetClass="entr" presetSubtype="16" fill="hold" grpId="0" nodeType="withEffect">
                                  <p:stCondLst>
                                    <p:cond delay="0"/>
                                  </p:stCondLst>
                                  <p:childTnLst>
                                    <p:set>
                                      <p:cBhvr>
                                        <p:cTn id="57" dur="1" fill="hold">
                                          <p:stCondLst>
                                            <p:cond delay="0"/>
                                          </p:stCondLst>
                                        </p:cTn>
                                        <p:tgtEl>
                                          <p:spTgt spid="50"/>
                                        </p:tgtEl>
                                        <p:attrNameLst>
                                          <p:attrName>style.visibility</p:attrName>
                                        </p:attrNameLst>
                                      </p:cBhvr>
                                      <p:to>
                                        <p:strVal val="visible"/>
                                      </p:to>
                                    </p:set>
                                    <p:animEffect transition="in" filter="box(in)">
                                      <p:cBhvr>
                                        <p:cTn id="58" dur="500"/>
                                        <p:tgtEl>
                                          <p:spTgt spid="50"/>
                                        </p:tgtEl>
                                      </p:cBhvr>
                                    </p:animEffect>
                                  </p:childTnLst>
                                </p:cTn>
                              </p:par>
                              <p:par>
                                <p:cTn id="59" presetID="4" presetClass="entr" presetSubtype="16" fill="hold" grpId="0" nodeType="withEffect">
                                  <p:stCondLst>
                                    <p:cond delay="0"/>
                                  </p:stCondLst>
                                  <p:childTnLst>
                                    <p:set>
                                      <p:cBhvr>
                                        <p:cTn id="60" dur="1" fill="hold">
                                          <p:stCondLst>
                                            <p:cond delay="0"/>
                                          </p:stCondLst>
                                        </p:cTn>
                                        <p:tgtEl>
                                          <p:spTgt spid="51"/>
                                        </p:tgtEl>
                                        <p:attrNameLst>
                                          <p:attrName>style.visibility</p:attrName>
                                        </p:attrNameLst>
                                      </p:cBhvr>
                                      <p:to>
                                        <p:strVal val="visible"/>
                                      </p:to>
                                    </p:set>
                                    <p:animEffect transition="in" filter="box(in)">
                                      <p:cBhvr>
                                        <p:cTn id="61" dur="500"/>
                                        <p:tgtEl>
                                          <p:spTgt spid="51"/>
                                        </p:tgtEl>
                                      </p:cBhvr>
                                    </p:animEffect>
                                  </p:childTnLst>
                                </p:cTn>
                              </p:par>
                            </p:childTnLst>
                          </p:cTn>
                        </p:par>
                      </p:childTnLst>
                    </p:cTn>
                  </p:par>
                  <p:par>
                    <p:cTn id="62" fill="hold">
                      <p:stCondLst>
                        <p:cond delay="indefinite"/>
                      </p:stCondLst>
                      <p:childTnLst>
                        <p:par>
                          <p:cTn id="63" fill="hold">
                            <p:stCondLst>
                              <p:cond delay="0"/>
                            </p:stCondLst>
                            <p:childTnLst>
                              <p:par>
                                <p:cTn id="64" presetID="4" presetClass="exit" presetSubtype="16" fill="hold" grpId="1" nodeType="clickEffect">
                                  <p:stCondLst>
                                    <p:cond delay="0"/>
                                  </p:stCondLst>
                                  <p:childTnLst>
                                    <p:animEffect transition="out" filter="box(in)">
                                      <p:cBhvr>
                                        <p:cTn id="65" dur="500"/>
                                        <p:tgtEl>
                                          <p:spTgt spid="47"/>
                                        </p:tgtEl>
                                      </p:cBhvr>
                                    </p:animEffect>
                                    <p:set>
                                      <p:cBhvr>
                                        <p:cTn id="66" dur="1" fill="hold">
                                          <p:stCondLst>
                                            <p:cond delay="499"/>
                                          </p:stCondLst>
                                        </p:cTn>
                                        <p:tgtEl>
                                          <p:spTgt spid="47"/>
                                        </p:tgtEl>
                                        <p:attrNameLst>
                                          <p:attrName>style.visibility</p:attrName>
                                        </p:attrNameLst>
                                      </p:cBhvr>
                                      <p:to>
                                        <p:strVal val="hidden"/>
                                      </p:to>
                                    </p:set>
                                  </p:childTnLst>
                                </p:cTn>
                              </p:par>
                              <p:par>
                                <p:cTn id="67" presetID="4" presetClass="exit" presetSubtype="16" fill="hold" grpId="1" nodeType="withEffect">
                                  <p:stCondLst>
                                    <p:cond delay="0"/>
                                  </p:stCondLst>
                                  <p:childTnLst>
                                    <p:animEffect transition="out" filter="box(in)">
                                      <p:cBhvr>
                                        <p:cTn id="68" dur="500"/>
                                        <p:tgtEl>
                                          <p:spTgt spid="50"/>
                                        </p:tgtEl>
                                      </p:cBhvr>
                                    </p:animEffect>
                                    <p:set>
                                      <p:cBhvr>
                                        <p:cTn id="69" dur="1" fill="hold">
                                          <p:stCondLst>
                                            <p:cond delay="499"/>
                                          </p:stCondLst>
                                        </p:cTn>
                                        <p:tgtEl>
                                          <p:spTgt spid="50"/>
                                        </p:tgtEl>
                                        <p:attrNameLst>
                                          <p:attrName>style.visibility</p:attrName>
                                        </p:attrNameLst>
                                      </p:cBhvr>
                                      <p:to>
                                        <p:strVal val="hidden"/>
                                      </p:to>
                                    </p:set>
                                  </p:childTnLst>
                                </p:cTn>
                              </p:par>
                              <p:par>
                                <p:cTn id="70" presetID="4" presetClass="exit" presetSubtype="16" fill="hold" grpId="1" nodeType="withEffect">
                                  <p:stCondLst>
                                    <p:cond delay="0"/>
                                  </p:stCondLst>
                                  <p:childTnLst>
                                    <p:animEffect transition="out" filter="box(in)">
                                      <p:cBhvr>
                                        <p:cTn id="71" dur="500"/>
                                        <p:tgtEl>
                                          <p:spTgt spid="51"/>
                                        </p:tgtEl>
                                      </p:cBhvr>
                                    </p:animEffect>
                                    <p:set>
                                      <p:cBhvr>
                                        <p:cTn id="72" dur="1" fill="hold">
                                          <p:stCondLst>
                                            <p:cond delay="499"/>
                                          </p:stCondLst>
                                        </p:cTn>
                                        <p:tgtEl>
                                          <p:spTgt spid="51"/>
                                        </p:tgtEl>
                                        <p:attrNameLst>
                                          <p:attrName>style.visibility</p:attrName>
                                        </p:attrNameLst>
                                      </p:cBhvr>
                                      <p:to>
                                        <p:strVal val="hidden"/>
                                      </p:to>
                                    </p:set>
                                  </p:childTnLst>
                                </p:cTn>
                              </p:par>
                            </p:childTnLst>
                          </p:cTn>
                        </p:par>
                        <p:par>
                          <p:cTn id="73" fill="hold">
                            <p:stCondLst>
                              <p:cond delay="500"/>
                            </p:stCondLst>
                            <p:childTnLst>
                              <p:par>
                                <p:cTn id="74" presetID="4" presetClass="entr" presetSubtype="16" fill="hold" grpId="0" nodeType="afterEffect">
                                  <p:stCondLst>
                                    <p:cond delay="0"/>
                                  </p:stCondLst>
                                  <p:childTnLst>
                                    <p:set>
                                      <p:cBhvr>
                                        <p:cTn id="75" dur="1" fill="hold">
                                          <p:stCondLst>
                                            <p:cond delay="0"/>
                                          </p:stCondLst>
                                        </p:cTn>
                                        <p:tgtEl>
                                          <p:spTgt spid="39"/>
                                        </p:tgtEl>
                                        <p:attrNameLst>
                                          <p:attrName>style.visibility</p:attrName>
                                        </p:attrNameLst>
                                      </p:cBhvr>
                                      <p:to>
                                        <p:strVal val="visible"/>
                                      </p:to>
                                    </p:set>
                                    <p:animEffect transition="in" filter="box(in)">
                                      <p:cBhvr>
                                        <p:cTn id="76" dur="500"/>
                                        <p:tgtEl>
                                          <p:spTgt spid="39"/>
                                        </p:tgtEl>
                                      </p:cBhvr>
                                    </p:animEffect>
                                  </p:childTnLst>
                                </p:cTn>
                              </p:par>
                            </p:childTnLst>
                          </p:cTn>
                        </p:par>
                        <p:par>
                          <p:cTn id="77" fill="hold">
                            <p:stCondLst>
                              <p:cond delay="1000"/>
                            </p:stCondLst>
                            <p:childTnLst>
                              <p:par>
                                <p:cTn id="78" presetID="0" presetClass="path" presetSubtype="0" accel="50000" decel="50000" fill="hold" nodeType="afterEffect">
                                  <p:stCondLst>
                                    <p:cond delay="0"/>
                                  </p:stCondLst>
                                  <p:childTnLst>
                                    <p:animMotion origin="layout" path="M 0.19028 -0.00162 L 0.38195 -0.00162 " pathEditMode="relative" rAng="0" ptsTypes="AA">
                                      <p:cBhvr>
                                        <p:cTn id="79" dur="2000" fill="hold"/>
                                        <p:tgtEl>
                                          <p:spTgt spid="35"/>
                                        </p:tgtEl>
                                        <p:attrNameLst>
                                          <p:attrName>ppt_x</p:attrName>
                                          <p:attrName>ppt_y</p:attrName>
                                        </p:attrNameLst>
                                      </p:cBhvr>
                                      <p:rCtr x="96" y="0"/>
                                    </p:animMotion>
                                  </p:childTnLst>
                                </p:cTn>
                              </p:par>
                            </p:childTnLst>
                          </p:cTn>
                        </p:par>
                        <p:par>
                          <p:cTn id="80" fill="hold">
                            <p:stCondLst>
                              <p:cond delay="3000"/>
                            </p:stCondLst>
                            <p:childTnLst>
                              <p:par>
                                <p:cTn id="81" presetID="0" presetClass="path" presetSubtype="0" accel="50000" decel="50000" fill="hold" grpId="2" nodeType="afterEffect">
                                  <p:stCondLst>
                                    <p:cond delay="0"/>
                                  </p:stCondLst>
                                  <p:childTnLst>
                                    <p:animMotion origin="layout" path="M 0.28264 -4.62428E-6 L 0.46597 -4.62428E-6 " pathEditMode="relative" rAng="0" ptsTypes="AA">
                                      <p:cBhvr>
                                        <p:cTn id="82" dur="2000" fill="hold"/>
                                        <p:tgtEl>
                                          <p:spTgt spid="19"/>
                                        </p:tgtEl>
                                        <p:attrNameLst>
                                          <p:attrName>ppt_x</p:attrName>
                                          <p:attrName>ppt_y</p:attrName>
                                        </p:attrNameLst>
                                      </p:cBhvr>
                                      <p:rCtr x="92" y="0"/>
                                    </p:animMotion>
                                  </p:childTnLst>
                                </p:cTn>
                              </p:par>
                            </p:childTnLst>
                          </p:cTn>
                        </p:par>
                      </p:childTnLst>
                    </p:cTn>
                  </p:par>
                  <p:par>
                    <p:cTn id="83" fill="hold">
                      <p:stCondLst>
                        <p:cond delay="indefinite"/>
                      </p:stCondLst>
                      <p:childTnLst>
                        <p:par>
                          <p:cTn id="84" fill="hold">
                            <p:stCondLst>
                              <p:cond delay="0"/>
                            </p:stCondLst>
                            <p:childTnLst>
                              <p:par>
                                <p:cTn id="85" presetID="4" presetClass="entr" presetSubtype="16" fill="hold" grpId="0" nodeType="clickEffect">
                                  <p:stCondLst>
                                    <p:cond delay="0"/>
                                  </p:stCondLst>
                                  <p:childTnLst>
                                    <p:set>
                                      <p:cBhvr>
                                        <p:cTn id="86" dur="1" fill="hold">
                                          <p:stCondLst>
                                            <p:cond delay="0"/>
                                          </p:stCondLst>
                                        </p:cTn>
                                        <p:tgtEl>
                                          <p:spTgt spid="40"/>
                                        </p:tgtEl>
                                        <p:attrNameLst>
                                          <p:attrName>style.visibility</p:attrName>
                                        </p:attrNameLst>
                                      </p:cBhvr>
                                      <p:to>
                                        <p:strVal val="visible"/>
                                      </p:to>
                                    </p:set>
                                    <p:animEffect transition="in" filter="box(in)">
                                      <p:cBhvr>
                                        <p:cTn id="87" dur="500"/>
                                        <p:tgtEl>
                                          <p:spTgt spid="40"/>
                                        </p:tgtEl>
                                      </p:cBhvr>
                                    </p:animEffect>
                                  </p:childTnLst>
                                </p:cTn>
                              </p:par>
                            </p:childTnLst>
                          </p:cTn>
                        </p:par>
                        <p:par>
                          <p:cTn id="88" fill="hold">
                            <p:stCondLst>
                              <p:cond delay="500"/>
                            </p:stCondLst>
                            <p:childTnLst>
                              <p:par>
                                <p:cTn id="89" presetID="0" presetClass="path" presetSubtype="0" accel="50000" decel="50000" fill="hold" nodeType="afterEffect">
                                  <p:stCondLst>
                                    <p:cond delay="0"/>
                                  </p:stCondLst>
                                  <p:childTnLst>
                                    <p:animMotion origin="layout" path="M 0.38195 -0.00162 L 0.54861 -0.00162 " pathEditMode="relative" ptsTypes="AA">
                                      <p:cBhvr>
                                        <p:cTn id="90" dur="2000" fill="hold"/>
                                        <p:tgtEl>
                                          <p:spTgt spid="35"/>
                                        </p:tgtEl>
                                        <p:attrNameLst>
                                          <p:attrName>ppt_x</p:attrName>
                                          <p:attrName>ppt_y</p:attrName>
                                        </p:attrNameLst>
                                      </p:cBhvr>
                                    </p:animMotion>
                                  </p:childTnLst>
                                </p:cTn>
                              </p:par>
                            </p:childTnLst>
                          </p:cTn>
                        </p:par>
                        <p:par>
                          <p:cTn id="91" fill="hold">
                            <p:stCondLst>
                              <p:cond delay="2500"/>
                            </p:stCondLst>
                            <p:childTnLst>
                              <p:par>
                                <p:cTn id="92" presetID="4" presetClass="exit" presetSubtype="16" fill="hold" grpId="3" nodeType="afterEffect">
                                  <p:stCondLst>
                                    <p:cond delay="0"/>
                                  </p:stCondLst>
                                  <p:childTnLst>
                                    <p:animEffect transition="out" filter="box(in)">
                                      <p:cBhvr>
                                        <p:cTn id="93" dur="500"/>
                                        <p:tgtEl>
                                          <p:spTgt spid="19"/>
                                        </p:tgtEl>
                                      </p:cBhvr>
                                    </p:animEffect>
                                    <p:set>
                                      <p:cBhvr>
                                        <p:cTn id="94" dur="1" fill="hold">
                                          <p:stCondLst>
                                            <p:cond delay="499"/>
                                          </p:stCondLst>
                                        </p:cTn>
                                        <p:tgtEl>
                                          <p:spTgt spid="19"/>
                                        </p:tgtEl>
                                        <p:attrNameLst>
                                          <p:attrName>style.visibility</p:attrName>
                                        </p:attrNameLst>
                                      </p:cBhvr>
                                      <p:to>
                                        <p:strVal val="hidden"/>
                                      </p:to>
                                    </p:set>
                                  </p:childTnLst>
                                </p:cTn>
                              </p:par>
                            </p:childTnLst>
                          </p:cTn>
                        </p:par>
                      </p:childTnLst>
                    </p:cTn>
                  </p:par>
                  <p:par>
                    <p:cTn id="95" fill="hold">
                      <p:stCondLst>
                        <p:cond delay="indefinite"/>
                      </p:stCondLst>
                      <p:childTnLst>
                        <p:par>
                          <p:cTn id="96" fill="hold">
                            <p:stCondLst>
                              <p:cond delay="0"/>
                            </p:stCondLst>
                            <p:childTnLst>
                              <p:par>
                                <p:cTn id="97" presetID="4" presetClass="entr" presetSubtype="16" fill="hold" grpId="0" nodeType="clickEffect">
                                  <p:stCondLst>
                                    <p:cond delay="0"/>
                                  </p:stCondLst>
                                  <p:childTnLst>
                                    <p:set>
                                      <p:cBhvr>
                                        <p:cTn id="98" dur="1" fill="hold">
                                          <p:stCondLst>
                                            <p:cond delay="0"/>
                                          </p:stCondLst>
                                        </p:cTn>
                                        <p:tgtEl>
                                          <p:spTgt spid="20"/>
                                        </p:tgtEl>
                                        <p:attrNameLst>
                                          <p:attrName>style.visibility</p:attrName>
                                        </p:attrNameLst>
                                      </p:cBhvr>
                                      <p:to>
                                        <p:strVal val="visible"/>
                                      </p:to>
                                    </p:set>
                                    <p:animEffect transition="in" filter="box(in)">
                                      <p:cBhvr>
                                        <p:cTn id="9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37" grpId="0"/>
      <p:bldP spid="38" grpId="0"/>
      <p:bldP spid="39" grpId="0"/>
      <p:bldP spid="40" grpId="0"/>
      <p:bldP spid="41" grpId="0" animBg="1"/>
      <p:bldP spid="41" grpId="1" animBg="1"/>
      <p:bldP spid="42" grpId="0"/>
      <p:bldP spid="42" grpId="1"/>
      <p:bldP spid="43" grpId="0"/>
      <p:bldP spid="43" grpId="1"/>
      <p:bldP spid="45" grpId="0"/>
      <p:bldP spid="45" grpId="1"/>
      <p:bldP spid="47" grpId="0" animBg="1"/>
      <p:bldP spid="47" grpId="1" animBg="1"/>
      <p:bldP spid="50" grpId="0"/>
      <p:bldP spid="50" grpId="1"/>
      <p:bldP spid="51" grpId="0"/>
      <p:bldP spid="51" grpId="1"/>
      <p:bldP spid="19" grpId="0" animBg="1"/>
      <p:bldP spid="19" grpId="1" animBg="1"/>
      <p:bldP spid="19" grpId="2" animBg="1"/>
      <p:bldP spid="19" grpId="3"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686e7c3563d8f306a532210606e7c963d60f3fd"/>
</p:tagLst>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华文隶书"/>
        <a:ea typeface="华文隶书"/>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993366">
            <a:alpha val="96001"/>
          </a:srgb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微软雅黑" pitchFamily="34" charset="-122"/>
          </a:defRPr>
        </a:defPPr>
      </a:lstStyle>
    </a:spDef>
    <a:lnDef>
      <a:spPr bwMode="auto">
        <a:xfrm>
          <a:off x="0" y="0"/>
          <a:ext cx="1" cy="1"/>
        </a:xfrm>
        <a:custGeom>
          <a:avLst/>
          <a:gdLst/>
          <a:ahLst/>
          <a:cxnLst/>
          <a:rect l="0" t="0" r="0" b="0"/>
          <a:pathLst/>
        </a:custGeom>
        <a:solidFill>
          <a:srgbClr val="993366">
            <a:alpha val="96001"/>
          </a:srgb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微软雅黑" pitchFamily="34" charset="-122"/>
          </a:defRPr>
        </a:defPPr>
      </a:lstStyle>
    </a:ln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默认设计模板">
  <a:themeElements>
    <a:clrScheme name="1_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默认设计模板">
      <a:majorFont>
        <a:latin typeface="华文隶书"/>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993366">
            <a:alpha val="96001"/>
          </a:srgb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微软雅黑" pitchFamily="34" charset="-122"/>
          </a:defRPr>
        </a:defPPr>
      </a:lstStyle>
    </a:spDef>
    <a:lnDef>
      <a:spPr bwMode="auto">
        <a:xfrm>
          <a:off x="0" y="0"/>
          <a:ext cx="1" cy="1"/>
        </a:xfrm>
        <a:custGeom>
          <a:avLst/>
          <a:gdLst/>
          <a:ahLst/>
          <a:cxnLst/>
          <a:rect l="0" t="0" r="0" b="0"/>
          <a:pathLst/>
        </a:custGeom>
        <a:solidFill>
          <a:srgbClr val="993366">
            <a:alpha val="96001"/>
          </a:srgb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微软雅黑" pitchFamily="34" charset="-122"/>
          </a:defRPr>
        </a:defPPr>
      </a:lstStyle>
    </a:lnDef>
  </a:objectDefaults>
  <a:extraClrSchemeLst>
    <a:extraClrScheme>
      <a:clrScheme name="1_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12576</TotalTime>
  <Words>6564</Words>
  <Application>Microsoft Office PowerPoint</Application>
  <PresentationFormat>全屏显示(4:3)</PresentationFormat>
  <Paragraphs>800</Paragraphs>
  <Slides>48</Slides>
  <Notes>39</Notes>
  <HiddenSlides>0</HiddenSlides>
  <MMClips>2</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48</vt:i4>
      </vt:variant>
    </vt:vector>
  </HeadingPairs>
  <TitlesOfParts>
    <vt:vector size="56" baseType="lpstr">
      <vt:lpstr>黑体</vt:lpstr>
      <vt:lpstr>华文隶书</vt:lpstr>
      <vt:lpstr>宋体</vt:lpstr>
      <vt:lpstr>Arial</vt:lpstr>
      <vt:lpstr>Times New Roman</vt:lpstr>
      <vt:lpstr>Wingdings</vt:lpstr>
      <vt:lpstr>默认设计模板</vt:lpstr>
      <vt:lpstr>1_默认设计模板</vt:lpstr>
      <vt:lpstr>第4章　自顶向下语法分析方法 </vt:lpstr>
      <vt:lpstr>PowerPoint 演示文稿</vt:lpstr>
      <vt:lpstr>PowerPoint 演示文稿</vt:lpstr>
      <vt:lpstr>4.1　确定的自顶向下语法分析思想</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4.2　LL(1)文法的判别</vt:lpstr>
      <vt:lpstr>PowerPoint 演示文稿</vt:lpstr>
      <vt:lpstr>4.2.2　计算FIRST(X)集</vt:lpstr>
      <vt:lpstr>4.2.3　计算FIRST(α)集</vt:lpstr>
      <vt:lpstr>4.2.4　计算FOLLOW集</vt:lpstr>
      <vt:lpstr>PowerPoint 演示文稿</vt:lpstr>
      <vt:lpstr>PowerPoint 演示文稿</vt:lpstr>
      <vt:lpstr>PowerPoint 演示文稿</vt:lpstr>
      <vt:lpstr>4.3　某些非LL(1)文法到LL(1)文法的等价变换</vt:lpstr>
      <vt:lpstr>4.3.1　提取左公共因子法</vt:lpstr>
      <vt:lpstr>4.3.2　消除左递归法</vt:lpstr>
      <vt:lpstr>PowerPoint 演示文稿</vt:lpstr>
      <vt:lpstr>PowerPoint 演示文稿</vt:lpstr>
      <vt:lpstr>PowerPoint 演示文稿</vt:lpstr>
      <vt:lpstr>4.4　确定的自顶向下语法分析方法</vt:lpstr>
      <vt:lpstr>PowerPoint 演示文稿</vt:lpstr>
      <vt:lpstr>PowerPoint 演示文稿</vt:lpstr>
      <vt:lpstr>PowerPoint 演示文稿</vt:lpstr>
      <vt:lpstr>4.4.2　预测分析法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Administrator</dc:creator>
  <cp:lastModifiedBy>xlphust@hust.edu.cn</cp:lastModifiedBy>
  <cp:revision>405</cp:revision>
  <cp:lastPrinted>1601-01-01T00:00:00Z</cp:lastPrinted>
  <dcterms:created xsi:type="dcterms:W3CDTF">1601-01-01T00:00:00Z</dcterms:created>
  <dcterms:modified xsi:type="dcterms:W3CDTF">2020-03-13T08:33:32Z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